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256" r:id="rId2"/>
    <p:sldId id="427" r:id="rId3"/>
    <p:sldId id="436" r:id="rId4"/>
    <p:sldId id="428" r:id="rId5"/>
    <p:sldId id="429" r:id="rId6"/>
    <p:sldId id="430" r:id="rId7"/>
    <p:sldId id="431" r:id="rId8"/>
    <p:sldId id="410" r:id="rId9"/>
    <p:sldId id="432" r:id="rId10"/>
    <p:sldId id="435" r:id="rId11"/>
    <p:sldId id="433" r:id="rId12"/>
    <p:sldId id="437" r:id="rId13"/>
    <p:sldId id="43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662"/>
    <a:srgbClr val="00A3A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7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EBF83-3730-4F50-8B83-37BDB66B677E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FC11-020C-4090-AF1C-FC90AC2AE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73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92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825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757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14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28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26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98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6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28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44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108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FC11-020C-4090-AF1C-FC90AC2AECD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9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52" y="1272218"/>
            <a:ext cx="1546667" cy="4177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38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862269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A136EC-F916-4BA0-840B-3A2D3BEC36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52" y="1272218"/>
            <a:ext cx="1546667" cy="4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3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 userDrawn="1"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aseline="0" smtClean="0">
                <a:solidFill>
                  <a:srgbClr val="275662"/>
                </a:solidFill>
                <a:latin typeface="+mn-lt"/>
              </a:rPr>
              <a:t>SAE - Systèmes Agricoles et Eau 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 userDrawn="1"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0" dirty="0" smtClean="0">
                <a:solidFill>
                  <a:srgbClr val="00A3A6"/>
                </a:solidFill>
                <a:latin typeface="+mj-lt"/>
              </a:rPr>
              <a:t>Rennes - 21 mai 2025</a:t>
            </a:r>
            <a:endParaRPr lang="fr-FR" sz="1000" dirty="0">
              <a:solidFill>
                <a:srgbClr val="00A3A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7" r:id="rId3"/>
    <p:sldLayoutId id="2147483662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4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71077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400" dirty="0" smtClean="0"/>
              <a:t>Réseau SAE - Systèmes Agricoles et Eau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sz="3200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545240"/>
            <a:ext cx="8788471" cy="1194539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Séminaire "Agroécologie et ressources en Eau"</a:t>
            </a:r>
          </a:p>
          <a:p>
            <a:r>
              <a:rPr lang="fr-FR" sz="3200" b="1" dirty="0" smtClean="0"/>
              <a:t>21-22 mai 2025, Institut Agro, Rennes </a:t>
            </a:r>
            <a:endParaRPr lang="fr-FR" sz="3200" b="1" dirty="0"/>
          </a:p>
        </p:txBody>
      </p:sp>
      <p:sp>
        <p:nvSpPr>
          <p:cNvPr id="16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 txBox="1">
            <a:spLocks/>
          </p:cNvSpPr>
          <p:nvPr/>
        </p:nvSpPr>
        <p:spPr>
          <a:xfrm>
            <a:off x="2318565" y="5132474"/>
            <a:ext cx="8314283" cy="1366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bg1"/>
                </a:solidFill>
              </a:rPr>
              <a:t> Animation      bruno.cheviron@inrae.fr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	          dominique.courault@inrae.fr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	       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  delphine.burger-leenhardt@inrae.fr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3808602" y="5217952"/>
            <a:ext cx="0" cy="99829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848" y="171231"/>
            <a:ext cx="1340665" cy="17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 smtClean="0">
                <a:latin typeface="+mn-lt"/>
              </a:rPr>
              <a:t>Site web </a:t>
            </a:r>
            <a:r>
              <a:rPr lang="fr-FR" sz="2400" dirty="0"/>
              <a:t>https://systemes-agricoles-eau.hub.inrae.fr/</a:t>
            </a:r>
            <a:endParaRPr lang="fr-FR" sz="2400" b="0" dirty="0">
              <a:latin typeface="+mn-l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CB984E9-CBE4-44D7-8307-2039D60CA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268" y="743867"/>
            <a:ext cx="9711499" cy="519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 smtClean="0">
                <a:latin typeface="+mn-lt"/>
              </a:rPr>
              <a:t>Ateliers "world café" de ce séminaire</a:t>
            </a:r>
            <a:endParaRPr lang="fr-FR" b="0" dirty="0">
              <a:latin typeface="+mn-l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E8E43E-49A0-4759-9F0A-7E77069F32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3761" y="254050"/>
            <a:ext cx="2758181" cy="23168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C42A7E-2A1D-4182-916A-0928ED3C4A0A}"/>
              </a:ext>
            </a:extLst>
          </p:cNvPr>
          <p:cNvSpPr txBox="1"/>
          <p:nvPr/>
        </p:nvSpPr>
        <p:spPr>
          <a:xfrm>
            <a:off x="457198" y="1009761"/>
            <a:ext cx="10426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 ateliers « world café » de 30min</a:t>
            </a:r>
            <a:r>
              <a:rPr lang="fr-FR" dirty="0"/>
              <a:t>, les groupes se déplaceront d’une salle à l’autre</a:t>
            </a:r>
          </a:p>
          <a:p>
            <a:endParaRPr lang="fr-FR" dirty="0"/>
          </a:p>
          <a:p>
            <a:r>
              <a:rPr lang="fr-FR" dirty="0">
                <a:solidFill>
                  <a:srgbClr val="009999"/>
                </a:solidFill>
              </a:rPr>
              <a:t>Atelier 1 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i="1" dirty="0"/>
              <a:t>animatrices </a:t>
            </a:r>
            <a:r>
              <a:rPr lang="fr-FR" i="1" dirty="0">
                <a:solidFill>
                  <a:srgbClr val="00B0F0"/>
                </a:solidFill>
              </a:rPr>
              <a:t>Nadia Carluer </a:t>
            </a:r>
            <a:r>
              <a:rPr lang="fr-FR" i="1" dirty="0"/>
              <a:t>(</a:t>
            </a:r>
            <a:r>
              <a:rPr lang="fr-FR" i="1" dirty="0" err="1"/>
              <a:t>Riverly</a:t>
            </a:r>
            <a:r>
              <a:rPr lang="fr-FR" i="1" dirty="0"/>
              <a:t> Lyon) </a:t>
            </a:r>
            <a:r>
              <a:rPr lang="fr-FR" i="1" dirty="0">
                <a:solidFill>
                  <a:srgbClr val="00B0F0"/>
                </a:solidFill>
              </a:rPr>
              <a:t>Ophélie Fovet </a:t>
            </a:r>
            <a:r>
              <a:rPr lang="fr-FR" i="1" dirty="0"/>
              <a:t>(SAS Rennes) </a:t>
            </a:r>
          </a:p>
          <a:p>
            <a:r>
              <a:rPr lang="fr-FR" dirty="0"/>
              <a:t>Bilan –actions sessions 2-3 agroécologie-qualité eau-sol</a:t>
            </a:r>
          </a:p>
          <a:p>
            <a:endParaRPr lang="fr-FR" dirty="0"/>
          </a:p>
          <a:p>
            <a:r>
              <a:rPr lang="fr-FR" dirty="0">
                <a:solidFill>
                  <a:srgbClr val="009999"/>
                </a:solidFill>
              </a:rPr>
              <a:t>Atelier 2 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i="1" dirty="0"/>
              <a:t>animateurs </a:t>
            </a:r>
            <a:r>
              <a:rPr lang="fr-FR" i="1" dirty="0">
                <a:solidFill>
                  <a:srgbClr val="00B0F0"/>
                </a:solidFill>
              </a:rPr>
              <a:t>Patrick Durand  </a:t>
            </a:r>
            <a:r>
              <a:rPr lang="fr-FR" i="1" dirty="0"/>
              <a:t>(SAS Rennes) </a:t>
            </a:r>
            <a:r>
              <a:rPr lang="fr-FR" i="1" dirty="0">
                <a:solidFill>
                  <a:srgbClr val="00B0F0"/>
                </a:solidFill>
              </a:rPr>
              <a:t>Delphine Leenhardt </a:t>
            </a:r>
            <a:r>
              <a:rPr lang="fr-FR" i="1" dirty="0"/>
              <a:t>(GEAU Montpellier) </a:t>
            </a:r>
          </a:p>
          <a:p>
            <a:r>
              <a:rPr lang="fr-FR" dirty="0"/>
              <a:t>Bilan –actions session 5 efficience, empreinte eau</a:t>
            </a:r>
          </a:p>
          <a:p>
            <a:endParaRPr lang="fr-FR" dirty="0"/>
          </a:p>
          <a:p>
            <a:r>
              <a:rPr lang="fr-FR" dirty="0">
                <a:solidFill>
                  <a:srgbClr val="009999"/>
                </a:solidFill>
              </a:rPr>
              <a:t>Atelier 3 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i="1" dirty="0"/>
              <a:t>animateurs </a:t>
            </a:r>
            <a:r>
              <a:rPr lang="fr-FR" i="1" dirty="0">
                <a:solidFill>
                  <a:srgbClr val="00B0F0"/>
                </a:solidFill>
              </a:rPr>
              <a:t>Bruno Cheviron </a:t>
            </a:r>
            <a:r>
              <a:rPr lang="fr-FR" i="1" dirty="0"/>
              <a:t>(GEAU Montpellier) </a:t>
            </a:r>
            <a:r>
              <a:rPr lang="fr-FR" i="1" dirty="0">
                <a:solidFill>
                  <a:srgbClr val="00B0F0"/>
                </a:solidFill>
              </a:rPr>
              <a:t>Dominique Courault </a:t>
            </a:r>
            <a:r>
              <a:rPr lang="fr-FR" i="1" dirty="0"/>
              <a:t>(EMMAH Avignon) </a:t>
            </a:r>
          </a:p>
          <a:p>
            <a:r>
              <a:rPr lang="fr-FR" dirty="0"/>
              <a:t>Perspectives d’ensemble du réseau</a:t>
            </a:r>
          </a:p>
        </p:txBody>
      </p:sp>
    </p:spTree>
    <p:extLst>
      <p:ext uri="{BB962C8B-B14F-4D97-AF65-F5344CB8AC3E}">
        <p14:creationId xmlns:p14="http://schemas.microsoft.com/office/powerpoint/2010/main" val="693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 smtClean="0">
                <a:latin typeface="+mn-lt"/>
              </a:rPr>
              <a:t>Ateliers "world café" de ce séminaire</a:t>
            </a:r>
            <a:endParaRPr lang="fr-FR" b="0" dirty="0">
              <a:latin typeface="+mn-l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E8E43E-49A0-4759-9F0A-7E77069F32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3761" y="254050"/>
            <a:ext cx="2758181" cy="23168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C42A7E-2A1D-4182-916A-0928ED3C4A0A}"/>
              </a:ext>
            </a:extLst>
          </p:cNvPr>
          <p:cNvSpPr txBox="1"/>
          <p:nvPr/>
        </p:nvSpPr>
        <p:spPr>
          <a:xfrm>
            <a:off x="457198" y="1009761"/>
            <a:ext cx="10426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 ateliers « world café » de 30min</a:t>
            </a:r>
            <a:r>
              <a:rPr lang="fr-FR" dirty="0"/>
              <a:t>, les groupes se déplaceront d’une salle à l’autre</a:t>
            </a:r>
          </a:p>
          <a:p>
            <a:endParaRPr lang="fr-FR" dirty="0"/>
          </a:p>
          <a:p>
            <a:r>
              <a:rPr lang="fr-FR" dirty="0">
                <a:solidFill>
                  <a:srgbClr val="009999"/>
                </a:solidFill>
              </a:rPr>
              <a:t>Atelier 1 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i="1" dirty="0"/>
              <a:t>animatrices </a:t>
            </a:r>
            <a:r>
              <a:rPr lang="fr-FR" i="1" dirty="0">
                <a:solidFill>
                  <a:srgbClr val="00B0F0"/>
                </a:solidFill>
              </a:rPr>
              <a:t>Nadia Carluer </a:t>
            </a:r>
            <a:r>
              <a:rPr lang="fr-FR" i="1" dirty="0"/>
              <a:t>(</a:t>
            </a:r>
            <a:r>
              <a:rPr lang="fr-FR" i="1" dirty="0" err="1"/>
              <a:t>Riverly</a:t>
            </a:r>
            <a:r>
              <a:rPr lang="fr-FR" i="1" dirty="0"/>
              <a:t> Lyon) </a:t>
            </a:r>
            <a:r>
              <a:rPr lang="fr-FR" i="1" dirty="0">
                <a:solidFill>
                  <a:srgbClr val="00B0F0"/>
                </a:solidFill>
              </a:rPr>
              <a:t>Ophélie Fovet </a:t>
            </a:r>
            <a:r>
              <a:rPr lang="fr-FR" i="1" dirty="0"/>
              <a:t>(SAS Rennes) </a:t>
            </a:r>
          </a:p>
          <a:p>
            <a:r>
              <a:rPr lang="fr-FR" dirty="0"/>
              <a:t>Bilan –actions sessions 2-3 agroécologie-qualité eau-sol</a:t>
            </a:r>
          </a:p>
          <a:p>
            <a:endParaRPr lang="fr-FR" dirty="0"/>
          </a:p>
          <a:p>
            <a:r>
              <a:rPr lang="fr-FR" dirty="0">
                <a:solidFill>
                  <a:srgbClr val="009999"/>
                </a:solidFill>
              </a:rPr>
              <a:t>Atelier 2 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i="1" dirty="0"/>
              <a:t>animateurs </a:t>
            </a:r>
            <a:r>
              <a:rPr lang="fr-FR" i="1" dirty="0">
                <a:solidFill>
                  <a:srgbClr val="00B0F0"/>
                </a:solidFill>
              </a:rPr>
              <a:t>Patrick Durand  </a:t>
            </a:r>
            <a:r>
              <a:rPr lang="fr-FR" i="1" dirty="0"/>
              <a:t>(SAS Rennes) </a:t>
            </a:r>
            <a:r>
              <a:rPr lang="fr-FR" i="1" dirty="0">
                <a:solidFill>
                  <a:srgbClr val="00B0F0"/>
                </a:solidFill>
              </a:rPr>
              <a:t>Delphine Leenhardt </a:t>
            </a:r>
            <a:r>
              <a:rPr lang="fr-FR" i="1" dirty="0"/>
              <a:t>(GEAU Montpellier) </a:t>
            </a:r>
          </a:p>
          <a:p>
            <a:r>
              <a:rPr lang="fr-FR" dirty="0"/>
              <a:t>Bilan –actions session 5 efficience, empreinte eau</a:t>
            </a:r>
          </a:p>
          <a:p>
            <a:endParaRPr lang="fr-FR" dirty="0"/>
          </a:p>
          <a:p>
            <a:r>
              <a:rPr lang="fr-FR" dirty="0">
                <a:solidFill>
                  <a:srgbClr val="009999"/>
                </a:solidFill>
              </a:rPr>
              <a:t>Atelier 3 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i="1" dirty="0"/>
              <a:t>animateurs </a:t>
            </a:r>
            <a:r>
              <a:rPr lang="fr-FR" i="1" dirty="0">
                <a:solidFill>
                  <a:srgbClr val="00B0F0"/>
                </a:solidFill>
              </a:rPr>
              <a:t>Bruno Cheviron </a:t>
            </a:r>
            <a:r>
              <a:rPr lang="fr-FR" i="1" dirty="0"/>
              <a:t>(GEAU Montpellier) </a:t>
            </a:r>
            <a:r>
              <a:rPr lang="fr-FR" i="1" dirty="0">
                <a:solidFill>
                  <a:srgbClr val="00B0F0"/>
                </a:solidFill>
              </a:rPr>
              <a:t>Dominique Courault </a:t>
            </a:r>
            <a:r>
              <a:rPr lang="fr-FR" i="1" dirty="0"/>
              <a:t>(EMMAH Avignon) </a:t>
            </a:r>
          </a:p>
          <a:p>
            <a:r>
              <a:rPr lang="fr-FR" dirty="0"/>
              <a:t>Perspectives d’ensemble du réseau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C2E2C4-597A-447C-AA0C-5098E5FAFEBB}"/>
              </a:ext>
            </a:extLst>
          </p:cNvPr>
          <p:cNvSpPr txBox="1"/>
          <p:nvPr/>
        </p:nvSpPr>
        <p:spPr>
          <a:xfrm>
            <a:off x="420754" y="4102074"/>
            <a:ext cx="113272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u="sng" dirty="0"/>
              <a:t>Objectifs visés sur ateliers 1 et 2</a:t>
            </a:r>
            <a:r>
              <a:rPr lang="fr-FR" dirty="0"/>
              <a:t>:  discuter brièvement sur la synthèse des sessions </a:t>
            </a:r>
          </a:p>
          <a:p>
            <a:pPr algn="just"/>
            <a:r>
              <a:rPr lang="fr-FR" dirty="0"/>
              <a:t>et faire le </a:t>
            </a:r>
            <a:r>
              <a:rPr lang="fr-FR" b="1" dirty="0"/>
              <a:t>point sur les verrous et perspectives d’actions </a:t>
            </a:r>
            <a:r>
              <a:rPr lang="fr-FR" dirty="0"/>
              <a:t>sur les thèmes abordés </a:t>
            </a:r>
            <a:r>
              <a:rPr lang="fr-FR" dirty="0">
                <a:solidFill>
                  <a:srgbClr val="FF0000"/>
                </a:solidFill>
              </a:rPr>
              <a:t>pour produire une note à transmettre aux  3 départements qui peut servir pour l’élaboration des nouveaux SSD, FS et  GOS</a:t>
            </a:r>
            <a:r>
              <a:rPr lang="fr-FR" dirty="0"/>
              <a:t>. </a:t>
            </a:r>
          </a:p>
          <a:p>
            <a:pPr algn="just"/>
            <a:endParaRPr lang="fr-FR" dirty="0"/>
          </a:p>
          <a:p>
            <a:pPr algn="just"/>
            <a:r>
              <a:rPr lang="fr-FR" u="sng" dirty="0"/>
              <a:t>Objectif atelier 3</a:t>
            </a:r>
            <a:r>
              <a:rPr lang="fr-FR" dirty="0"/>
              <a:t>: Diffusion d’infos diverses sur projets en cours, </a:t>
            </a:r>
          </a:p>
          <a:p>
            <a:pPr algn="just"/>
            <a:r>
              <a:rPr lang="fr-FR" dirty="0"/>
              <a:t>comment fonctionne-t-on pour répondre aux sollicitations? quelle structuration?</a:t>
            </a:r>
          </a:p>
          <a:p>
            <a:pPr algn="just"/>
            <a:r>
              <a:rPr lang="fr-FR" dirty="0"/>
              <a:t> Discussion pour amorcer le montage de gros projets type EXPLORAE/Eau </a:t>
            </a:r>
          </a:p>
        </p:txBody>
      </p:sp>
    </p:spTree>
    <p:extLst>
      <p:ext uri="{BB962C8B-B14F-4D97-AF65-F5344CB8AC3E}">
        <p14:creationId xmlns:p14="http://schemas.microsoft.com/office/powerpoint/2010/main" val="25456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 smtClean="0">
                <a:latin typeface="+mn-lt"/>
              </a:rPr>
              <a:t>Atelier "Perspectives d'ensemble pour le réseau"</a:t>
            </a:r>
            <a:endParaRPr lang="fr-FR" b="0" dirty="0">
              <a:latin typeface="+mn-l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73F23C0-AF2F-47A9-A657-81AD6A826C6A}"/>
              </a:ext>
            </a:extLst>
          </p:cNvPr>
          <p:cNvSpPr txBox="1"/>
          <p:nvPr/>
        </p:nvSpPr>
        <p:spPr>
          <a:xfrm>
            <a:off x="312255" y="1073425"/>
            <a:ext cx="11879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proposition d’étude initiée par la</a:t>
            </a:r>
            <a:r>
              <a:rPr lang="fr-FR" b="1" dirty="0"/>
              <a:t> DEPE </a:t>
            </a:r>
            <a:r>
              <a:rPr lang="fr-FR" dirty="0"/>
              <a:t>(Guy Richard) &amp; France Stratégie (1</a:t>
            </a:r>
            <a:r>
              <a:rPr lang="fr-FR" baseline="30000" dirty="0"/>
              <a:t>ère</a:t>
            </a:r>
            <a:r>
              <a:rPr lang="fr-FR" dirty="0"/>
              <a:t> réunion 10/6) </a:t>
            </a:r>
          </a:p>
          <a:p>
            <a:r>
              <a:rPr lang="fr-FR" sz="1800" i="1" dirty="0" smtClean="0">
                <a:solidFill>
                  <a:schemeClr val="accent1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Quels </a:t>
            </a:r>
            <a:r>
              <a:rPr lang="fr-FR" sz="1800" i="1" dirty="0">
                <a:solidFill>
                  <a:schemeClr val="accent1"/>
                </a:solidFill>
                <a:effectLst/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leviers pour une moindre consommation d’eau en agriculture dans un contexte de tension sur la ressource ? </a:t>
            </a:r>
          </a:p>
          <a:p>
            <a:r>
              <a:rPr lang="fr-FR" i="1" dirty="0">
                <a:solidFill>
                  <a:schemeClr val="accent1"/>
                </a:solidFill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Des solutions à évaluer et comparer</a:t>
            </a:r>
          </a:p>
          <a:p>
            <a:endParaRPr lang="fr-FR" i="1" dirty="0">
              <a:solidFill>
                <a:schemeClr val="accent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74B1D9-E535-4370-947A-F19C4AF4C5EF}"/>
              </a:ext>
            </a:extLst>
          </p:cNvPr>
          <p:cNvSpPr txBox="1"/>
          <p:nvPr/>
        </p:nvSpPr>
        <p:spPr>
          <a:xfrm>
            <a:off x="312255" y="2273754"/>
            <a:ext cx="11044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Mise en place du GT Agriculture, forêts, cycle de l'eau d'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Agralife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(Sylvain Pellerin, Eric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Sauquet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(1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ère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réunion 3/7)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Vise la construction d’un nouveau projet à soumettre fin 2025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0653FB-F37B-4D33-9A4D-4DFBA8A164D4}"/>
              </a:ext>
            </a:extLst>
          </p:cNvPr>
          <p:cNvSpPr txBox="1"/>
          <p:nvPr/>
        </p:nvSpPr>
        <p:spPr>
          <a:xfrm>
            <a:off x="312255" y="3185346"/>
            <a:ext cx="1104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 sur accord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cadre en cours agence de l’eau RMC –INRAE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(qq éléments d’info avant 1 webinaire) 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8059CF1-0E87-4E89-BABF-47ACBAC9D194}"/>
              </a:ext>
            </a:extLst>
          </p:cNvPr>
          <p:cNvSpPr txBox="1"/>
          <p:nvPr/>
        </p:nvSpPr>
        <p:spPr>
          <a:xfrm>
            <a:off x="312255" y="3819939"/>
            <a:ext cx="11044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Attentes INRAE:  réponse au 3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ème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plan national d’adaptation au changement climatique (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PNACC3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 (mail Eric Martin – éléments de réflexion soumis au réseau)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Croiser les priorités scientifiques du réseau et les mesures du PNACC3, </a:t>
            </a:r>
            <a:r>
              <a:rPr lang="fr-FR" sz="1800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quoi les activités du réseau peuvent contribuer à accélérer certaines actions ?</a:t>
            </a: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4C5BD5-ACC0-43C5-B360-A8DD25DF6314}"/>
              </a:ext>
            </a:extLst>
          </p:cNvPr>
          <p:cNvSpPr txBox="1"/>
          <p:nvPr/>
        </p:nvSpPr>
        <p:spPr>
          <a:xfrm>
            <a:off x="312255" y="4916595"/>
            <a:ext cx="1104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Projets- exploratoire ou  transformant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EXPLOR’AE  -&gt;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favoriser l’émergence d’idées, aider à structurer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4C5BD5-ACC0-43C5-B360-A8DD25DF6314}"/>
              </a:ext>
            </a:extLst>
          </p:cNvPr>
          <p:cNvSpPr txBox="1"/>
          <p:nvPr/>
        </p:nvSpPr>
        <p:spPr>
          <a:xfrm>
            <a:off x="312255" y="5459253"/>
            <a:ext cx="1104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Sollicitation du Shift Project sur le sujet Agriculture et Eau (février 26?)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6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 smtClean="0">
                <a:latin typeface="+mn-lt"/>
              </a:rPr>
              <a:t>Programme du séminaire</a:t>
            </a:r>
            <a:endParaRPr lang="fr-FR" b="0" dirty="0">
              <a:latin typeface="+mn-lt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26101" y="1179444"/>
            <a:ext cx="9676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275662"/>
                </a:solidFill>
              </a:rPr>
              <a:t>Agroécologie et ressources en eau</a:t>
            </a:r>
            <a:endParaRPr lang="fr-FR" sz="2000" b="1" u="sng" dirty="0">
              <a:solidFill>
                <a:srgbClr val="275662"/>
              </a:solidFill>
            </a:endParaRPr>
          </a:p>
          <a:p>
            <a:endParaRPr lang="fr-FR" sz="2000" b="1" dirty="0">
              <a:solidFill>
                <a:srgbClr val="275662"/>
              </a:solidFill>
            </a:endParaRPr>
          </a:p>
          <a:p>
            <a:r>
              <a:rPr lang="fr-FR" sz="2000" b="1" dirty="0" smtClean="0">
                <a:solidFill>
                  <a:srgbClr val="275662"/>
                </a:solidFill>
              </a:rPr>
              <a:t>S1.   Intro + keynote </a:t>
            </a:r>
            <a:r>
              <a:rPr lang="fr-FR" sz="2000" b="1" dirty="0">
                <a:solidFill>
                  <a:srgbClr val="275662"/>
                </a:solidFill>
              </a:rPr>
              <a:t>(</a:t>
            </a:r>
            <a:r>
              <a:rPr lang="fr-FR" sz="2000" b="1" dirty="0" smtClean="0">
                <a:solidFill>
                  <a:srgbClr val="275662"/>
                </a:solidFill>
              </a:rPr>
              <a:t>Chantal Gascuel)</a:t>
            </a:r>
          </a:p>
          <a:p>
            <a:r>
              <a:rPr lang="fr-FR" sz="2000" b="1" dirty="0" smtClean="0">
                <a:solidFill>
                  <a:srgbClr val="275662"/>
                </a:solidFill>
              </a:rPr>
              <a:t>S2.   Vers </a:t>
            </a:r>
            <a:r>
              <a:rPr lang="fr-FR" sz="2000" b="1" dirty="0">
                <a:solidFill>
                  <a:srgbClr val="275662"/>
                </a:solidFill>
              </a:rPr>
              <a:t>une transition agroécologique (SFN, pratiques agricoles) pour la qualité de </a:t>
            </a:r>
            <a:r>
              <a:rPr lang="fr-FR" sz="2000" b="1" dirty="0" smtClean="0">
                <a:solidFill>
                  <a:srgbClr val="275662"/>
                </a:solidFill>
              </a:rPr>
              <a:t>l'eau</a:t>
            </a:r>
          </a:p>
          <a:p>
            <a:r>
              <a:rPr lang="fr-FR" sz="2000" b="1" dirty="0" smtClean="0">
                <a:solidFill>
                  <a:srgbClr val="275662"/>
                </a:solidFill>
              </a:rPr>
              <a:t>S3.   Débat mouvant </a:t>
            </a:r>
            <a:r>
              <a:rPr lang="fr-FR" sz="2000" b="1" dirty="0">
                <a:solidFill>
                  <a:srgbClr val="275662"/>
                </a:solidFill>
              </a:rPr>
              <a:t>: Agroécologie et ressources en eau (irrigation, mais pas que</a:t>
            </a:r>
            <a:r>
              <a:rPr lang="fr-FR" sz="2000" b="1" dirty="0" smtClean="0">
                <a:solidFill>
                  <a:srgbClr val="275662"/>
                </a:solidFill>
              </a:rPr>
              <a:t>…)</a:t>
            </a:r>
          </a:p>
          <a:p>
            <a:endParaRPr lang="fr-FR" sz="2000" b="1" dirty="0" smtClean="0">
              <a:solidFill>
                <a:srgbClr val="275662"/>
              </a:solidFill>
            </a:endParaRPr>
          </a:p>
          <a:p>
            <a:r>
              <a:rPr lang="fr-FR" sz="2000" b="1" dirty="0" smtClean="0">
                <a:solidFill>
                  <a:srgbClr val="275662"/>
                </a:solidFill>
              </a:rPr>
              <a:t>S4.   "Devine mon sujet"</a:t>
            </a:r>
            <a:r>
              <a:rPr lang="fr-FR" sz="2000" dirty="0">
                <a:solidFill>
                  <a:srgbClr val="275662"/>
                </a:solidFill>
              </a:rPr>
              <a:t> </a:t>
            </a:r>
            <a:r>
              <a:rPr lang="fr-FR" sz="2000" dirty="0" smtClean="0">
                <a:solidFill>
                  <a:srgbClr val="275662"/>
                </a:solidFill>
              </a:rPr>
              <a:t>: </a:t>
            </a:r>
            <a:r>
              <a:rPr lang="fr-FR" sz="2000" b="1" dirty="0" smtClean="0">
                <a:solidFill>
                  <a:srgbClr val="275662"/>
                </a:solidFill>
              </a:rPr>
              <a:t>Thèses</a:t>
            </a:r>
            <a:r>
              <a:rPr lang="fr-FR" sz="2000" b="1" dirty="0">
                <a:solidFill>
                  <a:srgbClr val="275662"/>
                </a:solidFill>
              </a:rPr>
              <a:t>, post-doc, CDD, mais pas </a:t>
            </a:r>
            <a:r>
              <a:rPr lang="fr-FR" sz="2000" b="1" dirty="0" smtClean="0">
                <a:solidFill>
                  <a:srgbClr val="275662"/>
                </a:solidFill>
              </a:rPr>
              <a:t>que…</a:t>
            </a:r>
            <a:endParaRPr lang="fr-FR" sz="2000" dirty="0">
              <a:solidFill>
                <a:srgbClr val="275662"/>
              </a:solidFill>
            </a:endParaRPr>
          </a:p>
          <a:p>
            <a:endParaRPr lang="fr-FR" sz="2000" b="1" dirty="0" smtClean="0">
              <a:solidFill>
                <a:srgbClr val="275662"/>
              </a:solidFill>
            </a:endParaRPr>
          </a:p>
          <a:p>
            <a:r>
              <a:rPr lang="fr-FR" sz="2000" b="1" dirty="0" smtClean="0">
                <a:solidFill>
                  <a:srgbClr val="275662"/>
                </a:solidFill>
              </a:rPr>
              <a:t>S5.   Indicateurs </a:t>
            </a:r>
            <a:r>
              <a:rPr lang="fr-FR" sz="2000" b="1" dirty="0">
                <a:solidFill>
                  <a:srgbClr val="275662"/>
                </a:solidFill>
              </a:rPr>
              <a:t>et mesures de l’efficience et de l’empreinte </a:t>
            </a:r>
            <a:r>
              <a:rPr lang="fr-FR" sz="2000" b="1" dirty="0" smtClean="0">
                <a:solidFill>
                  <a:srgbClr val="275662"/>
                </a:solidFill>
              </a:rPr>
              <a:t>eau</a:t>
            </a:r>
          </a:p>
          <a:p>
            <a:r>
              <a:rPr lang="fr-FR" sz="2000" b="1" dirty="0" smtClean="0">
                <a:solidFill>
                  <a:srgbClr val="275662"/>
                </a:solidFill>
              </a:rPr>
              <a:t>S6.   Ateliers world café (S2-S3, S5, prospective)</a:t>
            </a:r>
          </a:p>
        </p:txBody>
      </p:sp>
    </p:spTree>
    <p:extLst>
      <p:ext uri="{BB962C8B-B14F-4D97-AF65-F5344CB8AC3E}">
        <p14:creationId xmlns:p14="http://schemas.microsoft.com/office/powerpoint/2010/main" val="38562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89194" y="1161862"/>
            <a:ext cx="4331894" cy="3215861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981000" y="2772927"/>
            <a:ext cx="27360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>
                <a:latin typeface="+mn-lt"/>
              </a:rPr>
              <a:t>C</a:t>
            </a:r>
            <a:r>
              <a:rPr lang="fr-FR" b="0" dirty="0" smtClean="0">
                <a:latin typeface="+mn-lt"/>
              </a:rPr>
              <a:t>réation et objectifs du réseau SAE</a:t>
            </a:r>
            <a:endParaRPr lang="fr-FR" b="0" dirty="0">
              <a:latin typeface="+mn-lt"/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189194" y="1765770"/>
            <a:ext cx="160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venirNext LT Pro HeavyCn" panose="020B0906020202020204" pitchFamily="34" charset="0"/>
              </a:rPr>
              <a:t>Environnement</a:t>
            </a:r>
          </a:p>
        </p:txBody>
      </p:sp>
      <p:cxnSp>
        <p:nvCxnSpPr>
          <p:cNvPr id="156" name="Connecteur droit avec flèche 155"/>
          <p:cNvCxnSpPr/>
          <p:nvPr/>
        </p:nvCxnSpPr>
        <p:spPr>
          <a:xfrm>
            <a:off x="1767247" y="1935562"/>
            <a:ext cx="11520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Imag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42" y="1661480"/>
            <a:ext cx="452521" cy="452521"/>
          </a:xfrm>
          <a:prstGeom prst="rect">
            <a:avLst/>
          </a:prstGeom>
        </p:spPr>
      </p:pic>
      <p:sp>
        <p:nvSpPr>
          <p:cNvPr id="159" name="ZoneTexte 158"/>
          <p:cNvSpPr txBox="1"/>
          <p:nvPr/>
        </p:nvSpPr>
        <p:spPr>
          <a:xfrm>
            <a:off x="543247" y="2316611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L'eau comme bien commun</a:t>
            </a:r>
          </a:p>
        </p:txBody>
      </p:sp>
      <p:sp>
        <p:nvSpPr>
          <p:cNvPr id="161" name="ZoneTexte 160"/>
          <p:cNvSpPr txBox="1"/>
          <p:nvPr/>
        </p:nvSpPr>
        <p:spPr>
          <a:xfrm>
            <a:off x="540582" y="2709360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Conflits d'usage, partage des ressources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2955429" y="1761125"/>
            <a:ext cx="16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venirNext LT Pro HeavyCn" panose="020B0906020202020204" pitchFamily="34" charset="0"/>
              </a:rPr>
              <a:t>Monde agricole</a:t>
            </a:r>
            <a:endParaRPr lang="fr-FR" sz="1600" b="1" dirty="0">
              <a:latin typeface="AvenirNext LT Pro HeavyCn" panose="020B0906020202020204" pitchFamily="34" charset="0"/>
            </a:endParaRPr>
          </a:p>
        </p:txBody>
      </p:sp>
      <p:sp>
        <p:nvSpPr>
          <p:cNvPr id="177" name="Rectangle à coins arrondis 176"/>
          <p:cNvSpPr/>
          <p:nvPr/>
        </p:nvSpPr>
        <p:spPr>
          <a:xfrm>
            <a:off x="1689332" y="1065958"/>
            <a:ext cx="1296000" cy="252000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SOCIÉTÉ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9" name="ZoneTexte 178"/>
          <p:cNvSpPr txBox="1"/>
          <p:nvPr/>
        </p:nvSpPr>
        <p:spPr>
          <a:xfrm>
            <a:off x="548999" y="3142162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Trajectoires des socio-agro-hydrosystèmes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939950" y="1466301"/>
            <a:ext cx="16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Eau potable</a:t>
            </a:r>
            <a:endParaRPr lang="fr-FR" sz="1600" b="1" dirty="0">
              <a:solidFill>
                <a:schemeClr val="bg1">
                  <a:lumMod val="75000"/>
                </a:schemeClr>
              </a:solidFill>
              <a:latin typeface="AvenirNext LT Pro HeavyCn" panose="020B0906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598000" y="1452994"/>
            <a:ext cx="1036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Industrie</a:t>
            </a:r>
            <a:endParaRPr lang="fr-FR" sz="1600" b="1" dirty="0">
              <a:solidFill>
                <a:schemeClr val="bg1">
                  <a:lumMod val="75000"/>
                </a:schemeClr>
              </a:solidFill>
              <a:latin typeface="AvenirNext LT Pro HeavyCn" panose="020B0906020202020204" pitchFamily="34" charset="0"/>
            </a:endParaRPr>
          </a:p>
        </p:txBody>
      </p:sp>
      <p:sp>
        <p:nvSpPr>
          <p:cNvPr id="57" name="Rectangle à coins arrondis 56"/>
          <p:cNvSpPr/>
          <p:nvPr/>
        </p:nvSpPr>
        <p:spPr>
          <a:xfrm>
            <a:off x="1683459" y="4250080"/>
            <a:ext cx="1296000" cy="252000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</a:rPr>
              <a:t>RECHERCHE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48999" y="3560336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Co-construction de scénarios futurs</a:t>
            </a:r>
          </a:p>
        </p:txBody>
      </p:sp>
      <p:sp>
        <p:nvSpPr>
          <p:cNvPr id="5" name="Forme libre 4"/>
          <p:cNvSpPr/>
          <p:nvPr/>
        </p:nvSpPr>
        <p:spPr>
          <a:xfrm>
            <a:off x="3793237" y="2218377"/>
            <a:ext cx="461818" cy="1487054"/>
          </a:xfrm>
          <a:custGeom>
            <a:avLst/>
            <a:gdLst>
              <a:gd name="connsiteX0" fmla="*/ 0 w 461818"/>
              <a:gd name="connsiteY0" fmla="*/ 1487054 h 1487054"/>
              <a:gd name="connsiteX1" fmla="*/ 452582 w 461818"/>
              <a:gd name="connsiteY1" fmla="*/ 1487054 h 1487054"/>
              <a:gd name="connsiteX2" fmla="*/ 461818 w 461818"/>
              <a:gd name="connsiteY2" fmla="*/ 0 h 1487054"/>
              <a:gd name="connsiteX3" fmla="*/ 461818 w 461818"/>
              <a:gd name="connsiteY3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18" h="1487054">
                <a:moveTo>
                  <a:pt x="0" y="1487054"/>
                </a:moveTo>
                <a:lnTo>
                  <a:pt x="452582" y="1487054"/>
                </a:lnTo>
                <a:cubicBezTo>
                  <a:pt x="455661" y="991369"/>
                  <a:pt x="458739" y="495685"/>
                  <a:pt x="461818" y="0"/>
                </a:cubicBezTo>
                <a:lnTo>
                  <a:pt x="461818" y="0"/>
                </a:lnTo>
              </a:path>
            </a:pathLst>
          </a:custGeom>
          <a:noFill/>
          <a:ln w="50800">
            <a:solidFill>
              <a:srgbClr val="275662">
                <a:alpha val="2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 flipH="1">
            <a:off x="434985" y="2199282"/>
            <a:ext cx="461818" cy="1487054"/>
          </a:xfrm>
          <a:custGeom>
            <a:avLst/>
            <a:gdLst>
              <a:gd name="connsiteX0" fmla="*/ 0 w 461818"/>
              <a:gd name="connsiteY0" fmla="*/ 1487054 h 1487054"/>
              <a:gd name="connsiteX1" fmla="*/ 452582 w 461818"/>
              <a:gd name="connsiteY1" fmla="*/ 1487054 h 1487054"/>
              <a:gd name="connsiteX2" fmla="*/ 461818 w 461818"/>
              <a:gd name="connsiteY2" fmla="*/ 0 h 1487054"/>
              <a:gd name="connsiteX3" fmla="*/ 461818 w 461818"/>
              <a:gd name="connsiteY3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18" h="1487054">
                <a:moveTo>
                  <a:pt x="0" y="1487054"/>
                </a:moveTo>
                <a:lnTo>
                  <a:pt x="452582" y="1487054"/>
                </a:lnTo>
                <a:cubicBezTo>
                  <a:pt x="455661" y="991369"/>
                  <a:pt x="458739" y="495685"/>
                  <a:pt x="461818" y="0"/>
                </a:cubicBezTo>
                <a:lnTo>
                  <a:pt x="461818" y="0"/>
                </a:lnTo>
              </a:path>
            </a:pathLst>
          </a:custGeom>
          <a:noFill/>
          <a:ln w="50800">
            <a:solidFill>
              <a:srgbClr val="275662">
                <a:alpha val="2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9194" y="5092960"/>
            <a:ext cx="495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Lucida Handwriting" panose="03010101010101010101" pitchFamily="66" charset="0"/>
              </a:rPr>
              <a:t>Un monde multipolaire… et polarisé</a:t>
            </a:r>
            <a:endParaRPr lang="fr-FR" b="1" dirty="0">
              <a:latin typeface="Lucida Handwriting" panose="03010101010101010101" pitchFamily="66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89194" y="1161862"/>
            <a:ext cx="4331894" cy="3215861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981000" y="2772927"/>
            <a:ext cx="27360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 smtClean="0">
                <a:latin typeface="+mn-lt"/>
              </a:rPr>
              <a:t>Création et objectifs du réseau SAE</a:t>
            </a:r>
            <a:endParaRPr lang="fr-FR" b="0" dirty="0">
              <a:latin typeface="+mn-lt"/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189194" y="1765770"/>
            <a:ext cx="160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venirNext LT Pro HeavyCn" panose="020B0906020202020204" pitchFamily="34" charset="0"/>
              </a:rPr>
              <a:t>Environnement</a:t>
            </a:r>
          </a:p>
        </p:txBody>
      </p:sp>
      <p:cxnSp>
        <p:nvCxnSpPr>
          <p:cNvPr id="156" name="Connecteur droit avec flèche 155"/>
          <p:cNvCxnSpPr/>
          <p:nvPr/>
        </p:nvCxnSpPr>
        <p:spPr>
          <a:xfrm>
            <a:off x="1767247" y="1935562"/>
            <a:ext cx="11520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Imag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42" y="1661480"/>
            <a:ext cx="452521" cy="452521"/>
          </a:xfrm>
          <a:prstGeom prst="rect">
            <a:avLst/>
          </a:prstGeom>
        </p:spPr>
      </p:pic>
      <p:sp>
        <p:nvSpPr>
          <p:cNvPr id="159" name="ZoneTexte 158"/>
          <p:cNvSpPr txBox="1"/>
          <p:nvPr/>
        </p:nvSpPr>
        <p:spPr>
          <a:xfrm>
            <a:off x="543247" y="2316611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L'eau comme bien commun</a:t>
            </a:r>
          </a:p>
        </p:txBody>
      </p:sp>
      <p:sp>
        <p:nvSpPr>
          <p:cNvPr id="161" name="ZoneTexte 160"/>
          <p:cNvSpPr txBox="1"/>
          <p:nvPr/>
        </p:nvSpPr>
        <p:spPr>
          <a:xfrm>
            <a:off x="540582" y="2709360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Conflits d'usage, partage des ressources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2955429" y="1761125"/>
            <a:ext cx="16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venirNext LT Pro HeavyCn" panose="020B0906020202020204" pitchFamily="34" charset="0"/>
              </a:rPr>
              <a:t>Monde agricole</a:t>
            </a:r>
            <a:endParaRPr lang="fr-FR" sz="1600" b="1" dirty="0">
              <a:latin typeface="AvenirNext LT Pro HeavyCn" panose="020B0906020202020204" pitchFamily="34" charset="0"/>
            </a:endParaRPr>
          </a:p>
        </p:txBody>
      </p:sp>
      <p:grpSp>
        <p:nvGrpSpPr>
          <p:cNvPr id="171" name="Groupe 170"/>
          <p:cNvGrpSpPr/>
          <p:nvPr/>
        </p:nvGrpSpPr>
        <p:grpSpPr>
          <a:xfrm>
            <a:off x="5711447" y="1107122"/>
            <a:ext cx="1595869" cy="542373"/>
            <a:chOff x="4533541" y="1774436"/>
            <a:chExt cx="1963352" cy="796075"/>
          </a:xfrm>
        </p:grpSpPr>
        <p:sp>
          <p:nvSpPr>
            <p:cNvPr id="172" name="Rectangle 171"/>
            <p:cNvSpPr/>
            <p:nvPr/>
          </p:nvSpPr>
          <p:spPr>
            <a:xfrm>
              <a:off x="4533541" y="1774436"/>
              <a:ext cx="1963352" cy="796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3" name="Image 1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5587" y="1913251"/>
              <a:ext cx="1626581" cy="562065"/>
            </a:xfrm>
            <a:prstGeom prst="rect">
              <a:avLst/>
            </a:prstGeom>
          </p:spPr>
        </p:pic>
      </p:grpSp>
      <p:sp>
        <p:nvSpPr>
          <p:cNvPr id="177" name="Rectangle à coins arrondis 176"/>
          <p:cNvSpPr/>
          <p:nvPr/>
        </p:nvSpPr>
        <p:spPr>
          <a:xfrm>
            <a:off x="1689332" y="1065958"/>
            <a:ext cx="1296000" cy="252000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SOCIÉTÉ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9" name="ZoneTexte 178"/>
          <p:cNvSpPr txBox="1"/>
          <p:nvPr/>
        </p:nvSpPr>
        <p:spPr>
          <a:xfrm>
            <a:off x="548999" y="3142162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Trajectoires des socio-agro-hydrosystèmes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5711447" y="1627701"/>
            <a:ext cx="342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Directions Scientifiques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678911" y="1858807"/>
            <a:ext cx="1117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Agriculture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677433" y="2110562"/>
            <a:ext cx="119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Alimentation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675228" y="1629315"/>
            <a:ext cx="1429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Environnement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7656677" y="1731476"/>
            <a:ext cx="0" cy="68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939950" y="1466301"/>
            <a:ext cx="16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Eau potable</a:t>
            </a:r>
            <a:endParaRPr lang="fr-FR" sz="1600" b="1" dirty="0">
              <a:solidFill>
                <a:schemeClr val="bg1">
                  <a:lumMod val="75000"/>
                </a:schemeClr>
              </a:solidFill>
              <a:latin typeface="AvenirNext LT Pro HeavyCn" panose="020B0906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598000" y="1452994"/>
            <a:ext cx="1036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Industrie</a:t>
            </a:r>
            <a:endParaRPr lang="fr-FR" sz="1600" b="1" dirty="0">
              <a:solidFill>
                <a:schemeClr val="bg1">
                  <a:lumMod val="75000"/>
                </a:schemeClr>
              </a:solidFill>
              <a:latin typeface="AvenirNext LT Pro HeavyCn" panose="020B0906020202020204" pitchFamily="34" charset="0"/>
            </a:endParaRPr>
          </a:p>
        </p:txBody>
      </p:sp>
      <p:sp>
        <p:nvSpPr>
          <p:cNvPr id="57" name="Rectangle à coins arrondis 56"/>
          <p:cNvSpPr/>
          <p:nvPr/>
        </p:nvSpPr>
        <p:spPr>
          <a:xfrm>
            <a:off x="1683459" y="4250080"/>
            <a:ext cx="1296000" cy="252000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</a:rPr>
              <a:t>RECHERCHE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369230" y="1209032"/>
            <a:ext cx="1819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Collège de Direction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5711447" y="2426853"/>
            <a:ext cx="446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Direction de l'Appui aux Politiques Publiques</a:t>
            </a:r>
          </a:p>
          <a:p>
            <a:r>
              <a:rPr lang="fr-FR" sz="1600" b="1" i="1" dirty="0" smtClean="0">
                <a:latin typeface="AvenirNext LT Pro Cn" panose="020B0506020202020204" pitchFamily="34" charset="0"/>
              </a:rPr>
              <a:t>Direction de l'Expertise, de la Prospective et des Etudes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48999" y="3560336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Co-construction de scénarios futurs</a:t>
            </a:r>
          </a:p>
        </p:txBody>
      </p:sp>
      <p:sp>
        <p:nvSpPr>
          <p:cNvPr id="5" name="Forme libre 4"/>
          <p:cNvSpPr/>
          <p:nvPr/>
        </p:nvSpPr>
        <p:spPr>
          <a:xfrm>
            <a:off x="3793237" y="2218377"/>
            <a:ext cx="461818" cy="1487054"/>
          </a:xfrm>
          <a:custGeom>
            <a:avLst/>
            <a:gdLst>
              <a:gd name="connsiteX0" fmla="*/ 0 w 461818"/>
              <a:gd name="connsiteY0" fmla="*/ 1487054 h 1487054"/>
              <a:gd name="connsiteX1" fmla="*/ 452582 w 461818"/>
              <a:gd name="connsiteY1" fmla="*/ 1487054 h 1487054"/>
              <a:gd name="connsiteX2" fmla="*/ 461818 w 461818"/>
              <a:gd name="connsiteY2" fmla="*/ 0 h 1487054"/>
              <a:gd name="connsiteX3" fmla="*/ 461818 w 461818"/>
              <a:gd name="connsiteY3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18" h="1487054">
                <a:moveTo>
                  <a:pt x="0" y="1487054"/>
                </a:moveTo>
                <a:lnTo>
                  <a:pt x="452582" y="1487054"/>
                </a:lnTo>
                <a:cubicBezTo>
                  <a:pt x="455661" y="991369"/>
                  <a:pt x="458739" y="495685"/>
                  <a:pt x="461818" y="0"/>
                </a:cubicBezTo>
                <a:lnTo>
                  <a:pt x="461818" y="0"/>
                </a:lnTo>
              </a:path>
            </a:pathLst>
          </a:custGeom>
          <a:noFill/>
          <a:ln w="50800">
            <a:solidFill>
              <a:srgbClr val="275662">
                <a:alpha val="2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 flipH="1">
            <a:off x="434985" y="2199282"/>
            <a:ext cx="461818" cy="1487054"/>
          </a:xfrm>
          <a:custGeom>
            <a:avLst/>
            <a:gdLst>
              <a:gd name="connsiteX0" fmla="*/ 0 w 461818"/>
              <a:gd name="connsiteY0" fmla="*/ 1487054 h 1487054"/>
              <a:gd name="connsiteX1" fmla="*/ 452582 w 461818"/>
              <a:gd name="connsiteY1" fmla="*/ 1487054 h 1487054"/>
              <a:gd name="connsiteX2" fmla="*/ 461818 w 461818"/>
              <a:gd name="connsiteY2" fmla="*/ 0 h 1487054"/>
              <a:gd name="connsiteX3" fmla="*/ 461818 w 461818"/>
              <a:gd name="connsiteY3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18" h="1487054">
                <a:moveTo>
                  <a:pt x="0" y="1487054"/>
                </a:moveTo>
                <a:lnTo>
                  <a:pt x="452582" y="1487054"/>
                </a:lnTo>
                <a:cubicBezTo>
                  <a:pt x="455661" y="991369"/>
                  <a:pt x="458739" y="495685"/>
                  <a:pt x="461818" y="0"/>
                </a:cubicBezTo>
                <a:lnTo>
                  <a:pt x="461818" y="0"/>
                </a:lnTo>
              </a:path>
            </a:pathLst>
          </a:custGeom>
          <a:noFill/>
          <a:ln w="50800">
            <a:solidFill>
              <a:srgbClr val="275662">
                <a:alpha val="2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Arc 64"/>
          <p:cNvSpPr/>
          <p:nvPr/>
        </p:nvSpPr>
        <p:spPr>
          <a:xfrm rot="10063985" flipV="1">
            <a:off x="4027045" y="1117193"/>
            <a:ext cx="2104689" cy="550328"/>
          </a:xfrm>
          <a:prstGeom prst="arc">
            <a:avLst>
              <a:gd name="adj1" fmla="val 12313942"/>
              <a:gd name="adj2" fmla="val 20314044"/>
            </a:avLst>
          </a:prstGeom>
          <a:ln w="53975">
            <a:solidFill>
              <a:srgbClr val="00A3A6">
                <a:alpha val="4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Rectangle à coins arrondis 69"/>
          <p:cNvSpPr/>
          <p:nvPr/>
        </p:nvSpPr>
        <p:spPr>
          <a:xfrm>
            <a:off x="5558408" y="988590"/>
            <a:ext cx="4526580" cy="2146377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à coins arrondis 59"/>
          <p:cNvSpPr/>
          <p:nvPr/>
        </p:nvSpPr>
        <p:spPr>
          <a:xfrm>
            <a:off x="7262226" y="808042"/>
            <a:ext cx="1082410" cy="408623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INSTITUT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729291" y="107916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27566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</a:t>
            </a:r>
            <a:endParaRPr lang="fr-FR" sz="2800" dirty="0">
              <a:solidFill>
                <a:srgbClr val="275662"/>
              </a:solidFill>
              <a:latin typeface="Symbol" panose="05050102010706020507" pitchFamily="18" charset="2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528445" y="3414604"/>
            <a:ext cx="572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Lucida Handwriting" panose="03010101010101010101" pitchFamily="66" charset="0"/>
              </a:rPr>
              <a:t>De grandes questions adressées à l'Institut</a:t>
            </a:r>
            <a:endParaRPr lang="fr-FR" b="1" dirty="0">
              <a:latin typeface="Lucida Handwriting" panose="03010101010101010101" pitchFamily="66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89194" y="1161862"/>
            <a:ext cx="4331894" cy="3215861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981000" y="2772927"/>
            <a:ext cx="27360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 smtClean="0">
                <a:latin typeface="+mn-lt"/>
              </a:rPr>
              <a:t>Création et objectifs du réseau SAE</a:t>
            </a:r>
            <a:endParaRPr lang="fr-FR" b="0" dirty="0">
              <a:latin typeface="+mn-lt"/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189194" y="1765770"/>
            <a:ext cx="160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venirNext LT Pro HeavyCn" panose="020B0906020202020204" pitchFamily="34" charset="0"/>
              </a:rPr>
              <a:t>Environnement</a:t>
            </a:r>
          </a:p>
        </p:txBody>
      </p:sp>
      <p:cxnSp>
        <p:nvCxnSpPr>
          <p:cNvPr id="156" name="Connecteur droit avec flèche 155"/>
          <p:cNvCxnSpPr/>
          <p:nvPr/>
        </p:nvCxnSpPr>
        <p:spPr>
          <a:xfrm>
            <a:off x="1767247" y="1935562"/>
            <a:ext cx="11520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Imag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42" y="1661480"/>
            <a:ext cx="452521" cy="452521"/>
          </a:xfrm>
          <a:prstGeom prst="rect">
            <a:avLst/>
          </a:prstGeom>
        </p:spPr>
      </p:pic>
      <p:sp>
        <p:nvSpPr>
          <p:cNvPr id="159" name="ZoneTexte 158"/>
          <p:cNvSpPr txBox="1"/>
          <p:nvPr/>
        </p:nvSpPr>
        <p:spPr>
          <a:xfrm>
            <a:off x="543247" y="2316611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L'eau comme bien commun</a:t>
            </a:r>
          </a:p>
        </p:txBody>
      </p:sp>
      <p:sp>
        <p:nvSpPr>
          <p:cNvPr id="161" name="ZoneTexte 160"/>
          <p:cNvSpPr txBox="1"/>
          <p:nvPr/>
        </p:nvSpPr>
        <p:spPr>
          <a:xfrm>
            <a:off x="540582" y="2709360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Conflits d'usage, partage des ressources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2955429" y="1761125"/>
            <a:ext cx="16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venirNext LT Pro HeavyCn" panose="020B0906020202020204" pitchFamily="34" charset="0"/>
              </a:rPr>
              <a:t>Monde agricole</a:t>
            </a:r>
            <a:endParaRPr lang="fr-FR" sz="1600" b="1" dirty="0">
              <a:latin typeface="AvenirNext LT Pro HeavyCn" panose="020B0906020202020204" pitchFamily="34" charset="0"/>
            </a:endParaRPr>
          </a:p>
        </p:txBody>
      </p:sp>
      <p:grpSp>
        <p:nvGrpSpPr>
          <p:cNvPr id="171" name="Groupe 170"/>
          <p:cNvGrpSpPr/>
          <p:nvPr/>
        </p:nvGrpSpPr>
        <p:grpSpPr>
          <a:xfrm>
            <a:off x="5711447" y="1107122"/>
            <a:ext cx="1595869" cy="542373"/>
            <a:chOff x="4533541" y="1774436"/>
            <a:chExt cx="1963352" cy="796075"/>
          </a:xfrm>
        </p:grpSpPr>
        <p:sp>
          <p:nvSpPr>
            <p:cNvPr id="172" name="Rectangle 171"/>
            <p:cNvSpPr/>
            <p:nvPr/>
          </p:nvSpPr>
          <p:spPr>
            <a:xfrm>
              <a:off x="4533541" y="1774436"/>
              <a:ext cx="1963352" cy="796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3" name="Image 1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5587" y="1913251"/>
              <a:ext cx="1626581" cy="562065"/>
            </a:xfrm>
            <a:prstGeom prst="rect">
              <a:avLst/>
            </a:prstGeom>
          </p:spPr>
        </p:pic>
      </p:grpSp>
      <p:sp>
        <p:nvSpPr>
          <p:cNvPr id="177" name="Rectangle à coins arrondis 176"/>
          <p:cNvSpPr/>
          <p:nvPr/>
        </p:nvSpPr>
        <p:spPr>
          <a:xfrm>
            <a:off x="1689332" y="1065958"/>
            <a:ext cx="1296000" cy="252000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SOCIÉTÉ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9" name="ZoneTexte 178"/>
          <p:cNvSpPr txBox="1"/>
          <p:nvPr/>
        </p:nvSpPr>
        <p:spPr>
          <a:xfrm>
            <a:off x="548999" y="3142162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Trajectoires des socio-agro-hydrosystèmes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5711447" y="1627701"/>
            <a:ext cx="342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Directions Scientifiques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678911" y="1858807"/>
            <a:ext cx="1117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Agriculture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677433" y="2110562"/>
            <a:ext cx="119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Alimentation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675228" y="1629315"/>
            <a:ext cx="1429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A3A6"/>
                </a:solidFill>
                <a:latin typeface="AvenirNext LT Pro Cn" panose="020B0506020202020204" pitchFamily="34" charset="0"/>
              </a:rPr>
              <a:t>Environnement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7656677" y="1731476"/>
            <a:ext cx="0" cy="68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939950" y="1466301"/>
            <a:ext cx="16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Eau potable</a:t>
            </a:r>
            <a:endParaRPr lang="fr-FR" sz="1600" b="1" dirty="0">
              <a:solidFill>
                <a:schemeClr val="bg1">
                  <a:lumMod val="75000"/>
                </a:schemeClr>
              </a:solidFill>
              <a:latin typeface="AvenirNext LT Pro HeavyCn" panose="020B0906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598000" y="1452994"/>
            <a:ext cx="1036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Industrie</a:t>
            </a:r>
            <a:endParaRPr lang="fr-FR" sz="1600" b="1" dirty="0">
              <a:solidFill>
                <a:schemeClr val="bg1">
                  <a:lumMod val="75000"/>
                </a:schemeClr>
              </a:solidFill>
              <a:latin typeface="AvenirNext LT Pro HeavyCn" panose="020B0906020202020204" pitchFamily="34" charset="0"/>
            </a:endParaRPr>
          </a:p>
        </p:txBody>
      </p:sp>
      <p:sp>
        <p:nvSpPr>
          <p:cNvPr id="57" name="Rectangle à coins arrondis 56"/>
          <p:cNvSpPr/>
          <p:nvPr/>
        </p:nvSpPr>
        <p:spPr>
          <a:xfrm>
            <a:off x="1683459" y="4250080"/>
            <a:ext cx="1296000" cy="252000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</a:rPr>
              <a:t>RECHERCHE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369230" y="1209032"/>
            <a:ext cx="1819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Collège de Direction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5711447" y="2426853"/>
            <a:ext cx="446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Direction de l'Appui aux Politiques Publiques</a:t>
            </a:r>
          </a:p>
          <a:p>
            <a:r>
              <a:rPr lang="fr-FR" sz="1600" b="1" i="1" dirty="0" smtClean="0">
                <a:latin typeface="AvenirNext LT Pro Cn" panose="020B0506020202020204" pitchFamily="34" charset="0"/>
              </a:rPr>
              <a:t>Direction de l'Expertise, de la Prospective et des Etudes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48999" y="3560336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Co-construction de scénarios futurs</a:t>
            </a:r>
          </a:p>
        </p:txBody>
      </p:sp>
      <p:sp>
        <p:nvSpPr>
          <p:cNvPr id="5" name="Forme libre 4"/>
          <p:cNvSpPr/>
          <p:nvPr/>
        </p:nvSpPr>
        <p:spPr>
          <a:xfrm>
            <a:off x="3793237" y="2218377"/>
            <a:ext cx="461818" cy="1487054"/>
          </a:xfrm>
          <a:custGeom>
            <a:avLst/>
            <a:gdLst>
              <a:gd name="connsiteX0" fmla="*/ 0 w 461818"/>
              <a:gd name="connsiteY0" fmla="*/ 1487054 h 1487054"/>
              <a:gd name="connsiteX1" fmla="*/ 452582 w 461818"/>
              <a:gd name="connsiteY1" fmla="*/ 1487054 h 1487054"/>
              <a:gd name="connsiteX2" fmla="*/ 461818 w 461818"/>
              <a:gd name="connsiteY2" fmla="*/ 0 h 1487054"/>
              <a:gd name="connsiteX3" fmla="*/ 461818 w 461818"/>
              <a:gd name="connsiteY3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18" h="1487054">
                <a:moveTo>
                  <a:pt x="0" y="1487054"/>
                </a:moveTo>
                <a:lnTo>
                  <a:pt x="452582" y="1487054"/>
                </a:lnTo>
                <a:cubicBezTo>
                  <a:pt x="455661" y="991369"/>
                  <a:pt x="458739" y="495685"/>
                  <a:pt x="461818" y="0"/>
                </a:cubicBezTo>
                <a:lnTo>
                  <a:pt x="461818" y="0"/>
                </a:lnTo>
              </a:path>
            </a:pathLst>
          </a:custGeom>
          <a:noFill/>
          <a:ln w="50800">
            <a:solidFill>
              <a:srgbClr val="275662">
                <a:alpha val="2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 flipH="1">
            <a:off x="434985" y="2199282"/>
            <a:ext cx="461818" cy="1487054"/>
          </a:xfrm>
          <a:custGeom>
            <a:avLst/>
            <a:gdLst>
              <a:gd name="connsiteX0" fmla="*/ 0 w 461818"/>
              <a:gd name="connsiteY0" fmla="*/ 1487054 h 1487054"/>
              <a:gd name="connsiteX1" fmla="*/ 452582 w 461818"/>
              <a:gd name="connsiteY1" fmla="*/ 1487054 h 1487054"/>
              <a:gd name="connsiteX2" fmla="*/ 461818 w 461818"/>
              <a:gd name="connsiteY2" fmla="*/ 0 h 1487054"/>
              <a:gd name="connsiteX3" fmla="*/ 461818 w 461818"/>
              <a:gd name="connsiteY3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18" h="1487054">
                <a:moveTo>
                  <a:pt x="0" y="1487054"/>
                </a:moveTo>
                <a:lnTo>
                  <a:pt x="452582" y="1487054"/>
                </a:lnTo>
                <a:cubicBezTo>
                  <a:pt x="455661" y="991369"/>
                  <a:pt x="458739" y="495685"/>
                  <a:pt x="461818" y="0"/>
                </a:cubicBezTo>
                <a:lnTo>
                  <a:pt x="461818" y="0"/>
                </a:lnTo>
              </a:path>
            </a:pathLst>
          </a:custGeom>
          <a:noFill/>
          <a:ln w="50800">
            <a:solidFill>
              <a:srgbClr val="275662">
                <a:alpha val="2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>
            <a:off x="9921540" y="5390287"/>
            <a:ext cx="468000" cy="0"/>
          </a:xfrm>
          <a:prstGeom prst="line">
            <a:avLst/>
          </a:prstGeom>
          <a:ln w="38100">
            <a:solidFill>
              <a:srgbClr val="00A3A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9850981" y="4989038"/>
            <a:ext cx="60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Sol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51" y="4483679"/>
            <a:ext cx="367361" cy="367361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66" y="5264158"/>
            <a:ext cx="441105" cy="44110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5714" y="5301009"/>
            <a:ext cx="420523" cy="420523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9719036" y="3921235"/>
            <a:ext cx="913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venirNext LT Pro HeavyCn" panose="020B0906020202020204" pitchFamily="34" charset="0"/>
              </a:rPr>
              <a:t>AQUA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730135" y="5971202"/>
            <a:ext cx="1824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venirNext LT Pro HeavyCn" panose="020B0906020202020204" pitchFamily="34" charset="0"/>
              </a:rPr>
              <a:t>AGROECOSYSTEM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0389540" y="5960636"/>
            <a:ext cx="108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venirNext LT Pro HeavyCn" panose="020B0906020202020204" pitchFamily="34" charset="0"/>
              </a:rPr>
              <a:t>ACT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746242" y="4182867"/>
            <a:ext cx="85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AvenirNext LT Pro Cn" panose="020B0506020202020204" pitchFamily="34" charset="0"/>
              </a:rPr>
              <a:t>Eau</a:t>
            </a:r>
          </a:p>
        </p:txBody>
      </p:sp>
      <p:cxnSp>
        <p:nvCxnSpPr>
          <p:cNvPr id="53" name="Connecteur droit 52"/>
          <p:cNvCxnSpPr/>
          <p:nvPr/>
        </p:nvCxnSpPr>
        <p:spPr>
          <a:xfrm>
            <a:off x="10264412" y="4905656"/>
            <a:ext cx="221175" cy="358502"/>
          </a:xfrm>
          <a:prstGeom prst="line">
            <a:avLst/>
          </a:prstGeom>
          <a:ln w="38100">
            <a:solidFill>
              <a:srgbClr val="00A3A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9829711" y="4879812"/>
            <a:ext cx="221175" cy="358502"/>
          </a:xfrm>
          <a:prstGeom prst="line">
            <a:avLst/>
          </a:prstGeom>
          <a:ln w="38100">
            <a:solidFill>
              <a:srgbClr val="00A3A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8777651" y="5655033"/>
            <a:ext cx="178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AvenirNext LT Pro Cn" panose="020B0506020202020204" pitchFamily="34" charset="0"/>
              </a:rPr>
              <a:t>Cultures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0269679" y="5669239"/>
            <a:ext cx="117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AvenirNext LT Pro Cn" panose="020B0506020202020204" pitchFamily="34" charset="0"/>
              </a:rPr>
              <a:t>Décisions</a:t>
            </a:r>
          </a:p>
        </p:txBody>
      </p:sp>
      <p:sp>
        <p:nvSpPr>
          <p:cNvPr id="64" name="Titre 65"/>
          <p:cNvSpPr txBox="1">
            <a:spLocks/>
          </p:cNvSpPr>
          <p:nvPr/>
        </p:nvSpPr>
        <p:spPr>
          <a:xfrm>
            <a:off x="7615633" y="4513133"/>
            <a:ext cx="2130609" cy="606926"/>
          </a:xfrm>
          <a:prstGeom prst="rect">
            <a:avLst/>
          </a:prstGeom>
        </p:spPr>
        <p:txBody>
          <a:bodyPr vert="horz" lIns="0" tIns="46800" rIns="91440" bIns="45720" rtlCol="0" anchor="ctr" anchorCtr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latin typeface="Tw Cen MT Condensed Extra Bold" panose="020B0803020202020204" pitchFamily="34" charset="0"/>
              </a:rPr>
              <a:t>J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latin typeface="Tw Cen MT Condensed Extra Bold" panose="020B0803020202020204" pitchFamily="34" charset="0"/>
              </a:rPr>
              <a:t>uin 2022 </a:t>
            </a:r>
          </a:p>
          <a:p>
            <a:pPr marL="0" indent="0" algn="ctr">
              <a:buNone/>
            </a:pPr>
            <a:r>
              <a:rPr lang="fr-F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Création du réseau SAE</a:t>
            </a:r>
            <a:endParaRPr lang="fr-FR" sz="18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5" name="Arc 64"/>
          <p:cNvSpPr/>
          <p:nvPr/>
        </p:nvSpPr>
        <p:spPr>
          <a:xfrm rot="10063985" flipV="1">
            <a:off x="4027045" y="1117193"/>
            <a:ext cx="2104689" cy="550328"/>
          </a:xfrm>
          <a:prstGeom prst="arc">
            <a:avLst>
              <a:gd name="adj1" fmla="val 12313942"/>
              <a:gd name="adj2" fmla="val 20314044"/>
            </a:avLst>
          </a:prstGeom>
          <a:ln w="53975">
            <a:solidFill>
              <a:srgbClr val="00A3A6">
                <a:alpha val="4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Arc 68"/>
          <p:cNvSpPr/>
          <p:nvPr/>
        </p:nvSpPr>
        <p:spPr>
          <a:xfrm rot="14382048" flipV="1">
            <a:off x="9367585" y="2959587"/>
            <a:ext cx="2104689" cy="550328"/>
          </a:xfrm>
          <a:prstGeom prst="arc">
            <a:avLst>
              <a:gd name="adj1" fmla="val 12313942"/>
              <a:gd name="adj2" fmla="val 20314044"/>
            </a:avLst>
          </a:prstGeom>
          <a:ln w="53975">
            <a:solidFill>
              <a:srgbClr val="00A3A6">
                <a:alpha val="4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Rectangle à coins arrondis 69"/>
          <p:cNvSpPr/>
          <p:nvPr/>
        </p:nvSpPr>
        <p:spPr>
          <a:xfrm>
            <a:off x="5558408" y="988590"/>
            <a:ext cx="4526580" cy="2146377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7307316" y="3775812"/>
            <a:ext cx="4308214" cy="2577961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à coins arrondis 59"/>
          <p:cNvSpPr/>
          <p:nvPr/>
        </p:nvSpPr>
        <p:spPr>
          <a:xfrm>
            <a:off x="7262226" y="808042"/>
            <a:ext cx="1082410" cy="408623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INSTITUT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7832437" y="3598645"/>
            <a:ext cx="3216295" cy="408623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DEPARTEMENTS SCIENTIFIQUES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06791" y="266811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27566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</a:t>
            </a:r>
            <a:endParaRPr lang="fr-FR" sz="2800" dirty="0">
              <a:solidFill>
                <a:srgbClr val="275662"/>
              </a:solidFill>
              <a:latin typeface="Symbol" panose="05050102010706020507" pitchFamily="18" charset="2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729291" y="107916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27566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</a:t>
            </a:r>
            <a:endParaRPr lang="fr-FR" sz="2800" dirty="0">
              <a:solidFill>
                <a:srgbClr val="275662"/>
              </a:solidFill>
              <a:latin typeface="Symbol" panose="05050102010706020507" pitchFamily="18" charset="2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177979" y="5382097"/>
            <a:ext cx="500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Lucida Handwriting" panose="03010101010101010101" pitchFamily="66" charset="0"/>
              </a:rPr>
              <a:t>Trois départements se concertent,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avec l'appui de la DS Environnement</a:t>
            </a:r>
            <a:endParaRPr lang="fr-FR" b="1" dirty="0">
              <a:latin typeface="Lucida Handwriting" panose="03010101010101010101" pitchFamily="66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89194" y="1161862"/>
            <a:ext cx="4331894" cy="3215861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981000" y="2772927"/>
            <a:ext cx="27360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 smtClean="0">
                <a:latin typeface="+mn-lt"/>
              </a:rPr>
              <a:t>Création et objectifs du réseau SAE</a:t>
            </a:r>
            <a:endParaRPr lang="fr-FR" b="0" dirty="0">
              <a:latin typeface="+mn-lt"/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189194" y="1765770"/>
            <a:ext cx="160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venirNext LT Pro HeavyCn" panose="020B0906020202020204" pitchFamily="34" charset="0"/>
              </a:rPr>
              <a:t>Environnement</a:t>
            </a:r>
          </a:p>
        </p:txBody>
      </p:sp>
      <p:cxnSp>
        <p:nvCxnSpPr>
          <p:cNvPr id="156" name="Connecteur droit avec flèche 155"/>
          <p:cNvCxnSpPr/>
          <p:nvPr/>
        </p:nvCxnSpPr>
        <p:spPr>
          <a:xfrm>
            <a:off x="1767247" y="1935562"/>
            <a:ext cx="11520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Imag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42" y="1661480"/>
            <a:ext cx="452521" cy="452521"/>
          </a:xfrm>
          <a:prstGeom prst="rect">
            <a:avLst/>
          </a:prstGeom>
        </p:spPr>
      </p:pic>
      <p:sp>
        <p:nvSpPr>
          <p:cNvPr id="159" name="ZoneTexte 158"/>
          <p:cNvSpPr txBox="1"/>
          <p:nvPr/>
        </p:nvSpPr>
        <p:spPr>
          <a:xfrm>
            <a:off x="543247" y="2316611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L'eau comme bien commun</a:t>
            </a:r>
          </a:p>
        </p:txBody>
      </p:sp>
      <p:sp>
        <p:nvSpPr>
          <p:cNvPr id="161" name="ZoneTexte 160"/>
          <p:cNvSpPr txBox="1"/>
          <p:nvPr/>
        </p:nvSpPr>
        <p:spPr>
          <a:xfrm>
            <a:off x="540582" y="2709360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Conflits d'usage, partage des ressources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2955429" y="1761125"/>
            <a:ext cx="16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venirNext LT Pro HeavyCn" panose="020B0906020202020204" pitchFamily="34" charset="0"/>
              </a:rPr>
              <a:t>Monde agricole</a:t>
            </a:r>
            <a:endParaRPr lang="fr-FR" sz="1600" b="1" dirty="0">
              <a:latin typeface="AvenirNext LT Pro HeavyCn" panose="020B0906020202020204" pitchFamily="34" charset="0"/>
            </a:endParaRPr>
          </a:p>
        </p:txBody>
      </p:sp>
      <p:grpSp>
        <p:nvGrpSpPr>
          <p:cNvPr id="171" name="Groupe 170"/>
          <p:cNvGrpSpPr/>
          <p:nvPr/>
        </p:nvGrpSpPr>
        <p:grpSpPr>
          <a:xfrm>
            <a:off x="5711447" y="1107122"/>
            <a:ext cx="1595869" cy="542373"/>
            <a:chOff x="4533541" y="1774436"/>
            <a:chExt cx="1963352" cy="796075"/>
          </a:xfrm>
        </p:grpSpPr>
        <p:sp>
          <p:nvSpPr>
            <p:cNvPr id="172" name="Rectangle 171"/>
            <p:cNvSpPr/>
            <p:nvPr/>
          </p:nvSpPr>
          <p:spPr>
            <a:xfrm>
              <a:off x="4533541" y="1774436"/>
              <a:ext cx="1963352" cy="796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3" name="Image 1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5587" y="1913251"/>
              <a:ext cx="1626581" cy="562065"/>
            </a:xfrm>
            <a:prstGeom prst="rect">
              <a:avLst/>
            </a:prstGeom>
          </p:spPr>
        </p:pic>
      </p:grpSp>
      <p:sp>
        <p:nvSpPr>
          <p:cNvPr id="177" name="Rectangle à coins arrondis 176"/>
          <p:cNvSpPr/>
          <p:nvPr/>
        </p:nvSpPr>
        <p:spPr>
          <a:xfrm>
            <a:off x="1689332" y="1065958"/>
            <a:ext cx="1296000" cy="252000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SOCIÉTÉ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9" name="ZoneTexte 178"/>
          <p:cNvSpPr txBox="1"/>
          <p:nvPr/>
        </p:nvSpPr>
        <p:spPr>
          <a:xfrm>
            <a:off x="548999" y="3142162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Trajectoires des socio-agro-hydrosystèmes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5711447" y="1627701"/>
            <a:ext cx="342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Directions Scientifiques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678911" y="1858807"/>
            <a:ext cx="1117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Agriculture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677433" y="2110562"/>
            <a:ext cx="119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Alimentation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675228" y="1629315"/>
            <a:ext cx="1429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A3A6"/>
                </a:solidFill>
                <a:latin typeface="AvenirNext LT Pro Cn" panose="020B0506020202020204" pitchFamily="34" charset="0"/>
              </a:rPr>
              <a:t>Environnement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7656677" y="1731476"/>
            <a:ext cx="0" cy="68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939950" y="1466301"/>
            <a:ext cx="16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Eau potable</a:t>
            </a:r>
            <a:endParaRPr lang="fr-FR" sz="1600" b="1" dirty="0">
              <a:solidFill>
                <a:schemeClr val="bg1">
                  <a:lumMod val="75000"/>
                </a:schemeClr>
              </a:solidFill>
              <a:latin typeface="AvenirNext LT Pro HeavyCn" panose="020B0906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598000" y="1452994"/>
            <a:ext cx="1036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Industrie</a:t>
            </a:r>
            <a:endParaRPr lang="fr-FR" sz="1600" b="1" dirty="0">
              <a:solidFill>
                <a:schemeClr val="bg1">
                  <a:lumMod val="75000"/>
                </a:schemeClr>
              </a:solidFill>
              <a:latin typeface="AvenirNext LT Pro HeavyCn" panose="020B0906020202020204" pitchFamily="34" charset="0"/>
            </a:endParaRPr>
          </a:p>
        </p:txBody>
      </p:sp>
      <p:sp>
        <p:nvSpPr>
          <p:cNvPr id="57" name="Rectangle à coins arrondis 56"/>
          <p:cNvSpPr/>
          <p:nvPr/>
        </p:nvSpPr>
        <p:spPr>
          <a:xfrm>
            <a:off x="1683459" y="4250080"/>
            <a:ext cx="1296000" cy="252000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</a:rPr>
              <a:t>RECHERCHE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369230" y="1209032"/>
            <a:ext cx="1819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Collège de Direction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5711447" y="2426853"/>
            <a:ext cx="446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Direction de l'Appui aux Politiques Publiques</a:t>
            </a:r>
          </a:p>
          <a:p>
            <a:r>
              <a:rPr lang="fr-FR" sz="1600" b="1" i="1" dirty="0" smtClean="0">
                <a:latin typeface="AvenirNext LT Pro Cn" panose="020B0506020202020204" pitchFamily="34" charset="0"/>
              </a:rPr>
              <a:t>Direction de l'Expertise, de la Prospective et des Etudes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48999" y="3560336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Co-construction de scénarios futurs</a:t>
            </a:r>
          </a:p>
        </p:txBody>
      </p:sp>
      <p:sp>
        <p:nvSpPr>
          <p:cNvPr id="5" name="Forme libre 4"/>
          <p:cNvSpPr/>
          <p:nvPr/>
        </p:nvSpPr>
        <p:spPr>
          <a:xfrm>
            <a:off x="3793237" y="2218377"/>
            <a:ext cx="461818" cy="1487054"/>
          </a:xfrm>
          <a:custGeom>
            <a:avLst/>
            <a:gdLst>
              <a:gd name="connsiteX0" fmla="*/ 0 w 461818"/>
              <a:gd name="connsiteY0" fmla="*/ 1487054 h 1487054"/>
              <a:gd name="connsiteX1" fmla="*/ 452582 w 461818"/>
              <a:gd name="connsiteY1" fmla="*/ 1487054 h 1487054"/>
              <a:gd name="connsiteX2" fmla="*/ 461818 w 461818"/>
              <a:gd name="connsiteY2" fmla="*/ 0 h 1487054"/>
              <a:gd name="connsiteX3" fmla="*/ 461818 w 461818"/>
              <a:gd name="connsiteY3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18" h="1487054">
                <a:moveTo>
                  <a:pt x="0" y="1487054"/>
                </a:moveTo>
                <a:lnTo>
                  <a:pt x="452582" y="1487054"/>
                </a:lnTo>
                <a:cubicBezTo>
                  <a:pt x="455661" y="991369"/>
                  <a:pt x="458739" y="495685"/>
                  <a:pt x="461818" y="0"/>
                </a:cubicBezTo>
                <a:lnTo>
                  <a:pt x="461818" y="0"/>
                </a:lnTo>
              </a:path>
            </a:pathLst>
          </a:custGeom>
          <a:noFill/>
          <a:ln w="50800">
            <a:solidFill>
              <a:srgbClr val="275662">
                <a:alpha val="2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 flipH="1">
            <a:off x="434985" y="2199282"/>
            <a:ext cx="461818" cy="1487054"/>
          </a:xfrm>
          <a:custGeom>
            <a:avLst/>
            <a:gdLst>
              <a:gd name="connsiteX0" fmla="*/ 0 w 461818"/>
              <a:gd name="connsiteY0" fmla="*/ 1487054 h 1487054"/>
              <a:gd name="connsiteX1" fmla="*/ 452582 w 461818"/>
              <a:gd name="connsiteY1" fmla="*/ 1487054 h 1487054"/>
              <a:gd name="connsiteX2" fmla="*/ 461818 w 461818"/>
              <a:gd name="connsiteY2" fmla="*/ 0 h 1487054"/>
              <a:gd name="connsiteX3" fmla="*/ 461818 w 461818"/>
              <a:gd name="connsiteY3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18" h="1487054">
                <a:moveTo>
                  <a:pt x="0" y="1487054"/>
                </a:moveTo>
                <a:lnTo>
                  <a:pt x="452582" y="1487054"/>
                </a:lnTo>
                <a:cubicBezTo>
                  <a:pt x="455661" y="991369"/>
                  <a:pt x="458739" y="495685"/>
                  <a:pt x="461818" y="0"/>
                </a:cubicBezTo>
                <a:lnTo>
                  <a:pt x="461818" y="0"/>
                </a:lnTo>
              </a:path>
            </a:pathLst>
          </a:custGeom>
          <a:noFill/>
          <a:ln w="50800">
            <a:solidFill>
              <a:srgbClr val="275662">
                <a:alpha val="2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>
            <a:off x="9921540" y="5390287"/>
            <a:ext cx="468000" cy="0"/>
          </a:xfrm>
          <a:prstGeom prst="line">
            <a:avLst/>
          </a:prstGeom>
          <a:ln w="38100">
            <a:solidFill>
              <a:srgbClr val="00A3A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9850981" y="4989038"/>
            <a:ext cx="60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Sol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51" y="4483679"/>
            <a:ext cx="367361" cy="367361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66" y="5264158"/>
            <a:ext cx="441105" cy="44110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5714" y="5301009"/>
            <a:ext cx="420523" cy="420523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9719036" y="3921235"/>
            <a:ext cx="913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venirNext LT Pro HeavyCn" panose="020B0906020202020204" pitchFamily="34" charset="0"/>
              </a:rPr>
              <a:t>AQUA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730135" y="5971202"/>
            <a:ext cx="1824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venirNext LT Pro HeavyCn" panose="020B0906020202020204" pitchFamily="34" charset="0"/>
              </a:rPr>
              <a:t>AGROECOSYSTEM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0389540" y="5960636"/>
            <a:ext cx="108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venirNext LT Pro HeavyCn" panose="020B0906020202020204" pitchFamily="34" charset="0"/>
              </a:rPr>
              <a:t>ACT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746242" y="4182867"/>
            <a:ext cx="85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AvenirNext LT Pro Cn" panose="020B0506020202020204" pitchFamily="34" charset="0"/>
              </a:rPr>
              <a:t>Eau</a:t>
            </a:r>
          </a:p>
        </p:txBody>
      </p:sp>
      <p:cxnSp>
        <p:nvCxnSpPr>
          <p:cNvPr id="53" name="Connecteur droit 52"/>
          <p:cNvCxnSpPr/>
          <p:nvPr/>
        </p:nvCxnSpPr>
        <p:spPr>
          <a:xfrm>
            <a:off x="10264412" y="4905656"/>
            <a:ext cx="221175" cy="358502"/>
          </a:xfrm>
          <a:prstGeom prst="line">
            <a:avLst/>
          </a:prstGeom>
          <a:ln w="38100">
            <a:solidFill>
              <a:srgbClr val="00A3A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9829711" y="4879812"/>
            <a:ext cx="221175" cy="358502"/>
          </a:xfrm>
          <a:prstGeom prst="line">
            <a:avLst/>
          </a:prstGeom>
          <a:ln w="38100">
            <a:solidFill>
              <a:srgbClr val="00A3A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8777651" y="5655033"/>
            <a:ext cx="178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AvenirNext LT Pro Cn" panose="020B0506020202020204" pitchFamily="34" charset="0"/>
              </a:rPr>
              <a:t>Cultures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0269679" y="5669239"/>
            <a:ext cx="117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AvenirNext LT Pro Cn" panose="020B0506020202020204" pitchFamily="34" charset="0"/>
              </a:rPr>
              <a:t>Décisions</a:t>
            </a:r>
          </a:p>
        </p:txBody>
      </p:sp>
      <p:sp>
        <p:nvSpPr>
          <p:cNvPr id="64" name="Titre 65"/>
          <p:cNvSpPr txBox="1">
            <a:spLocks/>
          </p:cNvSpPr>
          <p:nvPr/>
        </p:nvSpPr>
        <p:spPr>
          <a:xfrm>
            <a:off x="7615633" y="4513133"/>
            <a:ext cx="2130609" cy="606926"/>
          </a:xfrm>
          <a:prstGeom prst="rect">
            <a:avLst/>
          </a:prstGeom>
        </p:spPr>
        <p:txBody>
          <a:bodyPr vert="horz" lIns="0" tIns="46800" rIns="91440" bIns="45720" rtlCol="0" anchor="ctr" anchorCtr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latin typeface="Tw Cen MT Condensed Extra Bold" panose="020B0803020202020204" pitchFamily="34" charset="0"/>
              </a:rPr>
              <a:t>J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latin typeface="Tw Cen MT Condensed Extra Bold" panose="020B0803020202020204" pitchFamily="34" charset="0"/>
              </a:rPr>
              <a:t>uin 2022 </a:t>
            </a:r>
          </a:p>
          <a:p>
            <a:pPr marL="0" indent="0" algn="ctr">
              <a:buNone/>
            </a:pPr>
            <a:r>
              <a:rPr lang="fr-F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Création du réseau SAE</a:t>
            </a:r>
            <a:endParaRPr lang="fr-FR" sz="18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5" name="Arc 64"/>
          <p:cNvSpPr/>
          <p:nvPr/>
        </p:nvSpPr>
        <p:spPr>
          <a:xfrm rot="10063985" flipV="1">
            <a:off x="4027045" y="1117193"/>
            <a:ext cx="2104689" cy="550328"/>
          </a:xfrm>
          <a:prstGeom prst="arc">
            <a:avLst>
              <a:gd name="adj1" fmla="val 12313942"/>
              <a:gd name="adj2" fmla="val 20314044"/>
            </a:avLst>
          </a:prstGeom>
          <a:ln w="53975">
            <a:solidFill>
              <a:srgbClr val="00A3A6">
                <a:alpha val="4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ZoneTexte 66"/>
          <p:cNvSpPr txBox="1"/>
          <p:nvPr/>
        </p:nvSpPr>
        <p:spPr>
          <a:xfrm>
            <a:off x="1546176" y="4883418"/>
            <a:ext cx="5366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Animation transverse aux entrées thématiques des Départements</a:t>
            </a:r>
          </a:p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Recensement des compétences et complémentarités </a:t>
            </a:r>
            <a:r>
              <a:rPr lang="fr-FR" sz="1600" b="1" dirty="0" smtClean="0">
                <a:latin typeface="AvenirNext LT Pro Cn" panose="020B0506020202020204" pitchFamily="34" charset="0"/>
                <a:sym typeface="Symbol" panose="05050102010706020507" pitchFamily="18" charset="2"/>
              </a:rPr>
              <a:t> Identité</a:t>
            </a:r>
            <a:endParaRPr lang="fr-FR" sz="1600" b="1" dirty="0" smtClean="0">
              <a:latin typeface="AvenirNext LT Pro Cn" panose="020B0506020202020204" pitchFamily="34" charset="0"/>
            </a:endParaRPr>
          </a:p>
          <a:p>
            <a:pPr algn="ctr"/>
            <a:r>
              <a:rPr lang="fr-FR" sz="1600" b="1" dirty="0">
                <a:latin typeface="AvenirNext LT Pro Cn" panose="020B0506020202020204" pitchFamily="34" charset="0"/>
              </a:rPr>
              <a:t>Animation </a:t>
            </a:r>
            <a:r>
              <a:rPr lang="fr-FR" sz="1600" b="1" dirty="0" smtClean="0">
                <a:latin typeface="AvenirNext LT Pro Cn" panose="020B0506020202020204" pitchFamily="34" charset="0"/>
              </a:rPr>
              <a:t>active </a:t>
            </a:r>
            <a:r>
              <a:rPr lang="fr-FR" sz="1600" b="1" dirty="0">
                <a:latin typeface="AvenirNext LT Pro Cn" panose="020B0506020202020204" pitchFamily="34" charset="0"/>
                <a:sym typeface="Symbol" panose="05050102010706020507" pitchFamily="18" charset="2"/>
              </a:rPr>
              <a:t> </a:t>
            </a:r>
            <a:r>
              <a:rPr lang="fr-FR" sz="1600" b="1" dirty="0" smtClean="0">
                <a:latin typeface="AvenirNext LT Pro Cn" panose="020B0506020202020204" pitchFamily="34" charset="0"/>
                <a:sym typeface="Symbol" panose="05050102010706020507" pitchFamily="18" charset="2"/>
              </a:rPr>
              <a:t> </a:t>
            </a:r>
            <a:r>
              <a:rPr lang="fr-FR" sz="1600" b="1" dirty="0" smtClean="0">
                <a:latin typeface="AvenirNext LT Pro Cn" panose="020B0506020202020204" pitchFamily="34" charset="0"/>
              </a:rPr>
              <a:t>Visibilité (interne, externe) </a:t>
            </a:r>
          </a:p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Collecte et partage des informations, sollicitations</a:t>
            </a:r>
            <a:r>
              <a:rPr lang="fr-FR" sz="1600" b="1" dirty="0">
                <a:latin typeface="AvenirNext LT Pro Cn" panose="020B0506020202020204" pitchFamily="34" charset="0"/>
              </a:rPr>
              <a:t> </a:t>
            </a:r>
            <a:r>
              <a:rPr lang="fr-FR" sz="1600" b="1" dirty="0" smtClean="0">
                <a:latin typeface="AvenirNext LT Pro Cn" panose="020B0506020202020204" pitchFamily="34" charset="0"/>
              </a:rPr>
              <a:t>et attentes  </a:t>
            </a:r>
          </a:p>
        </p:txBody>
      </p:sp>
      <p:sp>
        <p:nvSpPr>
          <p:cNvPr id="69" name="Arc 68"/>
          <p:cNvSpPr/>
          <p:nvPr/>
        </p:nvSpPr>
        <p:spPr>
          <a:xfrm rot="14382048" flipV="1">
            <a:off x="9367585" y="2959587"/>
            <a:ext cx="2104689" cy="550328"/>
          </a:xfrm>
          <a:prstGeom prst="arc">
            <a:avLst>
              <a:gd name="adj1" fmla="val 12313942"/>
              <a:gd name="adj2" fmla="val 20314044"/>
            </a:avLst>
          </a:prstGeom>
          <a:ln w="53975">
            <a:solidFill>
              <a:srgbClr val="00A3A6">
                <a:alpha val="4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Rectangle à coins arrondis 69"/>
          <p:cNvSpPr/>
          <p:nvPr/>
        </p:nvSpPr>
        <p:spPr>
          <a:xfrm>
            <a:off x="5558408" y="988590"/>
            <a:ext cx="4526580" cy="2146377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7307316" y="3775812"/>
            <a:ext cx="4308214" cy="2577961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Arc 71"/>
          <p:cNvSpPr/>
          <p:nvPr/>
        </p:nvSpPr>
        <p:spPr>
          <a:xfrm rot="20930263">
            <a:off x="5600994" y="4457057"/>
            <a:ext cx="2104689" cy="550328"/>
          </a:xfrm>
          <a:prstGeom prst="arc">
            <a:avLst>
              <a:gd name="adj1" fmla="val 12313942"/>
              <a:gd name="adj2" fmla="val 20314044"/>
            </a:avLst>
          </a:prstGeom>
          <a:ln w="53975">
            <a:solidFill>
              <a:srgbClr val="00A3A6">
                <a:alpha val="4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Rectangle à coins arrondis 74"/>
          <p:cNvSpPr/>
          <p:nvPr/>
        </p:nvSpPr>
        <p:spPr>
          <a:xfrm>
            <a:off x="1284740" y="4746007"/>
            <a:ext cx="5836861" cy="1273439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à coins arrondis 59"/>
          <p:cNvSpPr/>
          <p:nvPr/>
        </p:nvSpPr>
        <p:spPr>
          <a:xfrm>
            <a:off x="7262226" y="808042"/>
            <a:ext cx="1082410" cy="408623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INSTITUT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7832437" y="3598645"/>
            <a:ext cx="3216295" cy="408623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DEPARTEMENTS SCIENTIFIQUES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3" name="Rectangle à coins arrondis 72"/>
          <p:cNvSpPr/>
          <p:nvPr/>
        </p:nvSpPr>
        <p:spPr>
          <a:xfrm>
            <a:off x="3105850" y="4550084"/>
            <a:ext cx="2507390" cy="408623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OBJECTIFS SPECIFIQUES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06791" y="266811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27566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</a:t>
            </a:r>
            <a:endParaRPr lang="fr-FR" sz="2800" dirty="0">
              <a:solidFill>
                <a:srgbClr val="275662"/>
              </a:solidFill>
              <a:latin typeface="Symbol" panose="05050102010706020507" pitchFamily="18" charset="2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729291" y="107916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27566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</a:t>
            </a:r>
            <a:endParaRPr lang="fr-FR" sz="2800" dirty="0">
              <a:solidFill>
                <a:srgbClr val="275662"/>
              </a:solidFill>
              <a:latin typeface="Symbol" panose="05050102010706020507" pitchFamily="18" charset="2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6477603" y="394216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27566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</a:t>
            </a:r>
            <a:endParaRPr lang="fr-FR" sz="2800" dirty="0">
              <a:solidFill>
                <a:srgbClr val="275662"/>
              </a:solidFill>
              <a:latin typeface="Symbol" panose="05050102010706020507" pitchFamily="18" charset="2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583024" y="6163245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Lucida Handwriting" panose="03010101010101010101" pitchFamily="66" charset="0"/>
              </a:rPr>
              <a:t>Un trio d'animateurs…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et des choix d'animation </a:t>
            </a:r>
            <a:endParaRPr lang="fr-FR" b="1" dirty="0">
              <a:latin typeface="Lucida Handwriting" panose="03010101010101010101" pitchFamily="66" charset="0"/>
            </a:endParaRP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89194" y="1161862"/>
            <a:ext cx="4331894" cy="3215861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981000" y="2772927"/>
            <a:ext cx="27360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 smtClean="0">
                <a:latin typeface="+mn-lt"/>
              </a:rPr>
              <a:t>Création et objectifs du réseau SAE</a:t>
            </a:r>
            <a:endParaRPr lang="fr-FR" b="0" dirty="0">
              <a:latin typeface="+mn-lt"/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189194" y="1765770"/>
            <a:ext cx="160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venirNext LT Pro HeavyCn" panose="020B0906020202020204" pitchFamily="34" charset="0"/>
              </a:rPr>
              <a:t>Environnement</a:t>
            </a:r>
          </a:p>
        </p:txBody>
      </p:sp>
      <p:cxnSp>
        <p:nvCxnSpPr>
          <p:cNvPr id="156" name="Connecteur droit avec flèche 155"/>
          <p:cNvCxnSpPr/>
          <p:nvPr/>
        </p:nvCxnSpPr>
        <p:spPr>
          <a:xfrm>
            <a:off x="1767247" y="1935562"/>
            <a:ext cx="11520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Imag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42" y="1661480"/>
            <a:ext cx="452521" cy="452521"/>
          </a:xfrm>
          <a:prstGeom prst="rect">
            <a:avLst/>
          </a:prstGeom>
        </p:spPr>
      </p:pic>
      <p:sp>
        <p:nvSpPr>
          <p:cNvPr id="159" name="ZoneTexte 158"/>
          <p:cNvSpPr txBox="1"/>
          <p:nvPr/>
        </p:nvSpPr>
        <p:spPr>
          <a:xfrm>
            <a:off x="543247" y="2316611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L'eau comme bien commun</a:t>
            </a:r>
          </a:p>
        </p:txBody>
      </p:sp>
      <p:sp>
        <p:nvSpPr>
          <p:cNvPr id="161" name="ZoneTexte 160"/>
          <p:cNvSpPr txBox="1"/>
          <p:nvPr/>
        </p:nvSpPr>
        <p:spPr>
          <a:xfrm>
            <a:off x="540582" y="2709360"/>
            <a:ext cx="36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Conflits d'usage, partage des ressources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2955429" y="1761125"/>
            <a:ext cx="16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venirNext LT Pro HeavyCn" panose="020B0906020202020204" pitchFamily="34" charset="0"/>
              </a:rPr>
              <a:t>Monde agricole</a:t>
            </a:r>
            <a:endParaRPr lang="fr-FR" sz="1600" b="1" dirty="0">
              <a:latin typeface="AvenirNext LT Pro HeavyCn" panose="020B0906020202020204" pitchFamily="34" charset="0"/>
            </a:endParaRPr>
          </a:p>
        </p:txBody>
      </p:sp>
      <p:grpSp>
        <p:nvGrpSpPr>
          <p:cNvPr id="171" name="Groupe 170"/>
          <p:cNvGrpSpPr/>
          <p:nvPr/>
        </p:nvGrpSpPr>
        <p:grpSpPr>
          <a:xfrm>
            <a:off x="5711447" y="1107122"/>
            <a:ext cx="1595869" cy="542373"/>
            <a:chOff x="4533541" y="1774436"/>
            <a:chExt cx="1963352" cy="796075"/>
          </a:xfrm>
        </p:grpSpPr>
        <p:sp>
          <p:nvSpPr>
            <p:cNvPr id="172" name="Rectangle 171"/>
            <p:cNvSpPr/>
            <p:nvPr/>
          </p:nvSpPr>
          <p:spPr>
            <a:xfrm>
              <a:off x="4533541" y="1774436"/>
              <a:ext cx="1963352" cy="796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3" name="Image 17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5587" y="1913251"/>
              <a:ext cx="1626581" cy="562065"/>
            </a:xfrm>
            <a:prstGeom prst="rect">
              <a:avLst/>
            </a:prstGeom>
          </p:spPr>
        </p:pic>
      </p:grpSp>
      <p:sp>
        <p:nvSpPr>
          <p:cNvPr id="177" name="Rectangle à coins arrondis 176"/>
          <p:cNvSpPr/>
          <p:nvPr/>
        </p:nvSpPr>
        <p:spPr>
          <a:xfrm>
            <a:off x="1689332" y="1065958"/>
            <a:ext cx="1296000" cy="252000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SOCIÉTÉ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9" name="ZoneTexte 178"/>
          <p:cNvSpPr txBox="1"/>
          <p:nvPr/>
        </p:nvSpPr>
        <p:spPr>
          <a:xfrm>
            <a:off x="548999" y="3098885"/>
            <a:ext cx="3600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u="sng" dirty="0" smtClean="0">
                <a:solidFill>
                  <a:srgbClr val="00A3A6"/>
                </a:solidFill>
                <a:latin typeface="AvenirNext LT Pro Cn" panose="020B0506020202020204" pitchFamily="34" charset="0"/>
              </a:rPr>
              <a:t>Trajectoires des socio-agro-hydrosystèmes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5711447" y="1627701"/>
            <a:ext cx="3421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Directions Scientifiques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678911" y="1858807"/>
            <a:ext cx="1117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Agriculture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677433" y="2110562"/>
            <a:ext cx="119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Alimentation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675228" y="1629315"/>
            <a:ext cx="1429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A3A6"/>
                </a:solidFill>
                <a:latin typeface="AvenirNext LT Pro Cn" panose="020B0506020202020204" pitchFamily="34" charset="0"/>
              </a:rPr>
              <a:t>Environnement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7656677" y="1731476"/>
            <a:ext cx="0" cy="68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939950" y="1466301"/>
            <a:ext cx="168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Eau potable</a:t>
            </a:r>
            <a:endParaRPr lang="fr-FR" sz="1600" b="1" dirty="0">
              <a:solidFill>
                <a:schemeClr val="bg1">
                  <a:lumMod val="75000"/>
                </a:schemeClr>
              </a:solidFill>
              <a:latin typeface="AvenirNext LT Pro HeavyCn" panose="020B0906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598000" y="1452994"/>
            <a:ext cx="1036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Industrie</a:t>
            </a:r>
            <a:endParaRPr lang="fr-FR" sz="1600" b="1" dirty="0">
              <a:solidFill>
                <a:schemeClr val="bg1">
                  <a:lumMod val="75000"/>
                </a:schemeClr>
              </a:solidFill>
              <a:latin typeface="AvenirNext LT Pro HeavyCn" panose="020B0906020202020204" pitchFamily="34" charset="0"/>
            </a:endParaRPr>
          </a:p>
        </p:txBody>
      </p:sp>
      <p:sp>
        <p:nvSpPr>
          <p:cNvPr id="57" name="Rectangle à coins arrondis 56"/>
          <p:cNvSpPr/>
          <p:nvPr/>
        </p:nvSpPr>
        <p:spPr>
          <a:xfrm>
            <a:off x="1683459" y="4250080"/>
            <a:ext cx="1296000" cy="252000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</a:rPr>
              <a:t>RECHERCHE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369230" y="1209032"/>
            <a:ext cx="1819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venirNext LT Pro Cn" panose="020B0506020202020204" pitchFamily="34" charset="0"/>
              </a:rPr>
              <a:t>Collège de Direction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5711447" y="2426853"/>
            <a:ext cx="446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A3A6"/>
                </a:solidFill>
                <a:latin typeface="AvenirNext LT Pro Cn" panose="020B0506020202020204" pitchFamily="34" charset="0"/>
              </a:rPr>
              <a:t>Direction de l'Appui aux Politiques Publiques</a:t>
            </a:r>
          </a:p>
          <a:p>
            <a:r>
              <a:rPr lang="fr-FR" sz="1600" b="1" i="1" dirty="0" smtClean="0">
                <a:solidFill>
                  <a:srgbClr val="00A3A6"/>
                </a:solidFill>
                <a:latin typeface="AvenirNext LT Pro Cn" panose="020B0506020202020204" pitchFamily="34" charset="0"/>
              </a:rPr>
              <a:t>Direction de l'Expertise, de la Prospective et des Etudes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48999" y="3517059"/>
            <a:ext cx="3600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u="sng" dirty="0" smtClean="0">
                <a:solidFill>
                  <a:srgbClr val="00A3A6"/>
                </a:solidFill>
                <a:latin typeface="AvenirNext LT Pro Cn" panose="020B0506020202020204" pitchFamily="34" charset="0"/>
              </a:rPr>
              <a:t>Co-construction de scénarios futurs</a:t>
            </a:r>
          </a:p>
        </p:txBody>
      </p:sp>
      <p:sp>
        <p:nvSpPr>
          <p:cNvPr id="5" name="Forme libre 4"/>
          <p:cNvSpPr/>
          <p:nvPr/>
        </p:nvSpPr>
        <p:spPr>
          <a:xfrm>
            <a:off x="3793237" y="2218377"/>
            <a:ext cx="461818" cy="1487054"/>
          </a:xfrm>
          <a:custGeom>
            <a:avLst/>
            <a:gdLst>
              <a:gd name="connsiteX0" fmla="*/ 0 w 461818"/>
              <a:gd name="connsiteY0" fmla="*/ 1487054 h 1487054"/>
              <a:gd name="connsiteX1" fmla="*/ 452582 w 461818"/>
              <a:gd name="connsiteY1" fmla="*/ 1487054 h 1487054"/>
              <a:gd name="connsiteX2" fmla="*/ 461818 w 461818"/>
              <a:gd name="connsiteY2" fmla="*/ 0 h 1487054"/>
              <a:gd name="connsiteX3" fmla="*/ 461818 w 461818"/>
              <a:gd name="connsiteY3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18" h="1487054">
                <a:moveTo>
                  <a:pt x="0" y="1487054"/>
                </a:moveTo>
                <a:lnTo>
                  <a:pt x="452582" y="1487054"/>
                </a:lnTo>
                <a:cubicBezTo>
                  <a:pt x="455661" y="991369"/>
                  <a:pt x="458739" y="495685"/>
                  <a:pt x="461818" y="0"/>
                </a:cubicBezTo>
                <a:lnTo>
                  <a:pt x="461818" y="0"/>
                </a:lnTo>
              </a:path>
            </a:pathLst>
          </a:custGeom>
          <a:noFill/>
          <a:ln w="50800">
            <a:solidFill>
              <a:srgbClr val="275662">
                <a:alpha val="2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 flipH="1">
            <a:off x="434985" y="2199282"/>
            <a:ext cx="461818" cy="1487054"/>
          </a:xfrm>
          <a:custGeom>
            <a:avLst/>
            <a:gdLst>
              <a:gd name="connsiteX0" fmla="*/ 0 w 461818"/>
              <a:gd name="connsiteY0" fmla="*/ 1487054 h 1487054"/>
              <a:gd name="connsiteX1" fmla="*/ 452582 w 461818"/>
              <a:gd name="connsiteY1" fmla="*/ 1487054 h 1487054"/>
              <a:gd name="connsiteX2" fmla="*/ 461818 w 461818"/>
              <a:gd name="connsiteY2" fmla="*/ 0 h 1487054"/>
              <a:gd name="connsiteX3" fmla="*/ 461818 w 461818"/>
              <a:gd name="connsiteY3" fmla="*/ 0 h 148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818" h="1487054">
                <a:moveTo>
                  <a:pt x="0" y="1487054"/>
                </a:moveTo>
                <a:lnTo>
                  <a:pt x="452582" y="1487054"/>
                </a:lnTo>
                <a:cubicBezTo>
                  <a:pt x="455661" y="991369"/>
                  <a:pt x="458739" y="495685"/>
                  <a:pt x="461818" y="0"/>
                </a:cubicBezTo>
                <a:lnTo>
                  <a:pt x="461818" y="0"/>
                </a:lnTo>
              </a:path>
            </a:pathLst>
          </a:custGeom>
          <a:noFill/>
          <a:ln w="50800">
            <a:solidFill>
              <a:srgbClr val="275662">
                <a:alpha val="25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>
            <a:off x="9921540" y="5390287"/>
            <a:ext cx="468000" cy="0"/>
          </a:xfrm>
          <a:prstGeom prst="line">
            <a:avLst/>
          </a:prstGeom>
          <a:ln w="38100">
            <a:solidFill>
              <a:srgbClr val="00A3A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9850981" y="4989038"/>
            <a:ext cx="60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>
                    <a:lumMod val="75000"/>
                  </a:schemeClr>
                </a:solidFill>
                <a:latin typeface="AvenirNext LT Pro HeavyCn" panose="020B0906020202020204" pitchFamily="34" charset="0"/>
              </a:rPr>
              <a:t>Sol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51" y="4483679"/>
            <a:ext cx="367361" cy="367361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66" y="5264158"/>
            <a:ext cx="441105" cy="441105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5714" y="5301009"/>
            <a:ext cx="420523" cy="420523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9719036" y="3921235"/>
            <a:ext cx="913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venirNext LT Pro HeavyCn" panose="020B0906020202020204" pitchFamily="34" charset="0"/>
              </a:rPr>
              <a:t>AQUA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8730135" y="5971202"/>
            <a:ext cx="1824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venirNext LT Pro HeavyCn" panose="020B0906020202020204" pitchFamily="34" charset="0"/>
              </a:rPr>
              <a:t>AGROECOSYSTEM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0389540" y="5960636"/>
            <a:ext cx="108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venirNext LT Pro HeavyCn" panose="020B0906020202020204" pitchFamily="34" charset="0"/>
              </a:rPr>
              <a:t>ACT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9746242" y="4182867"/>
            <a:ext cx="85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AvenirNext LT Pro Cn" panose="020B0506020202020204" pitchFamily="34" charset="0"/>
              </a:rPr>
              <a:t>Eau</a:t>
            </a:r>
          </a:p>
        </p:txBody>
      </p:sp>
      <p:cxnSp>
        <p:nvCxnSpPr>
          <p:cNvPr id="53" name="Connecteur droit 52"/>
          <p:cNvCxnSpPr/>
          <p:nvPr/>
        </p:nvCxnSpPr>
        <p:spPr>
          <a:xfrm>
            <a:off x="10264412" y="4905656"/>
            <a:ext cx="221175" cy="358502"/>
          </a:xfrm>
          <a:prstGeom prst="line">
            <a:avLst/>
          </a:prstGeom>
          <a:ln w="38100">
            <a:solidFill>
              <a:srgbClr val="00A3A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9829711" y="4879812"/>
            <a:ext cx="221175" cy="358502"/>
          </a:xfrm>
          <a:prstGeom prst="line">
            <a:avLst/>
          </a:prstGeom>
          <a:ln w="38100">
            <a:solidFill>
              <a:srgbClr val="00A3A6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8777651" y="5655033"/>
            <a:ext cx="178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AvenirNext LT Pro Cn" panose="020B0506020202020204" pitchFamily="34" charset="0"/>
              </a:rPr>
              <a:t>Cultures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0269679" y="5669239"/>
            <a:ext cx="117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AvenirNext LT Pro Cn" panose="020B0506020202020204" pitchFamily="34" charset="0"/>
              </a:rPr>
              <a:t>Décisions</a:t>
            </a:r>
          </a:p>
        </p:txBody>
      </p:sp>
      <p:sp>
        <p:nvSpPr>
          <p:cNvPr id="64" name="Titre 65"/>
          <p:cNvSpPr txBox="1">
            <a:spLocks/>
          </p:cNvSpPr>
          <p:nvPr/>
        </p:nvSpPr>
        <p:spPr>
          <a:xfrm>
            <a:off x="7615633" y="4513133"/>
            <a:ext cx="2130609" cy="606926"/>
          </a:xfrm>
          <a:prstGeom prst="rect">
            <a:avLst/>
          </a:prstGeom>
        </p:spPr>
        <p:txBody>
          <a:bodyPr vert="horz" lIns="0" tIns="46800" rIns="91440" bIns="45720" rtlCol="0" anchor="ctr" anchorCtr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latin typeface="Tw Cen MT Condensed Extra Bold" panose="020B0803020202020204" pitchFamily="34" charset="0"/>
              </a:rPr>
              <a:t>J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latin typeface="Tw Cen MT Condensed Extra Bold" panose="020B0803020202020204" pitchFamily="34" charset="0"/>
              </a:rPr>
              <a:t>uin 2022 </a:t>
            </a:r>
          </a:p>
          <a:p>
            <a:pPr marL="0" indent="0" algn="ctr">
              <a:buNone/>
            </a:pPr>
            <a:r>
              <a:rPr lang="fr-F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Création du réseau SAE</a:t>
            </a:r>
            <a:endParaRPr lang="fr-FR" sz="18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5" name="Arc 64"/>
          <p:cNvSpPr/>
          <p:nvPr/>
        </p:nvSpPr>
        <p:spPr>
          <a:xfrm rot="10063985" flipV="1">
            <a:off x="4027045" y="1117193"/>
            <a:ext cx="2104689" cy="550328"/>
          </a:xfrm>
          <a:prstGeom prst="arc">
            <a:avLst>
              <a:gd name="adj1" fmla="val 12313942"/>
              <a:gd name="adj2" fmla="val 20314044"/>
            </a:avLst>
          </a:prstGeom>
          <a:ln w="53975">
            <a:solidFill>
              <a:srgbClr val="00A3A6">
                <a:alpha val="4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Arc 68"/>
          <p:cNvSpPr/>
          <p:nvPr/>
        </p:nvSpPr>
        <p:spPr>
          <a:xfrm rot="14382048" flipV="1">
            <a:off x="9367585" y="2959587"/>
            <a:ext cx="2104689" cy="550328"/>
          </a:xfrm>
          <a:prstGeom prst="arc">
            <a:avLst>
              <a:gd name="adj1" fmla="val 12313942"/>
              <a:gd name="adj2" fmla="val 20314044"/>
            </a:avLst>
          </a:prstGeom>
          <a:ln w="53975">
            <a:solidFill>
              <a:srgbClr val="00A3A6">
                <a:alpha val="4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Rectangle à coins arrondis 69"/>
          <p:cNvSpPr/>
          <p:nvPr/>
        </p:nvSpPr>
        <p:spPr>
          <a:xfrm>
            <a:off x="5558408" y="988590"/>
            <a:ext cx="4526580" cy="2146377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7307316" y="3775812"/>
            <a:ext cx="4308214" cy="2577961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à coins arrondis 74"/>
          <p:cNvSpPr/>
          <p:nvPr/>
        </p:nvSpPr>
        <p:spPr>
          <a:xfrm>
            <a:off x="1284740" y="4746007"/>
            <a:ext cx="5836861" cy="1273439"/>
          </a:xfrm>
          <a:prstGeom prst="roundRect">
            <a:avLst/>
          </a:prstGeom>
          <a:noFill/>
          <a:ln>
            <a:solidFill>
              <a:srgbClr val="00A3A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à coins arrondis 59"/>
          <p:cNvSpPr/>
          <p:nvPr/>
        </p:nvSpPr>
        <p:spPr>
          <a:xfrm>
            <a:off x="7262226" y="808042"/>
            <a:ext cx="1082410" cy="408623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INSTITUT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7832437" y="3598645"/>
            <a:ext cx="3216295" cy="408623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DEPARTEMENTS SCIENTIFIQUES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3" name="Rectangle à coins arrondis 72"/>
          <p:cNvSpPr/>
          <p:nvPr/>
        </p:nvSpPr>
        <p:spPr>
          <a:xfrm>
            <a:off x="3105850" y="4550084"/>
            <a:ext cx="2507390" cy="408623"/>
          </a:xfrm>
          <a:prstGeom prst="round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00A3A6"/>
                </a:solidFill>
                <a:latin typeface="AvenirNext LT Pro HeavyCn" panose="020B0906020202020204" pitchFamily="34" charset="0"/>
                <a:sym typeface="Symbol" panose="05050102010706020507" pitchFamily="18" charset="2"/>
              </a:rPr>
              <a:t>OBJECTIFS SPECIFIQUES</a:t>
            </a:r>
            <a:endParaRPr lang="fr-FR" b="1" dirty="0">
              <a:solidFill>
                <a:srgbClr val="00A3A6"/>
              </a:solidFill>
              <a:latin typeface="AvenirNext LT Pro HeavyCn" panose="020B0906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06791" y="266811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27566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</a:t>
            </a:r>
            <a:endParaRPr lang="fr-FR" sz="2800" dirty="0">
              <a:solidFill>
                <a:srgbClr val="275662"/>
              </a:solidFill>
              <a:latin typeface="Symbol" panose="05050102010706020507" pitchFamily="18" charset="2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4386973" y="4014737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27566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</a:t>
            </a:r>
            <a:endParaRPr lang="fr-FR" sz="2800" dirty="0">
              <a:solidFill>
                <a:srgbClr val="275662"/>
              </a:solidFill>
              <a:latin typeface="Symbol" panose="05050102010706020507" pitchFamily="18" charset="2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729291" y="107916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27566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</a:t>
            </a:r>
            <a:endParaRPr lang="fr-FR" sz="2800" dirty="0">
              <a:solidFill>
                <a:srgbClr val="275662"/>
              </a:solidFill>
              <a:latin typeface="Symbol" panose="05050102010706020507" pitchFamily="18" charset="2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288504" y="3625189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27566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</a:t>
            </a:r>
            <a:endParaRPr lang="fr-FR" sz="2800" dirty="0">
              <a:solidFill>
                <a:srgbClr val="275662"/>
              </a:solidFill>
              <a:latin typeface="Symbol" panose="05050102010706020507" pitchFamily="18" charset="2"/>
            </a:endParaRPr>
          </a:p>
        </p:txBody>
      </p:sp>
      <p:sp>
        <p:nvSpPr>
          <p:cNvPr id="77" name="Arc 76"/>
          <p:cNvSpPr/>
          <p:nvPr/>
        </p:nvSpPr>
        <p:spPr>
          <a:xfrm rot="6675511" flipV="1">
            <a:off x="4824822" y="3784673"/>
            <a:ext cx="2104689" cy="550328"/>
          </a:xfrm>
          <a:prstGeom prst="arc">
            <a:avLst>
              <a:gd name="adj1" fmla="val 11527161"/>
              <a:gd name="adj2" fmla="val 20314044"/>
            </a:avLst>
          </a:prstGeom>
          <a:ln w="53975">
            <a:solidFill>
              <a:srgbClr val="00A3A6">
                <a:alpha val="4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Arc 77"/>
          <p:cNvSpPr/>
          <p:nvPr/>
        </p:nvSpPr>
        <p:spPr>
          <a:xfrm rot="13719724" flipH="1" flipV="1">
            <a:off x="3844937" y="3963298"/>
            <a:ext cx="2104689" cy="550328"/>
          </a:xfrm>
          <a:prstGeom prst="arc">
            <a:avLst>
              <a:gd name="adj1" fmla="val 12313942"/>
              <a:gd name="adj2" fmla="val 20314044"/>
            </a:avLst>
          </a:prstGeom>
          <a:ln w="53975">
            <a:solidFill>
              <a:srgbClr val="00A3A6">
                <a:alpha val="4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9" name="Arc 78"/>
          <p:cNvSpPr/>
          <p:nvPr/>
        </p:nvSpPr>
        <p:spPr>
          <a:xfrm rot="20930263">
            <a:off x="5600994" y="4457057"/>
            <a:ext cx="2104689" cy="550328"/>
          </a:xfrm>
          <a:prstGeom prst="arc">
            <a:avLst>
              <a:gd name="adj1" fmla="val 12313942"/>
              <a:gd name="adj2" fmla="val 20314044"/>
            </a:avLst>
          </a:prstGeom>
          <a:ln w="53975">
            <a:solidFill>
              <a:srgbClr val="00A3A6">
                <a:alpha val="4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6477603" y="394216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275662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</a:t>
            </a:r>
            <a:endParaRPr lang="fr-FR" sz="2800" dirty="0">
              <a:solidFill>
                <a:srgbClr val="275662"/>
              </a:solidFill>
              <a:latin typeface="Symbol" panose="05050102010706020507" pitchFamily="18" charset="2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116318" y="6100673"/>
            <a:ext cx="411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Lucida Handwriting" panose="03010101010101010101" pitchFamily="66" charset="0"/>
              </a:rPr>
              <a:t>Partager la connaissance</a:t>
            </a:r>
          </a:p>
          <a:p>
            <a:r>
              <a:rPr lang="fr-FR" b="1" dirty="0" smtClean="0">
                <a:latin typeface="Lucida Handwriting" panose="03010101010101010101" pitchFamily="66" charset="0"/>
              </a:rPr>
              <a:t>Informer la décision publique</a:t>
            </a:r>
            <a:endParaRPr lang="fr-FR" b="1" dirty="0">
              <a:latin typeface="Lucida Handwriting" panose="03010101010101010101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1546176" y="4883418"/>
            <a:ext cx="5366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Animation transverse aux entrées thématiques des Départements</a:t>
            </a:r>
          </a:p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Recensement des compétences et complémentarités </a:t>
            </a:r>
            <a:r>
              <a:rPr lang="fr-FR" sz="1600" b="1" dirty="0" smtClean="0">
                <a:latin typeface="AvenirNext LT Pro Cn" panose="020B0506020202020204" pitchFamily="34" charset="0"/>
                <a:sym typeface="Symbol" panose="05050102010706020507" pitchFamily="18" charset="2"/>
              </a:rPr>
              <a:t> Identité</a:t>
            </a:r>
            <a:endParaRPr lang="fr-FR" sz="1600" b="1" dirty="0" smtClean="0">
              <a:latin typeface="AvenirNext LT Pro Cn" panose="020B0506020202020204" pitchFamily="34" charset="0"/>
            </a:endParaRPr>
          </a:p>
          <a:p>
            <a:pPr algn="ctr"/>
            <a:r>
              <a:rPr lang="fr-FR" sz="1600" b="1" dirty="0">
                <a:latin typeface="AvenirNext LT Pro Cn" panose="020B0506020202020204" pitchFamily="34" charset="0"/>
              </a:rPr>
              <a:t>Animation </a:t>
            </a:r>
            <a:r>
              <a:rPr lang="fr-FR" sz="1600" b="1" dirty="0" smtClean="0">
                <a:latin typeface="AvenirNext LT Pro Cn" panose="020B0506020202020204" pitchFamily="34" charset="0"/>
              </a:rPr>
              <a:t>active </a:t>
            </a:r>
            <a:r>
              <a:rPr lang="fr-FR" sz="1600" b="1" dirty="0">
                <a:latin typeface="AvenirNext LT Pro Cn" panose="020B0506020202020204" pitchFamily="34" charset="0"/>
                <a:sym typeface="Symbol" panose="05050102010706020507" pitchFamily="18" charset="2"/>
              </a:rPr>
              <a:t> </a:t>
            </a:r>
            <a:r>
              <a:rPr lang="fr-FR" sz="1600" b="1" dirty="0" smtClean="0">
                <a:latin typeface="AvenirNext LT Pro Cn" panose="020B0506020202020204" pitchFamily="34" charset="0"/>
                <a:sym typeface="Symbol" panose="05050102010706020507" pitchFamily="18" charset="2"/>
              </a:rPr>
              <a:t> </a:t>
            </a:r>
            <a:r>
              <a:rPr lang="fr-FR" sz="1600" b="1" dirty="0" smtClean="0">
                <a:latin typeface="AvenirNext LT Pro Cn" panose="020B0506020202020204" pitchFamily="34" charset="0"/>
              </a:rPr>
              <a:t>Visibilité (interne, externe) </a:t>
            </a:r>
          </a:p>
          <a:p>
            <a:pPr algn="ctr"/>
            <a:r>
              <a:rPr lang="fr-FR" sz="1600" b="1" dirty="0" smtClean="0">
                <a:latin typeface="AvenirNext LT Pro Cn" panose="020B0506020202020204" pitchFamily="34" charset="0"/>
              </a:rPr>
              <a:t>Collecte et partage des informations, sollicitations</a:t>
            </a:r>
            <a:r>
              <a:rPr lang="fr-FR" sz="1600" b="1" dirty="0">
                <a:latin typeface="AvenirNext LT Pro Cn" panose="020B0506020202020204" pitchFamily="34" charset="0"/>
              </a:rPr>
              <a:t> </a:t>
            </a:r>
            <a:r>
              <a:rPr lang="fr-FR" sz="1600" b="1" dirty="0" smtClean="0">
                <a:latin typeface="AvenirNext LT Pro Cn" panose="020B0506020202020204" pitchFamily="34" charset="0"/>
              </a:rPr>
              <a:t>et attentes  </a:t>
            </a:r>
          </a:p>
        </p:txBody>
      </p:sp>
    </p:spTree>
    <p:extLst>
      <p:ext uri="{BB962C8B-B14F-4D97-AF65-F5344CB8AC3E}">
        <p14:creationId xmlns:p14="http://schemas.microsoft.com/office/powerpoint/2010/main" val="28126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 smtClean="0">
                <a:latin typeface="+mn-lt"/>
              </a:rPr>
              <a:t>Recenser les compétences et complémentarités (enquêtes)   </a:t>
            </a:r>
            <a:endParaRPr lang="fr-FR" b="0" dirty="0">
              <a:latin typeface="+mn-lt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8565251" y="3885647"/>
            <a:ext cx="3180316" cy="2769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aseline="30000">
                <a:latin typeface="Arial Black" panose="020B0A04020102020204" pitchFamily="34" charset="0"/>
                <a:cs typeface="Arial" panose="020B0604020202020204" pitchFamily="34" charset="0"/>
              </a:rPr>
              <a:t>(1)</a:t>
            </a:r>
            <a:r>
              <a:rPr lang="fr-FR">
                <a:latin typeface="Arial Black" panose="020B0A04020102020204" pitchFamily="34" charset="0"/>
                <a:cs typeface="Arial" panose="020B0604020202020204" pitchFamily="34" charset="0"/>
              </a:rPr>
              <a:t> Positionnement </a:t>
            </a:r>
            <a:endParaRPr lang="fr-FR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i="1" smtClean="0">
                <a:latin typeface="Arial Rounded MT Bold" panose="020F07040305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fr-FR" i="1">
                <a:latin typeface="Arial Rounded MT Bold" panose="020F07040305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fr-FR" i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roximités d'échelle</a:t>
            </a:r>
            <a:endParaRPr lang="fr-FR" i="1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fr-FR" sz="100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baseline="30000">
                <a:latin typeface="Arial Black" panose="020B0A04020102020204" pitchFamily="34" charset="0"/>
                <a:cs typeface="Arial" panose="020B0604020202020204" pitchFamily="34" charset="0"/>
              </a:rPr>
              <a:t>(2)</a:t>
            </a:r>
            <a:r>
              <a:rPr lang="fr-FR">
                <a:latin typeface="Arial Black" panose="020B0A04020102020204" pitchFamily="34" charset="0"/>
                <a:cs typeface="Arial" panose="020B0604020202020204" pitchFamily="34" charset="0"/>
              </a:rPr>
              <a:t> C</a:t>
            </a:r>
            <a:r>
              <a:rPr lang="fr-FR" smtClean="0">
                <a:latin typeface="Arial Black" panose="020B0A04020102020204" pitchFamily="34" charset="0"/>
                <a:cs typeface="Arial" panose="020B0604020202020204" pitchFamily="34" charset="0"/>
              </a:rPr>
              <a:t>omplémentarités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i="1">
                <a:latin typeface="Arial Rounded MT Bold" panose="020F07040305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fr-FR" i="1" smtClean="0">
                <a:latin typeface="Arial Rounded MT Bold" panose="020F07040305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fr-FR" i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actiques, disciplinaires </a:t>
            </a:r>
            <a:endParaRPr lang="fr-FR" i="1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fr-FR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aseline="30000">
                <a:latin typeface="Arial Black" panose="020B0A04020102020204" pitchFamily="34" charset="0"/>
                <a:cs typeface="Arial" panose="020B0604020202020204" pitchFamily="34" charset="0"/>
              </a:rPr>
              <a:t>(3)</a:t>
            </a:r>
            <a:r>
              <a:rPr lang="fr-FR">
                <a:latin typeface="Arial Black" panose="020B0A04020102020204" pitchFamily="34" charset="0"/>
                <a:cs typeface="Arial" panose="020B0604020202020204" pitchFamily="34" charset="0"/>
              </a:rPr>
              <a:t> S</a:t>
            </a:r>
            <a:r>
              <a:rPr lang="fr-FR" smtClean="0">
                <a:latin typeface="Arial Black" panose="020B0A04020102020204" pitchFamily="34" charset="0"/>
                <a:cs typeface="Arial" panose="020B0604020202020204" pitchFamily="34" charset="0"/>
              </a:rPr>
              <a:t>avoirs menacés</a:t>
            </a:r>
            <a:endParaRPr lang="fr-FR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i="1">
                <a:latin typeface="Arial Rounded MT Bold" panose="020F07040305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fr-FR" i="1" smtClean="0">
                <a:latin typeface="Arial Rounded MT Bold" panose="020F07040305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Risques associés</a:t>
            </a:r>
            <a:endParaRPr lang="fr-FR" i="1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fr-FR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aseline="30000">
                <a:latin typeface="Arial Black" panose="020B0A04020102020204" pitchFamily="34" charset="0"/>
                <a:cs typeface="Arial" panose="020B0604020202020204" pitchFamily="34" charset="0"/>
              </a:rPr>
              <a:t>(4)</a:t>
            </a:r>
            <a:r>
              <a:rPr lang="fr-FR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mtClean="0">
                <a:latin typeface="Arial Black" panose="020B0A04020102020204" pitchFamily="34" charset="0"/>
                <a:cs typeface="Arial" panose="020B0604020202020204" pitchFamily="34" charset="0"/>
              </a:rPr>
              <a:t>Savoirs manquants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i="1">
                <a:latin typeface="Arial Rounded MT Bold" panose="020F07040305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A</a:t>
            </a:r>
            <a:r>
              <a:rPr lang="fr-FR" i="1" smtClean="0">
                <a:latin typeface="Arial Rounded MT Bold" panose="020F07040305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combler</a:t>
            </a:r>
            <a:r>
              <a:rPr lang="fr-FR" i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endParaRPr lang="fr-FR" i="1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3363770" y="4230491"/>
            <a:ext cx="536630" cy="6230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7746176" y="4745913"/>
            <a:ext cx="288000" cy="2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27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7743651" y="6210165"/>
            <a:ext cx="474095" cy="269946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 rot="5400000">
            <a:off x="3969213" y="3858228"/>
            <a:ext cx="492428" cy="842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 rot="3956275">
            <a:off x="3885743" y="4394987"/>
            <a:ext cx="330847" cy="11937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 rot="10800000">
            <a:off x="5329952" y="4357922"/>
            <a:ext cx="1077261" cy="8970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à coins arrondis 47"/>
          <p:cNvSpPr/>
          <p:nvPr/>
        </p:nvSpPr>
        <p:spPr>
          <a:xfrm rot="5400000">
            <a:off x="7786836" y="5347005"/>
            <a:ext cx="296720" cy="383089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 rot="3989975">
            <a:off x="5148749" y="4613352"/>
            <a:ext cx="593262" cy="857059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4488889" y="4542542"/>
            <a:ext cx="924621" cy="45445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 rot="5400000">
            <a:off x="4499158" y="5002409"/>
            <a:ext cx="2556000" cy="0"/>
          </a:xfrm>
          <a:prstGeom prst="line">
            <a:avLst/>
          </a:prstGeom>
          <a:ln>
            <a:solidFill>
              <a:srgbClr val="00A3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>
            <a:off x="3023177" y="5016789"/>
            <a:ext cx="2556000" cy="0"/>
          </a:xfrm>
          <a:prstGeom prst="line">
            <a:avLst/>
          </a:prstGeom>
          <a:ln>
            <a:solidFill>
              <a:srgbClr val="00A3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rot="5400000" flipV="1">
            <a:off x="4965599" y="3920134"/>
            <a:ext cx="0" cy="3996000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071221" y="3294916"/>
            <a:ext cx="94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mtClean="0">
                <a:solidFill>
                  <a:srgbClr val="275662"/>
                </a:solidFill>
              </a:rPr>
              <a:t>TEMPS</a:t>
            </a:r>
            <a:endParaRPr lang="fr-FR" sz="2000" b="1">
              <a:solidFill>
                <a:srgbClr val="275662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097206" y="6018474"/>
            <a:ext cx="93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smtClean="0">
                <a:solidFill>
                  <a:srgbClr val="00A3A6"/>
                </a:solidFill>
              </a:rPr>
              <a:t>Parcelle</a:t>
            </a:r>
            <a:endParaRPr lang="fr-FR" b="1">
              <a:solidFill>
                <a:srgbClr val="00A3A6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332974" y="6015353"/>
            <a:ext cx="133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A3A6"/>
                </a:solidFill>
              </a:rPr>
              <a:t>Exploitation</a:t>
            </a:r>
            <a:endParaRPr lang="fr-FR" b="1" i="1" dirty="0">
              <a:solidFill>
                <a:srgbClr val="00A3A6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847721" y="6018474"/>
            <a:ext cx="106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smtClean="0">
                <a:solidFill>
                  <a:srgbClr val="00A3A6"/>
                </a:solidFill>
              </a:rPr>
              <a:t>Territoire</a:t>
            </a:r>
            <a:endParaRPr lang="fr-FR" b="1">
              <a:solidFill>
                <a:srgbClr val="00A3A6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025889" y="550392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00A3A6"/>
                </a:solidFill>
                <a:sym typeface="Symbol" panose="05050102010706020507" pitchFamily="18" charset="2"/>
              </a:rPr>
              <a:t> </a:t>
            </a:r>
            <a:r>
              <a:rPr lang="fr-FR" b="1">
                <a:solidFill>
                  <a:srgbClr val="00A3A6"/>
                </a:solidFill>
                <a:sym typeface="Symbol" panose="05050102010706020507" pitchFamily="18" charset="2"/>
              </a:rPr>
              <a:t>1 h</a:t>
            </a:r>
            <a:endParaRPr lang="fr-FR" b="1">
              <a:solidFill>
                <a:srgbClr val="00A3A6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021077" y="500821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00A3A6"/>
                </a:solidFill>
                <a:sym typeface="Symbol" panose="05050102010706020507" pitchFamily="18" charset="2"/>
              </a:rPr>
              <a:t>~ </a:t>
            </a:r>
            <a:r>
              <a:rPr lang="fr-FR" b="1">
                <a:solidFill>
                  <a:srgbClr val="00A3A6"/>
                </a:solidFill>
                <a:sym typeface="Symbol" panose="05050102010706020507" pitchFamily="18" charset="2"/>
              </a:rPr>
              <a:t>1 jour</a:t>
            </a:r>
            <a:endParaRPr lang="fr-FR" b="1">
              <a:solidFill>
                <a:srgbClr val="00A3A6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2028314" y="453852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00A3A6"/>
                </a:solidFill>
                <a:sym typeface="Symbol" panose="05050102010706020507" pitchFamily="18" charset="2"/>
              </a:rPr>
              <a:t>~ </a:t>
            </a:r>
            <a:r>
              <a:rPr lang="fr-FR" b="1">
                <a:solidFill>
                  <a:srgbClr val="00A3A6"/>
                </a:solidFill>
                <a:sym typeface="Symbol" panose="05050102010706020507" pitchFamily="18" charset="2"/>
              </a:rPr>
              <a:t>1 mois</a:t>
            </a:r>
            <a:endParaRPr lang="fr-FR" b="1">
              <a:solidFill>
                <a:srgbClr val="00A3A6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020789" y="411887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A3A6"/>
                </a:solidFill>
                <a:sym typeface="Symbol" panose="05050102010706020507" pitchFamily="18" charset="2"/>
              </a:rPr>
              <a:t>~</a:t>
            </a:r>
            <a:r>
              <a:rPr lang="fr-FR" b="1" smtClean="0">
                <a:solidFill>
                  <a:srgbClr val="00A3A6"/>
                </a:solidFill>
                <a:sym typeface="Symbol" panose="05050102010706020507" pitchFamily="18" charset="2"/>
              </a:rPr>
              <a:t> </a:t>
            </a:r>
            <a:r>
              <a:rPr lang="fr-FR" b="1">
                <a:solidFill>
                  <a:srgbClr val="00A3A6"/>
                </a:solidFill>
                <a:sym typeface="Symbol" panose="05050102010706020507" pitchFamily="18" charset="2"/>
              </a:rPr>
              <a:t>1 an</a:t>
            </a:r>
            <a:endParaRPr lang="fr-FR" b="1">
              <a:solidFill>
                <a:srgbClr val="00A3A6"/>
              </a:solidFill>
            </a:endParaRPr>
          </a:p>
        </p:txBody>
      </p:sp>
      <p:cxnSp>
        <p:nvCxnSpPr>
          <p:cNvPr id="62" name="Connecteur droit 61"/>
          <p:cNvCxnSpPr/>
          <p:nvPr/>
        </p:nvCxnSpPr>
        <p:spPr>
          <a:xfrm>
            <a:off x="2099394" y="4469871"/>
            <a:ext cx="4572000" cy="0"/>
          </a:xfrm>
          <a:prstGeom prst="line">
            <a:avLst/>
          </a:prstGeom>
          <a:ln>
            <a:solidFill>
              <a:srgbClr val="00A3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2087896" y="4932819"/>
            <a:ext cx="4572000" cy="0"/>
          </a:xfrm>
          <a:prstGeom prst="line">
            <a:avLst/>
          </a:prstGeom>
          <a:ln>
            <a:solidFill>
              <a:srgbClr val="00A3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2093649" y="5490666"/>
            <a:ext cx="4572000" cy="0"/>
          </a:xfrm>
          <a:prstGeom prst="line">
            <a:avLst/>
          </a:prstGeom>
          <a:ln>
            <a:solidFill>
              <a:srgbClr val="00A3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2961682" y="3393952"/>
            <a:ext cx="0" cy="2520000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77394" y="5162154"/>
            <a:ext cx="144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>
                <a:solidFill>
                  <a:srgbClr val="00A3A6"/>
                </a:solidFill>
              </a:rPr>
              <a:t>Opérationnel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469956" y="4327668"/>
            <a:ext cx="98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>
                <a:solidFill>
                  <a:srgbClr val="00A3A6"/>
                </a:solidFill>
              </a:rPr>
              <a:t>Tactique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471973" y="3712777"/>
            <a:ext cx="130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>
                <a:solidFill>
                  <a:srgbClr val="00A3A6"/>
                </a:solidFill>
              </a:rPr>
              <a:t>Stratégique</a:t>
            </a:r>
          </a:p>
        </p:txBody>
      </p:sp>
      <p:sp>
        <p:nvSpPr>
          <p:cNvPr id="69" name="Parenthèse ouvrante 68"/>
          <p:cNvSpPr/>
          <p:nvPr/>
        </p:nvSpPr>
        <p:spPr>
          <a:xfrm>
            <a:off x="1913405" y="3732778"/>
            <a:ext cx="0" cy="324000"/>
          </a:xfrm>
          <a:prstGeom prst="leftBracket">
            <a:avLst/>
          </a:prstGeom>
          <a:ln>
            <a:solidFill>
              <a:srgbClr val="00A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Parenthèse ouvrante 69"/>
          <p:cNvSpPr/>
          <p:nvPr/>
        </p:nvSpPr>
        <p:spPr>
          <a:xfrm>
            <a:off x="1910467" y="4975517"/>
            <a:ext cx="0" cy="900000"/>
          </a:xfrm>
          <a:prstGeom prst="leftBracket">
            <a:avLst/>
          </a:prstGeom>
          <a:ln>
            <a:solidFill>
              <a:srgbClr val="00A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455142" y="3146857"/>
            <a:ext cx="10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>
                <a:solidFill>
                  <a:srgbClr val="00A3A6"/>
                </a:solidFill>
              </a:rPr>
              <a:t>Horizons</a:t>
            </a:r>
          </a:p>
        </p:txBody>
      </p:sp>
      <p:sp>
        <p:nvSpPr>
          <p:cNvPr id="72" name="Rectangle à coins arrondis 71"/>
          <p:cNvSpPr/>
          <p:nvPr/>
        </p:nvSpPr>
        <p:spPr>
          <a:xfrm rot="5400000">
            <a:off x="7889738" y="3810020"/>
            <a:ext cx="330847" cy="6230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455142" y="1785755"/>
            <a:ext cx="74264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275662"/>
                </a:solidFill>
              </a:rPr>
              <a:t>RECENSEMENT ET CARTOGRAPHIE DES TRAVAUX  </a:t>
            </a:r>
          </a:p>
          <a:p>
            <a:r>
              <a:rPr lang="fr-FR" b="1" dirty="0" smtClean="0">
                <a:solidFill>
                  <a:srgbClr val="00A3A6"/>
                </a:solidFill>
              </a:rPr>
              <a:t>(</a:t>
            </a:r>
            <a:r>
              <a:rPr lang="fr-FR" b="1" dirty="0">
                <a:solidFill>
                  <a:srgbClr val="00A3A6"/>
                </a:solidFill>
              </a:rPr>
              <a:t>i) </a:t>
            </a:r>
            <a:r>
              <a:rPr lang="fr-FR" b="1" dirty="0" smtClean="0">
                <a:solidFill>
                  <a:srgbClr val="00A3A6"/>
                </a:solidFill>
              </a:rPr>
              <a:t>Vue d'ensemble, positionnement </a:t>
            </a:r>
            <a:r>
              <a:rPr lang="fr-FR" b="1" dirty="0">
                <a:solidFill>
                  <a:srgbClr val="00A3A6"/>
                </a:solidFill>
              </a:rPr>
              <a:t>de chacun dans le collectif</a:t>
            </a:r>
          </a:p>
          <a:p>
            <a:r>
              <a:rPr lang="fr-FR" b="1" dirty="0">
                <a:solidFill>
                  <a:srgbClr val="00A3A6"/>
                </a:solidFill>
              </a:rPr>
              <a:t>(ii) </a:t>
            </a:r>
            <a:r>
              <a:rPr lang="fr-FR" b="1" dirty="0" smtClean="0">
                <a:solidFill>
                  <a:srgbClr val="00A3A6"/>
                </a:solidFill>
              </a:rPr>
              <a:t>Complémentarités possibles </a:t>
            </a:r>
            <a:r>
              <a:rPr lang="fr-FR" b="1" u="sng" dirty="0" smtClean="0">
                <a:solidFill>
                  <a:srgbClr val="275662"/>
                </a:solidFill>
              </a:rPr>
              <a:t>pour des grandes questions</a:t>
            </a:r>
            <a:endParaRPr lang="fr-FR" b="1" u="sng" dirty="0">
              <a:solidFill>
                <a:srgbClr val="275662"/>
              </a:solidFill>
            </a:endParaRPr>
          </a:p>
          <a:p>
            <a:r>
              <a:rPr lang="fr-FR" b="1" dirty="0">
                <a:solidFill>
                  <a:srgbClr val="00A3A6"/>
                </a:solidFill>
              </a:rPr>
              <a:t>(iii) </a:t>
            </a:r>
            <a:r>
              <a:rPr lang="fr-FR" b="1" dirty="0" smtClean="0">
                <a:solidFill>
                  <a:srgbClr val="00A3A6"/>
                </a:solidFill>
              </a:rPr>
              <a:t>Visibilité (interne, externe) et </a:t>
            </a:r>
            <a:r>
              <a:rPr lang="fr-FR" b="1" u="sng" dirty="0" smtClean="0">
                <a:solidFill>
                  <a:srgbClr val="275662"/>
                </a:solidFill>
              </a:rPr>
              <a:t>approches mobilisables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2005194" y="37179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A3A6"/>
                </a:solidFill>
                <a:sym typeface="Symbol" panose="05050102010706020507" pitchFamily="18" charset="2"/>
              </a:rPr>
              <a:t></a:t>
            </a:r>
            <a:r>
              <a:rPr lang="fr-FR" b="1" smtClean="0">
                <a:solidFill>
                  <a:srgbClr val="00A3A6"/>
                </a:solidFill>
                <a:sym typeface="Symbol" panose="05050102010706020507" pitchFamily="18" charset="2"/>
              </a:rPr>
              <a:t> 10 ans</a:t>
            </a:r>
            <a:endParaRPr lang="fr-FR" b="1">
              <a:solidFill>
                <a:srgbClr val="00A3A6"/>
              </a:solidFill>
            </a:endParaRPr>
          </a:p>
        </p:txBody>
      </p:sp>
      <p:sp>
        <p:nvSpPr>
          <p:cNvPr id="75" name="Parenthèse ouvrante 74"/>
          <p:cNvSpPr/>
          <p:nvPr/>
        </p:nvSpPr>
        <p:spPr>
          <a:xfrm>
            <a:off x="1907748" y="4205359"/>
            <a:ext cx="0" cy="648000"/>
          </a:xfrm>
          <a:prstGeom prst="leftBracket">
            <a:avLst/>
          </a:prstGeom>
          <a:ln>
            <a:solidFill>
              <a:srgbClr val="00A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/>
          <p:cNvCxnSpPr/>
          <p:nvPr/>
        </p:nvCxnSpPr>
        <p:spPr>
          <a:xfrm>
            <a:off x="2064015" y="4099756"/>
            <a:ext cx="4572000" cy="0"/>
          </a:xfrm>
          <a:prstGeom prst="line">
            <a:avLst/>
          </a:prstGeom>
          <a:ln>
            <a:solidFill>
              <a:srgbClr val="00A3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e 76"/>
          <p:cNvSpPr/>
          <p:nvPr/>
        </p:nvSpPr>
        <p:spPr>
          <a:xfrm>
            <a:off x="3716119" y="4713122"/>
            <a:ext cx="288000" cy="2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27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3731194" y="4203431"/>
            <a:ext cx="288000" cy="2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27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5077351" y="4481772"/>
            <a:ext cx="288000" cy="2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275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6325480" y="5390189"/>
            <a:ext cx="972000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smtClean="0">
                <a:solidFill>
                  <a:srgbClr val="275662"/>
                </a:solidFill>
              </a:rPr>
              <a:t>ESPACE</a:t>
            </a:r>
            <a:endParaRPr lang="fr-FR" sz="2000" b="1">
              <a:solidFill>
                <a:srgbClr val="275662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369099" y="929468"/>
            <a:ext cx="737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>
                    <a:lumMod val="75000"/>
                  </a:schemeClr>
                </a:solidFill>
                <a:latin typeface="AvenirNext LT Pro Cn" panose="020B0506020202020204" pitchFamily="34" charset="0"/>
              </a:rPr>
              <a:t>CF. Projet RECMOD - RECENSEMENT DES MODELES HYDRO-AGRONOMIQUES (AQUA)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440817" y="1189444"/>
            <a:ext cx="640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1">
                    <a:lumMod val="75000"/>
                  </a:schemeClr>
                </a:solidFill>
                <a:latin typeface="AvenirNext LT Pro Cn" panose="020B0506020202020204" pitchFamily="34" charset="0"/>
              </a:rPr>
              <a:t>B.Cheviron – N.Carluer – Bientôt terminé – Choix de représentation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3051069" y="6363993"/>
            <a:ext cx="3965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A3A6"/>
                </a:solidFill>
              </a:rPr>
              <a:t>Echelle peu traitée -&gt; Lien avec Instituts Techniques </a:t>
            </a:r>
            <a:endParaRPr lang="fr-FR" sz="1400" i="1" dirty="0">
              <a:solidFill>
                <a:srgbClr val="00A3A6"/>
              </a:solidFill>
            </a:endParaRPr>
          </a:p>
        </p:txBody>
      </p:sp>
      <p:pic>
        <p:nvPicPr>
          <p:cNvPr id="96" name="Image 95"/>
          <p:cNvPicPr>
            <a:picLocks noChangeAspect="1"/>
          </p:cNvPicPr>
          <p:nvPr/>
        </p:nvPicPr>
        <p:blipFill rotWithShape="1">
          <a:blip r:embed="rId4"/>
          <a:srcRect l="13662" b="44743"/>
          <a:stretch/>
        </p:blipFill>
        <p:spPr>
          <a:xfrm>
            <a:off x="8899071" y="1332057"/>
            <a:ext cx="2302619" cy="1973716"/>
          </a:xfrm>
          <a:prstGeom prst="rect">
            <a:avLst/>
          </a:prstGeom>
        </p:spPr>
      </p:pic>
      <p:sp>
        <p:nvSpPr>
          <p:cNvPr id="98" name="Arc 97"/>
          <p:cNvSpPr/>
          <p:nvPr/>
        </p:nvSpPr>
        <p:spPr>
          <a:xfrm rot="10564767" flipV="1">
            <a:off x="6469589" y="1945694"/>
            <a:ext cx="3309074" cy="768798"/>
          </a:xfrm>
          <a:prstGeom prst="arc">
            <a:avLst>
              <a:gd name="adj1" fmla="val 11806553"/>
              <a:gd name="adj2" fmla="val 20983664"/>
            </a:avLst>
          </a:prstGeom>
          <a:ln w="53975">
            <a:solidFill>
              <a:srgbClr val="00A3A6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 txBox="1">
            <a:spLocks/>
          </p:cNvSpPr>
          <p:nvPr/>
        </p:nvSpPr>
        <p:spPr>
          <a:xfrm>
            <a:off x="726101" y="8825"/>
            <a:ext cx="11180764" cy="888251"/>
          </a:xfrm>
          <a:prstGeom prst="rect">
            <a:avLst/>
          </a:prstGeom>
        </p:spPr>
        <p:txBody>
          <a:bodyPr vert="horz" lIns="0" tIns="46800" rIns="91440" bIns="45720" rtlCol="0" anchor="ctr" anchorCtr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 sz="30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0" dirty="0" smtClean="0">
                <a:latin typeface="+mn-lt"/>
              </a:rPr>
              <a:t>Stratégie d'animation "active"</a:t>
            </a:r>
            <a:endParaRPr lang="fr-FR" b="0" dirty="0">
              <a:latin typeface="+mn-lt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467" y="42015"/>
            <a:ext cx="742950" cy="10001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26101" y="1179444"/>
            <a:ext cx="88684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275662"/>
                </a:solidFill>
              </a:rPr>
              <a:t>- </a:t>
            </a:r>
            <a:r>
              <a:rPr lang="fr-FR" sz="2000" b="1" dirty="0">
                <a:solidFill>
                  <a:srgbClr val="275662"/>
                </a:solidFill>
              </a:rPr>
              <a:t>Choix d'un </a:t>
            </a:r>
            <a:r>
              <a:rPr lang="fr-FR" sz="2000" b="1" dirty="0" smtClean="0">
                <a:solidFill>
                  <a:srgbClr val="275662"/>
                </a:solidFill>
              </a:rPr>
              <a:t>logo </a:t>
            </a:r>
            <a:r>
              <a:rPr lang="fr-FR" sz="2000" b="1" dirty="0">
                <a:solidFill>
                  <a:srgbClr val="275662"/>
                </a:solidFill>
              </a:rPr>
              <a:t>par </a:t>
            </a:r>
            <a:r>
              <a:rPr lang="fr-FR" sz="2000" b="1" dirty="0" smtClean="0">
                <a:solidFill>
                  <a:srgbClr val="275662"/>
                </a:solidFill>
              </a:rPr>
              <a:t>les adhérents du réseau (charte graphique)</a:t>
            </a:r>
            <a:endParaRPr lang="fr-FR" sz="2000" b="1" dirty="0">
              <a:solidFill>
                <a:srgbClr val="275662"/>
              </a:solidFill>
            </a:endParaRPr>
          </a:p>
          <a:p>
            <a:endParaRPr lang="fr-FR" sz="2000" b="1" dirty="0">
              <a:solidFill>
                <a:srgbClr val="275662"/>
              </a:solidFill>
            </a:endParaRPr>
          </a:p>
          <a:p>
            <a:r>
              <a:rPr lang="fr-FR" sz="2000" b="1" dirty="0" smtClean="0">
                <a:solidFill>
                  <a:srgbClr val="275662"/>
                </a:solidFill>
              </a:rPr>
              <a:t>- Site Web : </a:t>
            </a:r>
            <a:r>
              <a:rPr lang="fr-FR" sz="2000" b="1" dirty="0"/>
              <a:t>https://systemes-agricoles-eau.hub.inrae.fr/</a:t>
            </a:r>
          </a:p>
          <a:p>
            <a:endParaRPr lang="fr-FR" sz="2000" b="1" dirty="0">
              <a:solidFill>
                <a:srgbClr val="275662"/>
              </a:solidFill>
            </a:endParaRPr>
          </a:p>
          <a:p>
            <a:r>
              <a:rPr lang="fr-FR" sz="2000" b="1" dirty="0" smtClean="0">
                <a:solidFill>
                  <a:srgbClr val="275662"/>
                </a:solidFill>
              </a:rPr>
              <a:t>- Webinaires réguliers (sujets divers, plutôt pour des travaux de thèse)</a:t>
            </a:r>
          </a:p>
          <a:p>
            <a:endParaRPr lang="fr-FR" sz="2000" b="1" dirty="0">
              <a:solidFill>
                <a:srgbClr val="275662"/>
              </a:solidFill>
            </a:endParaRPr>
          </a:p>
          <a:p>
            <a:r>
              <a:rPr lang="fr-FR" sz="2000" b="1" dirty="0" smtClean="0">
                <a:solidFill>
                  <a:srgbClr val="275662"/>
                </a:solidFill>
              </a:rPr>
              <a:t>- Séminaires sur des grands sujets </a:t>
            </a:r>
          </a:p>
          <a:p>
            <a:pPr marL="342900" indent="-342900">
              <a:buFontTx/>
              <a:buChar char="-"/>
            </a:pPr>
            <a:endParaRPr lang="fr-FR" sz="2000" b="1" dirty="0">
              <a:solidFill>
                <a:srgbClr val="275662"/>
              </a:solidFill>
            </a:endParaRPr>
          </a:p>
          <a:p>
            <a:r>
              <a:rPr lang="fr-FR" sz="2000" b="1" dirty="0" smtClean="0">
                <a:solidFill>
                  <a:srgbClr val="275662"/>
                </a:solidFill>
              </a:rPr>
              <a:t>- Implication des animateurs dans différents cercles </a:t>
            </a:r>
          </a:p>
          <a:p>
            <a:endParaRPr lang="fr-FR" sz="2000" b="1" dirty="0" smtClean="0">
              <a:latin typeface="AvenirNext LT Pro Cn" panose="020B0506020202020204" pitchFamily="34" charset="0"/>
            </a:endParaRPr>
          </a:p>
          <a:p>
            <a:r>
              <a:rPr lang="fr-FR" sz="2000" b="1" dirty="0" smtClean="0">
                <a:latin typeface="AvenirNext LT Pro Cn" panose="020B0506020202020204" pitchFamily="34" charset="0"/>
              </a:rPr>
              <a:t>						Collecte </a:t>
            </a:r>
            <a:r>
              <a:rPr lang="fr-FR" sz="2000" b="1" dirty="0">
                <a:latin typeface="AvenirNext LT Pro Cn" panose="020B0506020202020204" pitchFamily="34" charset="0"/>
              </a:rPr>
              <a:t>et partage des informations, sollicitations et attentes</a:t>
            </a:r>
            <a:endParaRPr lang="fr-FR" sz="2000" b="1" dirty="0" smtClean="0">
              <a:solidFill>
                <a:srgbClr val="275662"/>
              </a:solidFill>
            </a:endParaRPr>
          </a:p>
          <a:p>
            <a:r>
              <a:rPr lang="fr-FR" sz="2000" b="1" dirty="0" smtClean="0">
                <a:latin typeface="AvenirNext LT Pro Cn" panose="020B0506020202020204" pitchFamily="34" charset="0"/>
              </a:rPr>
              <a:t>						Concertation sur les directions à suivre</a:t>
            </a:r>
          </a:p>
          <a:p>
            <a:r>
              <a:rPr lang="fr-FR" sz="2000" b="1" dirty="0">
                <a:latin typeface="AvenirNext LT Pro Cn" panose="020B0506020202020204" pitchFamily="34" charset="0"/>
              </a:rPr>
              <a:t>	</a:t>
            </a:r>
            <a:r>
              <a:rPr lang="fr-FR" sz="2000" b="1" dirty="0" smtClean="0">
                <a:latin typeface="AvenirNext LT Pro Cn" panose="020B0506020202020204" pitchFamily="34" charset="0"/>
              </a:rPr>
              <a:t>					Que pouvons-nous produire, pour qui, comment ?</a:t>
            </a:r>
            <a:endParaRPr lang="fr-FR" sz="2000" b="1" dirty="0">
              <a:latin typeface="AvenirNext LT Pro Cn" panose="020B0506020202020204" pitchFamily="34" charset="0"/>
            </a:endParaRPr>
          </a:p>
          <a:p>
            <a:endParaRPr lang="fr-FR" sz="2000" b="1" dirty="0">
              <a:solidFill>
                <a:srgbClr val="27566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98584" y="4373215"/>
            <a:ext cx="159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ATELIERS DU SEMINAIRE 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3447845" y="4344639"/>
            <a:ext cx="0" cy="781881"/>
          </a:xfrm>
          <a:prstGeom prst="line">
            <a:avLst/>
          </a:prstGeom>
          <a:ln w="25400">
            <a:solidFill>
              <a:srgbClr val="275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34475</TotalTime>
  <Words>1250</Words>
  <Application>Microsoft Office PowerPoint</Application>
  <PresentationFormat>Grand écran</PresentationFormat>
  <Paragraphs>262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8" baseType="lpstr">
      <vt:lpstr>Aptos</vt:lpstr>
      <vt:lpstr>Arial</vt:lpstr>
      <vt:lpstr>Arial Black</vt:lpstr>
      <vt:lpstr>Arial Rounded MT Bold</vt:lpstr>
      <vt:lpstr>AvenirNext LT Pro Cn</vt:lpstr>
      <vt:lpstr>AvenirNext LT Pro HeavyCn</vt:lpstr>
      <vt:lpstr>Calibri</vt:lpstr>
      <vt:lpstr>Calibri Light</vt:lpstr>
      <vt:lpstr>Lucida Handwriting</vt:lpstr>
      <vt:lpstr>Raleway</vt:lpstr>
      <vt:lpstr>Symbol</vt:lpstr>
      <vt:lpstr>Times New Roman</vt:lpstr>
      <vt:lpstr>Tw Cen MT Condensed Extra Bold</vt:lpstr>
      <vt:lpstr>Wingdings</vt:lpstr>
      <vt:lpstr>Thème Office</vt:lpstr>
      <vt:lpstr> Réseau SAE - Systèmes Agricoles et Eau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Bruno Cheviron</cp:lastModifiedBy>
  <cp:revision>942</cp:revision>
  <dcterms:created xsi:type="dcterms:W3CDTF">2019-12-11T10:12:20Z</dcterms:created>
  <dcterms:modified xsi:type="dcterms:W3CDTF">2025-05-21T08:39:59Z</dcterms:modified>
</cp:coreProperties>
</file>