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24"/>
  </p:notesMasterIdLst>
  <p:handoutMasterIdLst>
    <p:handoutMasterId r:id="rId25"/>
  </p:handoutMasterIdLst>
  <p:sldIdLst>
    <p:sldId id="256" r:id="rId2"/>
    <p:sldId id="325" r:id="rId3"/>
    <p:sldId id="302" r:id="rId4"/>
    <p:sldId id="303" r:id="rId5"/>
    <p:sldId id="331" r:id="rId6"/>
    <p:sldId id="332" r:id="rId7"/>
    <p:sldId id="304" r:id="rId8"/>
    <p:sldId id="305" r:id="rId9"/>
    <p:sldId id="306" r:id="rId10"/>
    <p:sldId id="307" r:id="rId11"/>
    <p:sldId id="319" r:id="rId12"/>
    <p:sldId id="318" r:id="rId13"/>
    <p:sldId id="308" r:id="rId14"/>
    <p:sldId id="309" r:id="rId15"/>
    <p:sldId id="310" r:id="rId16"/>
    <p:sldId id="311" r:id="rId17"/>
    <p:sldId id="312" r:id="rId18"/>
    <p:sldId id="313" r:id="rId19"/>
    <p:sldId id="314" r:id="rId20"/>
    <p:sldId id="324" r:id="rId21"/>
    <p:sldId id="315" r:id="rId22"/>
    <p:sldId id="335"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3A6"/>
    <a:srgbClr val="2756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114" y="360"/>
      </p:cViewPr>
      <p:guideLst/>
    </p:cSldViewPr>
  </p:slideViewPr>
  <p:notesTextViewPr>
    <p:cViewPr>
      <p:scale>
        <a:sx n="1" d="1"/>
        <a:sy n="1" d="1"/>
      </p:scale>
      <p:origin x="0" y="0"/>
    </p:cViewPr>
  </p:notesTextViewPr>
  <p:notesViewPr>
    <p:cSldViewPr snapToGrid="0">
      <p:cViewPr varScale="1">
        <p:scale>
          <a:sx n="91" d="100"/>
          <a:sy n="91" d="100"/>
        </p:scale>
        <p:origin x="4056"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A70478-B4EA-4B95-9735-81C2D5B59085}" type="datetimeFigureOut">
              <a:rPr lang="fr-FR" smtClean="0"/>
              <a:t>19/05/2025</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E2D874E-CD86-4526-A1EC-ECDA139D768F}" type="slidenum">
              <a:rPr lang="fr-FR" smtClean="0"/>
              <a:t>‹N°›</a:t>
            </a:fld>
            <a:endParaRPr lang="fr-FR"/>
          </a:p>
        </p:txBody>
      </p:sp>
    </p:spTree>
    <p:extLst>
      <p:ext uri="{BB962C8B-B14F-4D97-AF65-F5344CB8AC3E}">
        <p14:creationId xmlns:p14="http://schemas.microsoft.com/office/powerpoint/2010/main" val="23263671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C253FB-48FF-4DD1-B1DB-6D1786459A56}" type="datetimeFigureOut">
              <a:rPr lang="fr-FR" smtClean="0"/>
              <a:t>19/05/2025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1DB980-A771-4826-8133-FC94FCC4F5F1}" type="slidenum">
              <a:rPr lang="fr-FR" smtClean="0"/>
              <a:t>‹N°›</a:t>
            </a:fld>
            <a:endParaRPr lang="fr-FR"/>
          </a:p>
        </p:txBody>
      </p:sp>
    </p:spTree>
    <p:extLst>
      <p:ext uri="{BB962C8B-B14F-4D97-AF65-F5344CB8AC3E}">
        <p14:creationId xmlns:p14="http://schemas.microsoft.com/office/powerpoint/2010/main" val="113178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B1DB980-A771-4826-8133-FC94FCC4F5F1}" type="slidenum">
              <a:rPr lang="fr-FR" smtClean="0"/>
              <a:t>10</a:t>
            </a:fld>
            <a:endParaRPr lang="fr-FR"/>
          </a:p>
        </p:txBody>
      </p:sp>
    </p:spTree>
    <p:extLst>
      <p:ext uri="{BB962C8B-B14F-4D97-AF65-F5344CB8AC3E}">
        <p14:creationId xmlns:p14="http://schemas.microsoft.com/office/powerpoint/2010/main" val="32984480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Diapositive de titre - Version 1">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405A067-B49C-4F11-A938-80BC29FEEB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837638"/>
            <a:ext cx="4076700" cy="2790825"/>
          </a:xfrm>
          <a:prstGeom prst="rect">
            <a:avLst/>
          </a:prstGeom>
        </p:spPr>
      </p:pic>
      <p:pic>
        <p:nvPicPr>
          <p:cNvPr id="6" name="Image 5">
            <a:extLst>
              <a:ext uri="{FF2B5EF4-FFF2-40B4-BE49-F238E27FC236}">
                <a16:creationId xmlns:a16="http://schemas.microsoft.com/office/drawing/2014/main" id="{EC5A9449-A06C-4EA1-A540-CB2DC3C493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69308" y="2862269"/>
            <a:ext cx="314325" cy="428625"/>
          </a:xfrm>
          <a:prstGeom prst="rect">
            <a:avLst/>
          </a:prstGeom>
        </p:spPr>
      </p:pic>
      <p:sp>
        <p:nvSpPr>
          <p:cNvPr id="7" name="Rectangle 6">
            <a:extLst>
              <a:ext uri="{FF2B5EF4-FFF2-40B4-BE49-F238E27FC236}">
                <a16:creationId xmlns:a16="http://schemas.microsoft.com/office/drawing/2014/main" id="{0A9A26A8-F041-4097-AF69-174D33070FC9}"/>
              </a:ext>
            </a:extLst>
          </p:cNvPr>
          <p:cNvSpPr/>
          <p:nvPr userDrawn="1"/>
        </p:nvSpPr>
        <p:spPr>
          <a:xfrm>
            <a:off x="0" y="5994603"/>
            <a:ext cx="12192000" cy="864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800">
              <a:ln>
                <a:noFill/>
              </a:ln>
              <a:solidFill>
                <a:schemeClr val="bg1"/>
              </a:solidFill>
            </a:endParaRPr>
          </a:p>
        </p:txBody>
      </p:sp>
      <p:sp>
        <p:nvSpPr>
          <p:cNvPr id="8" name="Title 1">
            <a:extLst>
              <a:ext uri="{FF2B5EF4-FFF2-40B4-BE49-F238E27FC236}">
                <a16:creationId xmlns:a16="http://schemas.microsoft.com/office/drawing/2014/main" id="{EBF5AA71-3F4D-4E9E-BA5E-688B6C5A5C68}"/>
              </a:ext>
            </a:extLst>
          </p:cNvPr>
          <p:cNvSpPr>
            <a:spLocks noGrp="1"/>
          </p:cNvSpPr>
          <p:nvPr>
            <p:ph type="ctrTitle"/>
          </p:nvPr>
        </p:nvSpPr>
        <p:spPr>
          <a:xfrm>
            <a:off x="2401843" y="2767207"/>
            <a:ext cx="9144000" cy="1057708"/>
          </a:xfrm>
          <a:prstGeom prst="rect">
            <a:avLst/>
          </a:prstGeom>
        </p:spPr>
        <p:txBody>
          <a:bodyPr anchor="t" anchorCtr="0">
            <a:normAutofit/>
          </a:bodyPr>
          <a:lstStyle>
            <a:lvl1pPr marL="0" indent="0" algn="l">
              <a:buFontTx/>
              <a:buNone/>
              <a:defRPr sz="3600"/>
            </a:lvl1pPr>
          </a:lstStyle>
          <a:p>
            <a:r>
              <a:rPr lang="fr-FR" dirty="0"/>
              <a:t>Modifiez le style du titre</a:t>
            </a:r>
            <a:endParaRPr lang="en-US" dirty="0"/>
          </a:p>
        </p:txBody>
      </p:sp>
      <p:sp>
        <p:nvSpPr>
          <p:cNvPr id="9" name="Subtitle 2">
            <a:extLst>
              <a:ext uri="{FF2B5EF4-FFF2-40B4-BE49-F238E27FC236}">
                <a16:creationId xmlns:a16="http://schemas.microsoft.com/office/drawing/2014/main" id="{74FC2D0F-6FA4-4470-9D28-7A04906292D7}"/>
              </a:ext>
            </a:extLst>
          </p:cNvPr>
          <p:cNvSpPr>
            <a:spLocks noGrp="1"/>
          </p:cNvSpPr>
          <p:nvPr>
            <p:ph type="subTitle" idx="1"/>
          </p:nvPr>
        </p:nvSpPr>
        <p:spPr>
          <a:xfrm>
            <a:off x="2401843" y="3634445"/>
            <a:ext cx="9144000" cy="654923"/>
          </a:xfrm>
          <a:prstGeom prst="rect">
            <a:avLst/>
          </a:prstGeom>
        </p:spPr>
        <p:txBody>
          <a:bodyPr/>
          <a:lstStyle>
            <a:lvl1pPr marL="0" indent="0" algn="l">
              <a:buNone/>
              <a:defRPr sz="24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pic>
        <p:nvPicPr>
          <p:cNvPr id="10" name="Image 9">
            <a:extLst>
              <a:ext uri="{FF2B5EF4-FFF2-40B4-BE49-F238E27FC236}">
                <a16:creationId xmlns:a16="http://schemas.microsoft.com/office/drawing/2014/main" id="{0BA136EC-F916-4BA0-840B-3A2D3BEC369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01852" y="1272218"/>
            <a:ext cx="1546667" cy="417777"/>
          </a:xfrm>
          <a:prstGeom prst="rect">
            <a:avLst/>
          </a:prstGeom>
        </p:spPr>
      </p:pic>
    </p:spTree>
    <p:extLst>
      <p:ext uri="{BB962C8B-B14F-4D97-AF65-F5344CB8AC3E}">
        <p14:creationId xmlns:p14="http://schemas.microsoft.com/office/powerpoint/2010/main" val="33755515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re et texte vertical">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1257660" y="1424048"/>
            <a:ext cx="9713421" cy="4413334"/>
          </a:xfrm>
          <a:prstGeom prst="rect">
            <a:avLst/>
          </a:prstGeom>
        </p:spPr>
        <p:txBody>
          <a:bodyPr vert="eaVert"/>
          <a:lstStyle>
            <a:lvl1pPr>
              <a:defRPr sz="2400"/>
            </a:lvl1pPr>
            <a:lvl2pPr>
              <a:defRPr sz="2200"/>
            </a:lvl2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9" name="Title 1">
            <a:extLst>
              <a:ext uri="{FF2B5EF4-FFF2-40B4-BE49-F238E27FC236}">
                <a16:creationId xmlns:a16="http://schemas.microsoft.com/office/drawing/2014/main" id="{240E54DF-C1EA-4882-A6F1-99592839EE54}"/>
              </a:ext>
            </a:extLst>
          </p:cNvPr>
          <p:cNvSpPr>
            <a:spLocks noGrp="1"/>
          </p:cNvSpPr>
          <p:nvPr>
            <p:ph type="title"/>
          </p:nvPr>
        </p:nvSpPr>
        <p:spPr>
          <a:xfrm>
            <a:off x="743192" y="149638"/>
            <a:ext cx="10216343" cy="888251"/>
          </a:xfrm>
          <a:prstGeom prst="rect">
            <a:avLst/>
          </a:prstGeom>
        </p:spPr>
        <p:txBody>
          <a:bodyPr anchor="ctr" anchorCtr="0">
            <a:normAutofit/>
          </a:bodyPr>
          <a:lstStyle>
            <a:lvl1pPr>
              <a:defRPr sz="3000"/>
            </a:lvl1pPr>
          </a:lstStyle>
          <a:p>
            <a:r>
              <a:rPr lang="fr-FR" dirty="0"/>
              <a:t>Modifiez le style du titre</a:t>
            </a:r>
            <a:endParaRPr lang="en-US" dirty="0"/>
          </a:p>
        </p:txBody>
      </p:sp>
      <p:sp>
        <p:nvSpPr>
          <p:cNvPr id="10" name="Subtitle 2">
            <a:extLst>
              <a:ext uri="{FF2B5EF4-FFF2-40B4-BE49-F238E27FC236}">
                <a16:creationId xmlns:a16="http://schemas.microsoft.com/office/drawing/2014/main" id="{81A144AD-A97F-4337-A396-D74ADA0CB30F}"/>
              </a:ext>
            </a:extLst>
          </p:cNvPr>
          <p:cNvSpPr>
            <a:spLocks noGrp="1"/>
          </p:cNvSpPr>
          <p:nvPr>
            <p:ph type="subTitle" idx="10"/>
          </p:nvPr>
        </p:nvSpPr>
        <p:spPr>
          <a:xfrm>
            <a:off x="1122336" y="858842"/>
            <a:ext cx="9837199" cy="679019"/>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spTree>
    <p:extLst>
      <p:ext uri="{BB962C8B-B14F-4D97-AF65-F5344CB8AC3E}">
        <p14:creationId xmlns:p14="http://schemas.microsoft.com/office/powerpoint/2010/main" val="6435472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8429" y="365132"/>
            <a:ext cx="1755371" cy="5811839"/>
          </a:xfrm>
          <a:prstGeom prst="rect">
            <a:avLst/>
          </a:prstGeom>
        </p:spPr>
        <p:txBody>
          <a:bodyPr vert="eaVert"/>
          <a:lstStyle/>
          <a:p>
            <a:r>
              <a:rPr lang="fr-FR" dirty="0"/>
              <a:t>Modifiez le style du titre</a:t>
            </a:r>
            <a:endParaRPr lang="en-US" dirty="0"/>
          </a:p>
        </p:txBody>
      </p:sp>
      <p:sp>
        <p:nvSpPr>
          <p:cNvPr id="3" name="Vertical Text Placeholder 2"/>
          <p:cNvSpPr>
            <a:spLocks noGrp="1"/>
          </p:cNvSpPr>
          <p:nvPr>
            <p:ph type="body" orient="vert" idx="1"/>
          </p:nvPr>
        </p:nvSpPr>
        <p:spPr>
          <a:xfrm>
            <a:off x="838210" y="365132"/>
            <a:ext cx="8241047" cy="5811839"/>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Subtitle 2">
            <a:extLst>
              <a:ext uri="{FF2B5EF4-FFF2-40B4-BE49-F238E27FC236}">
                <a16:creationId xmlns:a16="http://schemas.microsoft.com/office/drawing/2014/main" id="{F0C85A8C-AE66-4CB1-AC77-8A0677F197D5}"/>
              </a:ext>
            </a:extLst>
          </p:cNvPr>
          <p:cNvSpPr>
            <a:spLocks noGrp="1"/>
          </p:cNvSpPr>
          <p:nvPr>
            <p:ph type="subTitle" idx="10"/>
          </p:nvPr>
        </p:nvSpPr>
        <p:spPr>
          <a:xfrm rot="5400000">
            <a:off x="6626017" y="2818371"/>
            <a:ext cx="5811839" cy="905357"/>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spTree>
    <p:extLst>
      <p:ext uri="{BB962C8B-B14F-4D97-AF65-F5344CB8AC3E}">
        <p14:creationId xmlns:p14="http://schemas.microsoft.com/office/powerpoint/2010/main" val="221531826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E7035F-D956-435A-928D-BE6B06701D49}"/>
              </a:ext>
            </a:extLst>
          </p:cNvPr>
          <p:cNvSpPr>
            <a:spLocks noGrp="1"/>
          </p:cNvSpPr>
          <p:nvPr>
            <p:ph type="title"/>
          </p:nvPr>
        </p:nvSpPr>
        <p:spPr>
          <a:xfrm>
            <a:off x="290146" y="810492"/>
            <a:ext cx="10515014" cy="735011"/>
          </a:xfrm>
          <a:prstGeom prst="rect">
            <a:avLst/>
          </a:prstGeom>
        </p:spPr>
        <p:txBody>
          <a:bodyPr/>
          <a:lstStyle>
            <a:lvl1pPr>
              <a:defRPr sz="3600" b="1">
                <a:solidFill>
                  <a:schemeClr val="accent6">
                    <a:lumMod val="75000"/>
                  </a:schemeClr>
                </a:solidFill>
                <a:latin typeface="Century Gothic" panose="020B0502020202020204" pitchFamily="34" charset="0"/>
              </a:defRPr>
            </a:lvl1pPr>
          </a:lstStyle>
          <a:p>
            <a:r>
              <a:rPr lang="fr-FR" dirty="0"/>
              <a:t>Modifiez le style du titre</a:t>
            </a:r>
          </a:p>
        </p:txBody>
      </p:sp>
      <p:sp>
        <p:nvSpPr>
          <p:cNvPr id="3" name="Espace réservé du contenu 2">
            <a:extLst>
              <a:ext uri="{FF2B5EF4-FFF2-40B4-BE49-F238E27FC236}">
                <a16:creationId xmlns:a16="http://schemas.microsoft.com/office/drawing/2014/main" id="{3685B077-8EC7-4B54-AF75-AE1639E71DE8}"/>
              </a:ext>
            </a:extLst>
          </p:cNvPr>
          <p:cNvSpPr>
            <a:spLocks noGrp="1"/>
          </p:cNvSpPr>
          <p:nvPr>
            <p:ph idx="1"/>
          </p:nvPr>
        </p:nvSpPr>
        <p:spPr>
          <a:xfrm>
            <a:off x="290146" y="1672937"/>
            <a:ext cx="11614638" cy="4504026"/>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a:extLst>
              <a:ext uri="{FF2B5EF4-FFF2-40B4-BE49-F238E27FC236}">
                <a16:creationId xmlns:a16="http://schemas.microsoft.com/office/drawing/2014/main" id="{9154309D-8B20-45FB-6A5D-D57FF14B462F}"/>
              </a:ext>
            </a:extLst>
          </p:cNvPr>
          <p:cNvSpPr>
            <a:spLocks noGrp="1"/>
          </p:cNvSpPr>
          <p:nvPr>
            <p:ph type="dt" sz="half" idx="10"/>
          </p:nvPr>
        </p:nvSpPr>
        <p:spPr>
          <a:xfrm>
            <a:off x="284285" y="6356349"/>
            <a:ext cx="2743200" cy="365125"/>
          </a:xfrm>
          <a:prstGeom prst="rect">
            <a:avLst/>
          </a:prstGeom>
        </p:spPr>
        <p:txBody>
          <a:bodyPr/>
          <a:lstStyle/>
          <a:p>
            <a:fld id="{08BAD6A8-77F4-4B34-A4B7-033E1DCC60F1}" type="datetimeFigureOut">
              <a:rPr lang="fr-FR" smtClean="0"/>
              <a:t>19/05/2025</a:t>
            </a:fld>
            <a:endParaRPr lang="fr-FR" dirty="0"/>
          </a:p>
        </p:txBody>
      </p:sp>
      <p:sp>
        <p:nvSpPr>
          <p:cNvPr id="8" name="Espace réservé du pied de page 4">
            <a:extLst>
              <a:ext uri="{FF2B5EF4-FFF2-40B4-BE49-F238E27FC236}">
                <a16:creationId xmlns:a16="http://schemas.microsoft.com/office/drawing/2014/main" id="{2AF7D271-0E91-D56C-0132-E098A13B9EBD}"/>
              </a:ext>
            </a:extLst>
          </p:cNvPr>
          <p:cNvSpPr>
            <a:spLocks noGrp="1"/>
          </p:cNvSpPr>
          <p:nvPr>
            <p:ph type="ftr" sz="quarter" idx="11"/>
          </p:nvPr>
        </p:nvSpPr>
        <p:spPr>
          <a:xfrm>
            <a:off x="3288792" y="6348473"/>
            <a:ext cx="4114800" cy="365125"/>
          </a:xfrm>
          <a:prstGeom prst="rect">
            <a:avLst/>
          </a:prstGeom>
        </p:spPr>
        <p:txBody>
          <a:bodyPr/>
          <a:lstStyle/>
          <a:p>
            <a:endParaRPr lang="fr-FR" dirty="0"/>
          </a:p>
        </p:txBody>
      </p:sp>
      <p:sp>
        <p:nvSpPr>
          <p:cNvPr id="9" name="Espace réservé du numéro de diapositive 5">
            <a:extLst>
              <a:ext uri="{FF2B5EF4-FFF2-40B4-BE49-F238E27FC236}">
                <a16:creationId xmlns:a16="http://schemas.microsoft.com/office/drawing/2014/main" id="{DB5BD873-ECC0-2D42-1917-A8F0C4759F3A}"/>
              </a:ext>
            </a:extLst>
          </p:cNvPr>
          <p:cNvSpPr>
            <a:spLocks noGrp="1"/>
          </p:cNvSpPr>
          <p:nvPr>
            <p:ph type="sldNum" sz="quarter" idx="12"/>
          </p:nvPr>
        </p:nvSpPr>
        <p:spPr>
          <a:xfrm>
            <a:off x="7664899" y="6346694"/>
            <a:ext cx="2743200" cy="365125"/>
          </a:xfrm>
          <a:prstGeom prst="rect">
            <a:avLst/>
          </a:prstGeom>
        </p:spPr>
        <p:txBody>
          <a:bodyPr/>
          <a:lstStyle/>
          <a:p>
            <a:fld id="{7D000B42-A16F-41B5-82AF-DD2AA601E29E}" type="slidenum">
              <a:rPr lang="fr-FR" smtClean="0"/>
              <a:t>‹N°›</a:t>
            </a:fld>
            <a:endParaRPr lang="fr-FR"/>
          </a:p>
        </p:txBody>
      </p:sp>
    </p:spTree>
    <p:extLst>
      <p:ext uri="{BB962C8B-B14F-4D97-AF65-F5344CB8AC3E}">
        <p14:creationId xmlns:p14="http://schemas.microsoft.com/office/powerpoint/2010/main" val="342175689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D72F5C4-C7B0-4DC4-859A-A0EF010A93C9}"/>
              </a:ext>
            </a:extLst>
          </p:cNvPr>
          <p:cNvSpPr>
            <a:spLocks noGrp="1"/>
          </p:cNvSpPr>
          <p:nvPr>
            <p:ph type="title"/>
          </p:nvPr>
        </p:nvSpPr>
        <p:spPr>
          <a:xfrm>
            <a:off x="1131109" y="149630"/>
            <a:ext cx="10216343" cy="888251"/>
          </a:xfrm>
        </p:spPr>
        <p:txBody>
          <a:bodyPr anchor="ctr" anchorCtr="0">
            <a:normAutofit/>
          </a:bodyPr>
          <a:lstStyle>
            <a:lvl1pPr>
              <a:defRPr sz="3000"/>
            </a:lvl1pPr>
          </a:lstStyle>
          <a:p>
            <a:r>
              <a:rPr lang="fr-FR" dirty="0"/>
              <a:t>Modifiez le style du titre</a:t>
            </a:r>
            <a:endParaRPr lang="en-US" dirty="0"/>
          </a:p>
        </p:txBody>
      </p:sp>
    </p:spTree>
    <p:extLst>
      <p:ext uri="{BB962C8B-B14F-4D97-AF65-F5344CB8AC3E}">
        <p14:creationId xmlns:p14="http://schemas.microsoft.com/office/powerpoint/2010/main" val="207361805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 Version 2">
    <p:bg>
      <p:bgPr>
        <a:solidFill>
          <a:srgbClr val="00A3A6"/>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8F33C8C-4663-47F8-AAC2-AA7669DF27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1852" y="1272218"/>
            <a:ext cx="1546667" cy="417778"/>
          </a:xfrm>
          <a:prstGeom prst="rect">
            <a:avLst/>
          </a:prstGeom>
        </p:spPr>
      </p:pic>
      <p:pic>
        <p:nvPicPr>
          <p:cNvPr id="5" name="Image 4">
            <a:extLst>
              <a:ext uri="{FF2B5EF4-FFF2-40B4-BE49-F238E27FC236}">
                <a16:creationId xmlns:a16="http://schemas.microsoft.com/office/drawing/2014/main" id="{4405A067-B49C-4F11-A938-80BC29FEEB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 y="2837638"/>
            <a:ext cx="4076190" cy="2790476"/>
          </a:xfrm>
          <a:prstGeom prst="rect">
            <a:avLst/>
          </a:prstGeom>
        </p:spPr>
      </p:pic>
      <p:pic>
        <p:nvPicPr>
          <p:cNvPr id="6" name="Image 5">
            <a:extLst>
              <a:ext uri="{FF2B5EF4-FFF2-40B4-BE49-F238E27FC236}">
                <a16:creationId xmlns:a16="http://schemas.microsoft.com/office/drawing/2014/main" id="{EC5A9449-A06C-4EA1-A540-CB2DC3C493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69315" y="2825325"/>
            <a:ext cx="314286" cy="428572"/>
          </a:xfrm>
          <a:prstGeom prst="rect">
            <a:avLst/>
          </a:prstGeom>
        </p:spPr>
      </p:pic>
      <p:sp>
        <p:nvSpPr>
          <p:cNvPr id="7" name="Rectangle 6">
            <a:extLst>
              <a:ext uri="{FF2B5EF4-FFF2-40B4-BE49-F238E27FC236}">
                <a16:creationId xmlns:a16="http://schemas.microsoft.com/office/drawing/2014/main" id="{0A9A26A8-F041-4097-AF69-174D33070FC9}"/>
              </a:ext>
            </a:extLst>
          </p:cNvPr>
          <p:cNvSpPr/>
          <p:nvPr userDrawn="1"/>
        </p:nvSpPr>
        <p:spPr>
          <a:xfrm>
            <a:off x="0" y="5994603"/>
            <a:ext cx="12192000" cy="864524"/>
          </a:xfrm>
          <a:prstGeom prst="rect">
            <a:avLst/>
          </a:prstGeom>
          <a:solidFill>
            <a:srgbClr val="00A3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800">
              <a:ln>
                <a:noFill/>
              </a:ln>
              <a:solidFill>
                <a:schemeClr val="bg1"/>
              </a:solidFill>
            </a:endParaRPr>
          </a:p>
        </p:txBody>
      </p:sp>
      <p:sp>
        <p:nvSpPr>
          <p:cNvPr id="8" name="Title 1">
            <a:extLst>
              <a:ext uri="{FF2B5EF4-FFF2-40B4-BE49-F238E27FC236}">
                <a16:creationId xmlns:a16="http://schemas.microsoft.com/office/drawing/2014/main" id="{EBF5AA71-3F4D-4E9E-BA5E-688B6C5A5C68}"/>
              </a:ext>
            </a:extLst>
          </p:cNvPr>
          <p:cNvSpPr>
            <a:spLocks noGrp="1"/>
          </p:cNvSpPr>
          <p:nvPr>
            <p:ph type="ctrTitle"/>
          </p:nvPr>
        </p:nvSpPr>
        <p:spPr>
          <a:xfrm>
            <a:off x="2401843" y="2767207"/>
            <a:ext cx="9144000" cy="1057708"/>
          </a:xfrm>
          <a:prstGeom prst="rect">
            <a:avLst/>
          </a:prstGeom>
        </p:spPr>
        <p:txBody>
          <a:bodyPr anchor="t" anchorCtr="0">
            <a:normAutofit/>
          </a:bodyPr>
          <a:lstStyle>
            <a:lvl1pPr marL="0" indent="0" algn="l">
              <a:buFontTx/>
              <a:buNone/>
              <a:defRPr sz="3600">
                <a:solidFill>
                  <a:schemeClr val="bg1"/>
                </a:solidFill>
              </a:defRPr>
            </a:lvl1pPr>
          </a:lstStyle>
          <a:p>
            <a:r>
              <a:rPr lang="fr-FR" dirty="0"/>
              <a:t>Modifiez le style du titre</a:t>
            </a:r>
            <a:endParaRPr lang="en-US" dirty="0"/>
          </a:p>
        </p:txBody>
      </p:sp>
      <p:sp>
        <p:nvSpPr>
          <p:cNvPr id="9" name="Subtitle 2">
            <a:extLst>
              <a:ext uri="{FF2B5EF4-FFF2-40B4-BE49-F238E27FC236}">
                <a16:creationId xmlns:a16="http://schemas.microsoft.com/office/drawing/2014/main" id="{74FC2D0F-6FA4-4470-9D28-7A04906292D7}"/>
              </a:ext>
            </a:extLst>
          </p:cNvPr>
          <p:cNvSpPr>
            <a:spLocks noGrp="1"/>
          </p:cNvSpPr>
          <p:nvPr>
            <p:ph type="subTitle" idx="1"/>
          </p:nvPr>
        </p:nvSpPr>
        <p:spPr>
          <a:xfrm>
            <a:off x="2401843" y="3634445"/>
            <a:ext cx="9144000" cy="654923"/>
          </a:xfrm>
          <a:prstGeom prst="rect">
            <a:avLst/>
          </a:prstGeom>
        </p:spPr>
        <p:txBody>
          <a:bodyPr/>
          <a:lstStyle>
            <a:lvl1pPr marL="0" indent="0" algn="l">
              <a:buNone/>
              <a:defRPr sz="24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spTree>
    <p:extLst>
      <p:ext uri="{BB962C8B-B14F-4D97-AF65-F5344CB8AC3E}">
        <p14:creationId xmlns:p14="http://schemas.microsoft.com/office/powerpoint/2010/main" val="32606443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Page classique">
    <p:spTree>
      <p:nvGrpSpPr>
        <p:cNvPr id="1" name=""/>
        <p:cNvGrpSpPr/>
        <p:nvPr/>
      </p:nvGrpSpPr>
      <p:grpSpPr>
        <a:xfrm>
          <a:off x="0" y="0"/>
          <a:ext cx="0" cy="0"/>
          <a:chOff x="0" y="0"/>
          <a:chExt cx="0" cy="0"/>
        </a:xfrm>
      </p:grpSpPr>
      <p:sp>
        <p:nvSpPr>
          <p:cNvPr id="2" name="Title 1"/>
          <p:cNvSpPr>
            <a:spLocks noGrp="1"/>
          </p:cNvSpPr>
          <p:nvPr>
            <p:ph type="title"/>
          </p:nvPr>
        </p:nvSpPr>
        <p:spPr>
          <a:xfrm>
            <a:off x="743192" y="149638"/>
            <a:ext cx="10216343" cy="888251"/>
          </a:xfrm>
          <a:prstGeom prst="rect">
            <a:avLst/>
          </a:prstGeom>
        </p:spPr>
        <p:txBody>
          <a:bodyPr anchor="ctr" anchorCtr="0">
            <a:normAutofit/>
          </a:bodyPr>
          <a:lstStyle>
            <a:lvl1pPr>
              <a:defRPr sz="3000"/>
            </a:lvl1pPr>
          </a:lstStyle>
          <a:p>
            <a:r>
              <a:rPr lang="fr-FR" dirty="0"/>
              <a:t>Modifiez le style du titre</a:t>
            </a:r>
            <a:endParaRPr lang="en-US" dirty="0"/>
          </a:p>
        </p:txBody>
      </p:sp>
      <p:sp>
        <p:nvSpPr>
          <p:cNvPr id="3" name="Text Placeholder 2"/>
          <p:cNvSpPr>
            <a:spLocks noGrp="1"/>
          </p:cNvSpPr>
          <p:nvPr>
            <p:ph type="body" idx="1"/>
          </p:nvPr>
        </p:nvSpPr>
        <p:spPr>
          <a:xfrm>
            <a:off x="1122345" y="1537856"/>
            <a:ext cx="9680172" cy="4006733"/>
          </a:xfrm>
          <a:prstGeom prst="rect">
            <a:avLst/>
          </a:prstGeom>
        </p:spPr>
        <p:txBody>
          <a:bodyPr>
            <a:normAutofit/>
          </a:bodyPr>
          <a:lstStyle>
            <a:lvl1pPr marL="0" indent="0">
              <a:buNone/>
              <a:defRPr sz="16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Cliquez pour modifier les styles du texte du masque</a:t>
            </a:r>
          </a:p>
        </p:txBody>
      </p:sp>
      <p:sp>
        <p:nvSpPr>
          <p:cNvPr id="7" name="Subtitle 2">
            <a:extLst>
              <a:ext uri="{FF2B5EF4-FFF2-40B4-BE49-F238E27FC236}">
                <a16:creationId xmlns:a16="http://schemas.microsoft.com/office/drawing/2014/main" id="{C77E12C6-00F3-439F-A2FE-1D2F0A604A8D}"/>
              </a:ext>
            </a:extLst>
          </p:cNvPr>
          <p:cNvSpPr>
            <a:spLocks noGrp="1"/>
          </p:cNvSpPr>
          <p:nvPr>
            <p:ph type="subTitle" idx="10"/>
          </p:nvPr>
        </p:nvSpPr>
        <p:spPr>
          <a:xfrm>
            <a:off x="1122336" y="858842"/>
            <a:ext cx="9680171" cy="679019"/>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spTree>
    <p:extLst>
      <p:ext uri="{BB962C8B-B14F-4D97-AF65-F5344CB8AC3E}">
        <p14:creationId xmlns:p14="http://schemas.microsoft.com/office/powerpoint/2010/main" val="357133867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2336" y="1747095"/>
            <a:ext cx="9724504" cy="4009911"/>
          </a:xfrm>
          <a:prstGeom prst="rect">
            <a:avLst/>
          </a:prstGeom>
        </p:spPr>
        <p:txBody>
          <a:bodyPr/>
          <a:lstStyle>
            <a:lvl1pPr>
              <a:defRPr sz="2400" b="0"/>
            </a:lvl1pPr>
            <a:lvl2pPr>
              <a:defRPr sz="2200"/>
            </a:lvl2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9" name="Title 1">
            <a:extLst>
              <a:ext uri="{FF2B5EF4-FFF2-40B4-BE49-F238E27FC236}">
                <a16:creationId xmlns:a16="http://schemas.microsoft.com/office/drawing/2014/main" id="{640F9627-3E1A-4004-ABFB-AFCBC126ED3C}"/>
              </a:ext>
            </a:extLst>
          </p:cNvPr>
          <p:cNvSpPr>
            <a:spLocks noGrp="1"/>
          </p:cNvSpPr>
          <p:nvPr>
            <p:ph type="title"/>
          </p:nvPr>
        </p:nvSpPr>
        <p:spPr>
          <a:xfrm>
            <a:off x="743192" y="149638"/>
            <a:ext cx="10216343" cy="888251"/>
          </a:xfrm>
          <a:prstGeom prst="rect">
            <a:avLst/>
          </a:prstGeom>
        </p:spPr>
        <p:txBody>
          <a:bodyPr anchor="ctr" anchorCtr="0">
            <a:normAutofit/>
          </a:bodyPr>
          <a:lstStyle>
            <a:lvl1pPr>
              <a:defRPr sz="3000"/>
            </a:lvl1pPr>
          </a:lstStyle>
          <a:p>
            <a:r>
              <a:rPr lang="fr-FR" dirty="0"/>
              <a:t>Modifiez le style du titre</a:t>
            </a:r>
            <a:endParaRPr lang="en-US" dirty="0"/>
          </a:p>
        </p:txBody>
      </p:sp>
      <p:sp>
        <p:nvSpPr>
          <p:cNvPr id="10" name="Subtitle 2">
            <a:extLst>
              <a:ext uri="{FF2B5EF4-FFF2-40B4-BE49-F238E27FC236}">
                <a16:creationId xmlns:a16="http://schemas.microsoft.com/office/drawing/2014/main" id="{EA145E71-E6DC-460B-BD9E-537A5B24AA29}"/>
              </a:ext>
            </a:extLst>
          </p:cNvPr>
          <p:cNvSpPr>
            <a:spLocks noGrp="1"/>
          </p:cNvSpPr>
          <p:nvPr>
            <p:ph type="subTitle" idx="10"/>
          </p:nvPr>
        </p:nvSpPr>
        <p:spPr>
          <a:xfrm>
            <a:off x="1122336" y="858842"/>
            <a:ext cx="9837199" cy="679019"/>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spTree>
    <p:extLst>
      <p:ext uri="{BB962C8B-B14F-4D97-AF65-F5344CB8AC3E}">
        <p14:creationId xmlns:p14="http://schemas.microsoft.com/office/powerpoint/2010/main" val="122800095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22336" y="1537860"/>
            <a:ext cx="4401589" cy="4351339"/>
          </a:xfrm>
          <a:prstGeom prst="rect">
            <a:avLst/>
          </a:prstGeom>
        </p:spPr>
        <p:txBody>
          <a:bodyPr/>
          <a:lstStyle>
            <a:lvl1pPr>
              <a:defRPr sz="2400"/>
            </a:lvl1pPr>
            <a:lvl2pPr>
              <a:defRPr sz="2200"/>
            </a:lvl2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Content Placeholder 3"/>
          <p:cNvSpPr>
            <a:spLocks noGrp="1"/>
          </p:cNvSpPr>
          <p:nvPr>
            <p:ph sz="half" idx="2"/>
          </p:nvPr>
        </p:nvSpPr>
        <p:spPr>
          <a:xfrm>
            <a:off x="6145996" y="1537860"/>
            <a:ext cx="4401589" cy="4351339"/>
          </a:xfrm>
          <a:prstGeom prst="rect">
            <a:avLst/>
          </a:prstGeom>
        </p:spPr>
        <p:txBody>
          <a:bodyPr/>
          <a:lstStyle>
            <a:lvl1pPr>
              <a:defRPr sz="2400"/>
            </a:lvl1pPr>
            <a:lvl2pPr>
              <a:defRPr sz="2200"/>
            </a:lvl2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0" name="Title 1">
            <a:extLst>
              <a:ext uri="{FF2B5EF4-FFF2-40B4-BE49-F238E27FC236}">
                <a16:creationId xmlns:a16="http://schemas.microsoft.com/office/drawing/2014/main" id="{DF91C4CC-48F8-459E-8260-CB6FFD7E866E}"/>
              </a:ext>
            </a:extLst>
          </p:cNvPr>
          <p:cNvSpPr>
            <a:spLocks noGrp="1"/>
          </p:cNvSpPr>
          <p:nvPr>
            <p:ph type="title"/>
          </p:nvPr>
        </p:nvSpPr>
        <p:spPr>
          <a:xfrm>
            <a:off x="743192" y="149638"/>
            <a:ext cx="10216343" cy="888251"/>
          </a:xfrm>
          <a:prstGeom prst="rect">
            <a:avLst/>
          </a:prstGeom>
        </p:spPr>
        <p:txBody>
          <a:bodyPr anchor="ctr" anchorCtr="0">
            <a:normAutofit/>
          </a:bodyPr>
          <a:lstStyle>
            <a:lvl1pPr>
              <a:defRPr sz="3000"/>
            </a:lvl1pPr>
          </a:lstStyle>
          <a:p>
            <a:r>
              <a:rPr lang="fr-FR" dirty="0"/>
              <a:t>Modifiez le style du titre</a:t>
            </a:r>
            <a:endParaRPr lang="en-US" dirty="0"/>
          </a:p>
        </p:txBody>
      </p:sp>
      <p:sp>
        <p:nvSpPr>
          <p:cNvPr id="11" name="Subtitle 2">
            <a:extLst>
              <a:ext uri="{FF2B5EF4-FFF2-40B4-BE49-F238E27FC236}">
                <a16:creationId xmlns:a16="http://schemas.microsoft.com/office/drawing/2014/main" id="{AFD9EB01-BC37-475E-8D86-8ADA8009556E}"/>
              </a:ext>
            </a:extLst>
          </p:cNvPr>
          <p:cNvSpPr>
            <a:spLocks noGrp="1"/>
          </p:cNvSpPr>
          <p:nvPr>
            <p:ph type="subTitle" idx="10"/>
          </p:nvPr>
        </p:nvSpPr>
        <p:spPr>
          <a:xfrm>
            <a:off x="1122336" y="858842"/>
            <a:ext cx="9837199" cy="679019"/>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spTree>
    <p:extLst>
      <p:ext uri="{BB962C8B-B14F-4D97-AF65-F5344CB8AC3E}">
        <p14:creationId xmlns:p14="http://schemas.microsoft.com/office/powerpoint/2010/main" val="179543743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22336" y="1537860"/>
            <a:ext cx="4330297" cy="817595"/>
          </a:xfrm>
          <a:prstGeom prst="rect">
            <a:avLst/>
          </a:prstGeom>
        </p:spPr>
        <p:txBody>
          <a:bodyPr anchor="b">
            <a:normAutofit/>
          </a:bodyPr>
          <a:lstStyle>
            <a:lvl1pPr marL="0" indent="0">
              <a:buNone/>
              <a:defRPr sz="22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dirty="0"/>
              <a:t>Cliquez pour modifier les styles du texte du masque</a:t>
            </a:r>
          </a:p>
        </p:txBody>
      </p:sp>
      <p:sp>
        <p:nvSpPr>
          <p:cNvPr id="4" name="Content Placeholder 3"/>
          <p:cNvSpPr>
            <a:spLocks noGrp="1"/>
          </p:cNvSpPr>
          <p:nvPr>
            <p:ph sz="half" idx="2"/>
          </p:nvPr>
        </p:nvSpPr>
        <p:spPr>
          <a:xfrm>
            <a:off x="1122336" y="2355454"/>
            <a:ext cx="4330297" cy="3369393"/>
          </a:xfrm>
          <a:prstGeom prst="rect">
            <a:avLst/>
          </a:prstGeom>
        </p:spPr>
        <p:txBody>
          <a:bodyPr/>
          <a:lstStyle>
            <a:lvl1pPr>
              <a:defRPr sz="2400"/>
            </a:lvl1pPr>
            <a:lvl2pPr>
              <a:defRPr sz="2000"/>
            </a:lvl2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Text Placeholder 4"/>
          <p:cNvSpPr>
            <a:spLocks noGrp="1"/>
          </p:cNvSpPr>
          <p:nvPr>
            <p:ph type="body" sz="quarter" idx="3"/>
          </p:nvPr>
        </p:nvSpPr>
        <p:spPr>
          <a:xfrm>
            <a:off x="6104140" y="1537860"/>
            <a:ext cx="4351624" cy="817595"/>
          </a:xfrm>
          <a:prstGeom prst="rect">
            <a:avLst/>
          </a:prstGeom>
        </p:spPr>
        <p:txBody>
          <a:bodyPr anchor="b">
            <a:normAutofit/>
          </a:bodyPr>
          <a:lstStyle>
            <a:lvl1pPr marL="0" indent="0">
              <a:buNone/>
              <a:defRPr sz="22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dirty="0"/>
              <a:t>Cliquez pour modifier les styles du texte du masque</a:t>
            </a:r>
          </a:p>
        </p:txBody>
      </p:sp>
      <p:sp>
        <p:nvSpPr>
          <p:cNvPr id="6" name="Content Placeholder 5"/>
          <p:cNvSpPr>
            <a:spLocks noGrp="1"/>
          </p:cNvSpPr>
          <p:nvPr>
            <p:ph sz="quarter" idx="4"/>
          </p:nvPr>
        </p:nvSpPr>
        <p:spPr>
          <a:xfrm>
            <a:off x="6104140" y="2355454"/>
            <a:ext cx="4351624" cy="3369393"/>
          </a:xfrm>
          <a:prstGeom prst="rect">
            <a:avLst/>
          </a:prstGeom>
        </p:spPr>
        <p:txBody>
          <a:bodyPr/>
          <a:lstStyle>
            <a:lvl1pPr>
              <a:defRPr sz="2400"/>
            </a:lvl1pPr>
            <a:lvl2pPr>
              <a:defRPr sz="2000"/>
            </a:lvl2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2" name="Title 1">
            <a:extLst>
              <a:ext uri="{FF2B5EF4-FFF2-40B4-BE49-F238E27FC236}">
                <a16:creationId xmlns:a16="http://schemas.microsoft.com/office/drawing/2014/main" id="{1F8A4CBC-A3CA-47B3-81F3-C727E04275D4}"/>
              </a:ext>
            </a:extLst>
          </p:cNvPr>
          <p:cNvSpPr>
            <a:spLocks noGrp="1"/>
          </p:cNvSpPr>
          <p:nvPr>
            <p:ph type="title"/>
          </p:nvPr>
        </p:nvSpPr>
        <p:spPr>
          <a:xfrm>
            <a:off x="743192" y="149638"/>
            <a:ext cx="10216343" cy="888251"/>
          </a:xfrm>
          <a:prstGeom prst="rect">
            <a:avLst/>
          </a:prstGeom>
        </p:spPr>
        <p:txBody>
          <a:bodyPr anchor="ctr" anchorCtr="0">
            <a:normAutofit/>
          </a:bodyPr>
          <a:lstStyle>
            <a:lvl1pPr>
              <a:defRPr sz="3000"/>
            </a:lvl1pPr>
          </a:lstStyle>
          <a:p>
            <a:r>
              <a:rPr lang="fr-FR" dirty="0"/>
              <a:t>Modifiez le style du titre</a:t>
            </a:r>
            <a:endParaRPr lang="en-US" dirty="0"/>
          </a:p>
        </p:txBody>
      </p:sp>
      <p:sp>
        <p:nvSpPr>
          <p:cNvPr id="13" name="Subtitle 2">
            <a:extLst>
              <a:ext uri="{FF2B5EF4-FFF2-40B4-BE49-F238E27FC236}">
                <a16:creationId xmlns:a16="http://schemas.microsoft.com/office/drawing/2014/main" id="{B1D175C3-B714-432E-8A1F-D0A82822D0DC}"/>
              </a:ext>
            </a:extLst>
          </p:cNvPr>
          <p:cNvSpPr>
            <a:spLocks noGrp="1"/>
          </p:cNvSpPr>
          <p:nvPr>
            <p:ph type="subTitle" idx="10"/>
          </p:nvPr>
        </p:nvSpPr>
        <p:spPr>
          <a:xfrm>
            <a:off x="1122336" y="858842"/>
            <a:ext cx="9837199" cy="679019"/>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spTree>
    <p:extLst>
      <p:ext uri="{BB962C8B-B14F-4D97-AF65-F5344CB8AC3E}">
        <p14:creationId xmlns:p14="http://schemas.microsoft.com/office/powerpoint/2010/main" val="165152697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re seul">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31F39E2-47D4-4E2A-8889-FBAB04A15B5A}"/>
              </a:ext>
            </a:extLst>
          </p:cNvPr>
          <p:cNvSpPr>
            <a:spLocks noGrp="1"/>
          </p:cNvSpPr>
          <p:nvPr>
            <p:ph type="title"/>
          </p:nvPr>
        </p:nvSpPr>
        <p:spPr>
          <a:xfrm>
            <a:off x="743192" y="149638"/>
            <a:ext cx="10216343" cy="888251"/>
          </a:xfrm>
          <a:prstGeom prst="rect">
            <a:avLst/>
          </a:prstGeom>
        </p:spPr>
        <p:txBody>
          <a:bodyPr anchor="ctr" anchorCtr="0">
            <a:normAutofit/>
          </a:bodyPr>
          <a:lstStyle>
            <a:lvl1pPr>
              <a:defRPr sz="3000"/>
            </a:lvl1pPr>
          </a:lstStyle>
          <a:p>
            <a:r>
              <a:rPr lang="fr-FR" dirty="0"/>
              <a:t>Modifiez le style du titre</a:t>
            </a:r>
            <a:endParaRPr lang="en-US" dirty="0"/>
          </a:p>
        </p:txBody>
      </p:sp>
    </p:spTree>
    <p:extLst>
      <p:ext uri="{BB962C8B-B14F-4D97-AF65-F5344CB8AC3E}">
        <p14:creationId xmlns:p14="http://schemas.microsoft.com/office/powerpoint/2010/main" val="75234616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42604" y="581891"/>
            <a:ext cx="4109957" cy="910244"/>
          </a:xfrm>
          <a:prstGeom prst="rect">
            <a:avLst/>
          </a:prstGeom>
        </p:spPr>
        <p:txBody>
          <a:bodyPr anchor="t" anchorCtr="0">
            <a:normAutofit/>
          </a:bodyPr>
          <a:lstStyle>
            <a:lvl1pPr>
              <a:defRPr sz="2400"/>
            </a:lvl1pPr>
          </a:lstStyle>
          <a:p>
            <a:r>
              <a:rPr lang="fr-FR" dirty="0"/>
              <a:t>Modifiez le style du titre</a:t>
            </a:r>
            <a:endParaRPr lang="en-US" dirty="0"/>
          </a:p>
        </p:txBody>
      </p:sp>
      <p:sp>
        <p:nvSpPr>
          <p:cNvPr id="3" name="Content Placeholder 2"/>
          <p:cNvSpPr>
            <a:spLocks noGrp="1"/>
          </p:cNvSpPr>
          <p:nvPr>
            <p:ph idx="1"/>
          </p:nvPr>
        </p:nvSpPr>
        <p:spPr>
          <a:xfrm>
            <a:off x="5183188" y="581891"/>
            <a:ext cx="6172200" cy="5062452"/>
          </a:xfrm>
          <a:prstGeom prst="rect">
            <a:avLst/>
          </a:prstGeom>
        </p:spPr>
        <p:txBody>
          <a:bodyPr/>
          <a:lstStyle>
            <a:lvl1pPr>
              <a:defRPr sz="2400"/>
            </a:lvl1pPr>
            <a:lvl2pPr>
              <a:defRPr sz="20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8" name="Subtitle 2">
            <a:extLst>
              <a:ext uri="{FF2B5EF4-FFF2-40B4-BE49-F238E27FC236}">
                <a16:creationId xmlns:a16="http://schemas.microsoft.com/office/drawing/2014/main" id="{1A161D90-8CEB-43C5-B5C5-E16450DD9099}"/>
              </a:ext>
            </a:extLst>
          </p:cNvPr>
          <p:cNvSpPr>
            <a:spLocks noGrp="1"/>
          </p:cNvSpPr>
          <p:nvPr>
            <p:ph type="subTitle" idx="10"/>
          </p:nvPr>
        </p:nvSpPr>
        <p:spPr>
          <a:xfrm>
            <a:off x="1112060" y="1492139"/>
            <a:ext cx="3740501" cy="1101437"/>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sp>
        <p:nvSpPr>
          <p:cNvPr id="9" name="Text Placeholder 2">
            <a:extLst>
              <a:ext uri="{FF2B5EF4-FFF2-40B4-BE49-F238E27FC236}">
                <a16:creationId xmlns:a16="http://schemas.microsoft.com/office/drawing/2014/main" id="{4B498EB6-14FF-4794-BB07-42C86721F093}"/>
              </a:ext>
            </a:extLst>
          </p:cNvPr>
          <p:cNvSpPr>
            <a:spLocks noGrp="1"/>
          </p:cNvSpPr>
          <p:nvPr>
            <p:ph type="body" idx="11"/>
          </p:nvPr>
        </p:nvSpPr>
        <p:spPr>
          <a:xfrm>
            <a:off x="1112060" y="2593571"/>
            <a:ext cx="3740501" cy="3050772"/>
          </a:xfrm>
          <a:prstGeom prst="rect">
            <a:avLst/>
          </a:prstGeom>
        </p:spPr>
        <p:txBody>
          <a:bodyPr>
            <a:normAutofit/>
          </a:bodyPr>
          <a:lstStyle>
            <a:lvl1pPr marL="0" indent="0">
              <a:buNone/>
              <a:defRPr sz="18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Cliquez pour modifier les styles du texte du masque</a:t>
            </a:r>
          </a:p>
        </p:txBody>
      </p:sp>
    </p:spTree>
    <p:extLst>
      <p:ext uri="{BB962C8B-B14F-4D97-AF65-F5344CB8AC3E}">
        <p14:creationId xmlns:p14="http://schemas.microsoft.com/office/powerpoint/2010/main" val="348144467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Image avec légend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581894"/>
            <a:ext cx="6172200" cy="503751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fr-FR"/>
              <a:t>Cliquez sur l'icône pour ajouter une image</a:t>
            </a:r>
            <a:endParaRPr lang="en-US" dirty="0"/>
          </a:p>
        </p:txBody>
      </p:sp>
      <p:sp>
        <p:nvSpPr>
          <p:cNvPr id="13" name="Title 1">
            <a:extLst>
              <a:ext uri="{FF2B5EF4-FFF2-40B4-BE49-F238E27FC236}">
                <a16:creationId xmlns:a16="http://schemas.microsoft.com/office/drawing/2014/main" id="{934FCCB7-9322-4303-8EEA-24D510DAF421}"/>
              </a:ext>
            </a:extLst>
          </p:cNvPr>
          <p:cNvSpPr>
            <a:spLocks noGrp="1"/>
          </p:cNvSpPr>
          <p:nvPr>
            <p:ph type="title"/>
          </p:nvPr>
        </p:nvSpPr>
        <p:spPr>
          <a:xfrm>
            <a:off x="742604" y="581891"/>
            <a:ext cx="4109957" cy="910244"/>
          </a:xfrm>
          <a:prstGeom prst="rect">
            <a:avLst/>
          </a:prstGeom>
        </p:spPr>
        <p:txBody>
          <a:bodyPr anchor="t" anchorCtr="0">
            <a:normAutofit/>
          </a:bodyPr>
          <a:lstStyle>
            <a:lvl1pPr>
              <a:defRPr sz="2400"/>
            </a:lvl1pPr>
          </a:lstStyle>
          <a:p>
            <a:r>
              <a:rPr lang="fr-FR" dirty="0"/>
              <a:t>Modifiez le style du titre</a:t>
            </a:r>
            <a:endParaRPr lang="en-US" dirty="0"/>
          </a:p>
        </p:txBody>
      </p:sp>
      <p:sp>
        <p:nvSpPr>
          <p:cNvPr id="14" name="Subtitle 2">
            <a:extLst>
              <a:ext uri="{FF2B5EF4-FFF2-40B4-BE49-F238E27FC236}">
                <a16:creationId xmlns:a16="http://schemas.microsoft.com/office/drawing/2014/main" id="{902AEB53-71C1-4969-9341-68037EF54F31}"/>
              </a:ext>
            </a:extLst>
          </p:cNvPr>
          <p:cNvSpPr>
            <a:spLocks noGrp="1"/>
          </p:cNvSpPr>
          <p:nvPr>
            <p:ph type="subTitle" idx="10"/>
          </p:nvPr>
        </p:nvSpPr>
        <p:spPr>
          <a:xfrm>
            <a:off x="1112060" y="1492139"/>
            <a:ext cx="3740501" cy="1101437"/>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sp>
        <p:nvSpPr>
          <p:cNvPr id="15" name="Text Placeholder 2">
            <a:extLst>
              <a:ext uri="{FF2B5EF4-FFF2-40B4-BE49-F238E27FC236}">
                <a16:creationId xmlns:a16="http://schemas.microsoft.com/office/drawing/2014/main" id="{98FA8FB2-CADF-4B7B-9982-D532987D5500}"/>
              </a:ext>
            </a:extLst>
          </p:cNvPr>
          <p:cNvSpPr>
            <a:spLocks noGrp="1"/>
          </p:cNvSpPr>
          <p:nvPr>
            <p:ph type="body" idx="11"/>
          </p:nvPr>
        </p:nvSpPr>
        <p:spPr>
          <a:xfrm>
            <a:off x="1112060" y="2593571"/>
            <a:ext cx="3740501" cy="3050772"/>
          </a:xfrm>
          <a:prstGeom prst="rect">
            <a:avLst/>
          </a:prstGeom>
        </p:spPr>
        <p:txBody>
          <a:bodyPr>
            <a:normAutofit/>
          </a:bodyPr>
          <a:lstStyle>
            <a:lvl1pPr marL="0" indent="0">
              <a:buNone/>
              <a:defRPr sz="18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Cliquez pour modifier les styles du texte du masque</a:t>
            </a:r>
          </a:p>
        </p:txBody>
      </p:sp>
    </p:spTree>
    <p:extLst>
      <p:ext uri="{BB962C8B-B14F-4D97-AF65-F5344CB8AC3E}">
        <p14:creationId xmlns:p14="http://schemas.microsoft.com/office/powerpoint/2010/main" val="38955536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83984AF6-CFFF-410E-AD4D-4FAE1D461EF2}"/>
              </a:ext>
            </a:extLst>
          </p:cNvPr>
          <p:cNvSpPr>
            <a:spLocks noGrp="1"/>
          </p:cNvSpPr>
          <p:nvPr>
            <p:ph type="title"/>
          </p:nvPr>
        </p:nvSpPr>
        <p:spPr>
          <a:xfrm>
            <a:off x="628650" y="365126"/>
            <a:ext cx="7886700" cy="765405"/>
          </a:xfrm>
          <a:prstGeom prst="rect">
            <a:avLst/>
          </a:prstGeom>
        </p:spPr>
        <p:txBody>
          <a:bodyPr vert="horz" lIns="0" tIns="46800" rIns="91440" bIns="45720" rtlCol="0" anchor="ctr">
            <a:normAutofit/>
          </a:bodyPr>
          <a:lstStyle/>
          <a:p>
            <a:r>
              <a:rPr lang="fr-FR" dirty="0"/>
              <a:t>Modifiez le style du titre</a:t>
            </a:r>
            <a:endParaRPr lang="en-US" dirty="0"/>
          </a:p>
        </p:txBody>
      </p:sp>
      <p:sp>
        <p:nvSpPr>
          <p:cNvPr id="12" name="Text Placeholder 2">
            <a:extLst>
              <a:ext uri="{FF2B5EF4-FFF2-40B4-BE49-F238E27FC236}">
                <a16:creationId xmlns:a16="http://schemas.microsoft.com/office/drawing/2014/main" id="{2D6F15B8-BCC4-4139-B523-9F37938B7A35}"/>
              </a:ext>
            </a:extLst>
          </p:cNvPr>
          <p:cNvSpPr>
            <a:spLocks noGrp="1"/>
          </p:cNvSpPr>
          <p:nvPr>
            <p:ph type="body" idx="1"/>
          </p:nvPr>
        </p:nvSpPr>
        <p:spPr>
          <a:xfrm>
            <a:off x="628650" y="1424045"/>
            <a:ext cx="7886700" cy="2004955"/>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3" name="ZoneTexte 12">
            <a:extLst>
              <a:ext uri="{FF2B5EF4-FFF2-40B4-BE49-F238E27FC236}">
                <a16:creationId xmlns:a16="http://schemas.microsoft.com/office/drawing/2014/main" id="{D85EF67C-DB3C-4ADC-829F-14D87A8664F8}"/>
              </a:ext>
            </a:extLst>
          </p:cNvPr>
          <p:cNvSpPr txBox="1"/>
          <p:nvPr userDrawn="1"/>
        </p:nvSpPr>
        <p:spPr>
          <a:xfrm>
            <a:off x="9923119" y="6337738"/>
            <a:ext cx="2088931" cy="276999"/>
          </a:xfrm>
          <a:prstGeom prst="rect">
            <a:avLst/>
          </a:prstGeom>
          <a:noFill/>
        </p:spPr>
        <p:txBody>
          <a:bodyPr wrap="square" rtlCol="0">
            <a:spAutoFit/>
          </a:bodyPr>
          <a:lstStyle/>
          <a:p>
            <a:pPr algn="r"/>
            <a:r>
              <a:rPr lang="fr-FR" sz="1200" b="0" dirty="0">
                <a:solidFill>
                  <a:srgbClr val="00A3A6"/>
                </a:solidFill>
                <a:latin typeface="Raleway" panose="020B0503030101060003" pitchFamily="34" charset="0"/>
              </a:rPr>
              <a:t>p. </a:t>
            </a:r>
            <a:fld id="{10B4F56D-375A-4CA4-ABA3-E73F3ECBB440}" type="slidenum">
              <a:rPr lang="fr-FR" sz="1200" b="0" smtClean="0">
                <a:solidFill>
                  <a:srgbClr val="00A3A6"/>
                </a:solidFill>
                <a:latin typeface="Raleway" panose="020B0503030101060003" pitchFamily="34" charset="0"/>
              </a:rPr>
              <a:pPr algn="r"/>
              <a:t>‹N°›</a:t>
            </a:fld>
            <a:endParaRPr lang="fr-FR" sz="1200" b="0" dirty="0">
              <a:solidFill>
                <a:srgbClr val="00A3A6"/>
              </a:solidFill>
              <a:latin typeface="Raleway" panose="020B0503030101060003" pitchFamily="34" charset="0"/>
            </a:endParaRPr>
          </a:p>
        </p:txBody>
      </p:sp>
      <p:pic>
        <p:nvPicPr>
          <p:cNvPr id="14" name="Image 13">
            <a:extLst>
              <a:ext uri="{FF2B5EF4-FFF2-40B4-BE49-F238E27FC236}">
                <a16:creationId xmlns:a16="http://schemas.microsoft.com/office/drawing/2014/main" id="{C31A273F-8B3B-4FFA-A6A7-5A556F5FD6D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6076187"/>
            <a:ext cx="2000250" cy="800100"/>
          </a:xfrm>
          <a:prstGeom prst="rect">
            <a:avLst/>
          </a:prstGeom>
        </p:spPr>
      </p:pic>
      <p:sp>
        <p:nvSpPr>
          <p:cNvPr id="15" name="ZoneTexte 14">
            <a:extLst>
              <a:ext uri="{FF2B5EF4-FFF2-40B4-BE49-F238E27FC236}">
                <a16:creationId xmlns:a16="http://schemas.microsoft.com/office/drawing/2014/main" id="{DB30FD33-E435-4A46-B168-E07C4F5FE24A}"/>
              </a:ext>
            </a:extLst>
          </p:cNvPr>
          <p:cNvSpPr txBox="1"/>
          <p:nvPr userDrawn="1"/>
        </p:nvSpPr>
        <p:spPr>
          <a:xfrm>
            <a:off x="1142999" y="6466963"/>
            <a:ext cx="6716110" cy="253916"/>
          </a:xfrm>
          <a:prstGeom prst="rect">
            <a:avLst/>
          </a:prstGeom>
          <a:noFill/>
        </p:spPr>
        <p:txBody>
          <a:bodyPr wrap="square" rtlCol="0">
            <a:spAutoFit/>
          </a:bodyPr>
          <a:lstStyle/>
          <a:p>
            <a:r>
              <a:rPr lang="it-IT" sz="1000" dirty="0" smtClean="0">
                <a:solidFill>
                  <a:srgbClr val="275662"/>
                </a:solidFill>
                <a:latin typeface="+mn-lt"/>
              </a:rPr>
              <a:t>C. Margoum </a:t>
            </a:r>
            <a:r>
              <a:rPr lang="it-IT" sz="1000" dirty="0" smtClean="0">
                <a:solidFill>
                  <a:srgbClr val="275662"/>
                </a:solidFill>
                <a:latin typeface="+mn-lt"/>
              </a:rPr>
              <a:t>SAE Rennes – 21 </a:t>
            </a:r>
            <a:r>
              <a:rPr lang="it-IT" sz="1000" dirty="0" smtClean="0">
                <a:solidFill>
                  <a:srgbClr val="275662"/>
                </a:solidFill>
                <a:latin typeface="+mn-lt"/>
              </a:rPr>
              <a:t>mai </a:t>
            </a:r>
            <a:r>
              <a:rPr lang="it-IT" sz="1000" dirty="0" smtClean="0">
                <a:solidFill>
                  <a:srgbClr val="275662"/>
                </a:solidFill>
                <a:latin typeface="+mn-lt"/>
              </a:rPr>
              <a:t>2025</a:t>
            </a:r>
            <a:endParaRPr lang="fr-FR" sz="1000" dirty="0">
              <a:solidFill>
                <a:srgbClr val="275662"/>
              </a:solidFill>
              <a:latin typeface="+mn-lt"/>
            </a:endParaRPr>
          </a:p>
        </p:txBody>
      </p:sp>
    </p:spTree>
    <p:extLst>
      <p:ext uri="{BB962C8B-B14F-4D97-AF65-F5344CB8AC3E}">
        <p14:creationId xmlns:p14="http://schemas.microsoft.com/office/powerpoint/2010/main" val="3994730732"/>
      </p:ext>
    </p:extLst>
  </p:cSld>
  <p:clrMap bg1="lt1" tx1="dk1" bg2="lt2" tx2="dk2" accent1="accent1" accent2="accent2" accent3="accent3" accent4="accent4" accent5="accent5" accent6="accent6" hlink="hlink" folHlink="folHlink"/>
  <p:sldLayoutIdLst>
    <p:sldLayoutId id="2147483686" r:id="rId1"/>
    <p:sldLayoutId id="2147483673" r:id="rId2"/>
    <p:sldLayoutId id="2147483687" r:id="rId3"/>
    <p:sldLayoutId id="2147483662" r:id="rId4"/>
    <p:sldLayoutId id="2147483664" r:id="rId5"/>
    <p:sldLayoutId id="2147483665" r:id="rId6"/>
    <p:sldLayoutId id="2147483666" r:id="rId7"/>
    <p:sldLayoutId id="2147483668" r:id="rId8"/>
    <p:sldLayoutId id="2147483669" r:id="rId9"/>
    <p:sldLayoutId id="2147483670" r:id="rId10"/>
    <p:sldLayoutId id="2147483671" r:id="rId11"/>
    <p:sldLayoutId id="2147483688" r:id="rId12"/>
    <p:sldLayoutId id="2147483689" r:id="rId13"/>
  </p:sldLayoutIdLst>
  <p:timing>
    <p:tnLst>
      <p:par>
        <p:cTn id="1" dur="indefinite" restart="never" nodeType="tmRoot"/>
      </p:par>
    </p:tnLst>
  </p:timing>
  <p:txStyles>
    <p:titleStyle>
      <a:lvl1pPr marL="457200" indent="-457200" algn="l" defTabSz="914400" rtl="0" eaLnBrk="1" latinLnBrk="0" hangingPunct="1">
        <a:lnSpc>
          <a:spcPct val="90000"/>
        </a:lnSpc>
        <a:spcBef>
          <a:spcPct val="0"/>
        </a:spcBef>
        <a:buFontTx/>
        <a:buBlip>
          <a:blip r:embed="rId16"/>
        </a:buBlip>
        <a:defRPr sz="3000" b="1" kern="1200">
          <a:solidFill>
            <a:srgbClr val="00A3A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rgbClr val="00A3A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tiff"/><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tiff"/><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 Id="rId5" Type="http://schemas.openxmlformats.org/officeDocument/2006/relationships/image" Target="../media/image45.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7.png"/><Relationship Id="rId7" Type="http://schemas.openxmlformats.org/officeDocument/2006/relationships/image" Target="../media/image21.emf"/><Relationship Id="rId2" Type="http://schemas.openxmlformats.org/officeDocument/2006/relationships/image" Target="../media/image16.jpe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tiff"/><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5.png"/><Relationship Id="rId7" Type="http://schemas.openxmlformats.org/officeDocument/2006/relationships/image" Target="../media/image37.pn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image" Target="../media/image35.png"/><Relationship Id="rId10" Type="http://schemas.openxmlformats.org/officeDocument/2006/relationships/image" Target="../media/image2.png"/><Relationship Id="rId4" Type="http://schemas.openxmlformats.org/officeDocument/2006/relationships/image" Target="../media/image34.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AD651C9-32F6-424D-94A4-14C1A2CC64BF}"/>
              </a:ext>
            </a:extLst>
          </p:cNvPr>
          <p:cNvSpPr>
            <a:spLocks noGrp="1"/>
          </p:cNvSpPr>
          <p:nvPr>
            <p:ph type="ctrTitle"/>
          </p:nvPr>
        </p:nvSpPr>
        <p:spPr>
          <a:xfrm>
            <a:off x="2401843" y="2767207"/>
            <a:ext cx="7399382" cy="1057708"/>
          </a:xfrm>
        </p:spPr>
        <p:txBody>
          <a:bodyPr>
            <a:normAutofit fontScale="90000"/>
          </a:bodyPr>
          <a:lstStyle/>
          <a:p>
            <a:r>
              <a:rPr lang="fr-FR" dirty="0"/>
              <a:t>Devenir des produits phytosanitaires et identification des produits de transformation</a:t>
            </a:r>
            <a:endParaRPr lang="fr-FR" dirty="0"/>
          </a:p>
        </p:txBody>
      </p:sp>
      <p:sp>
        <p:nvSpPr>
          <p:cNvPr id="11" name="Sous-titre 10">
            <a:extLst>
              <a:ext uri="{FF2B5EF4-FFF2-40B4-BE49-F238E27FC236}">
                <a16:creationId xmlns:a16="http://schemas.microsoft.com/office/drawing/2014/main" id="{9083EFA4-1D53-4E37-B8DB-06ED2B197975}"/>
              </a:ext>
            </a:extLst>
          </p:cNvPr>
          <p:cNvSpPr>
            <a:spLocks noGrp="1"/>
          </p:cNvSpPr>
          <p:nvPr>
            <p:ph type="subTitle" idx="1"/>
          </p:nvPr>
        </p:nvSpPr>
        <p:spPr>
          <a:xfrm>
            <a:off x="942975" y="4558370"/>
            <a:ext cx="11088643" cy="880405"/>
          </a:xfrm>
        </p:spPr>
        <p:txBody>
          <a:bodyPr>
            <a:normAutofit/>
          </a:bodyPr>
          <a:lstStyle/>
          <a:p>
            <a:r>
              <a:rPr lang="fr-FR" u="sng" dirty="0" smtClean="0"/>
              <a:t>Christelle Margoum</a:t>
            </a:r>
            <a:r>
              <a:rPr lang="fr-FR" dirty="0" smtClean="0"/>
              <a:t>, </a:t>
            </a:r>
            <a:r>
              <a:rPr lang="fr-FR" dirty="0"/>
              <a:t>Kevin </a:t>
            </a:r>
            <a:r>
              <a:rPr lang="fr-FR" dirty="0" smtClean="0"/>
              <a:t>Rocco, </a:t>
            </a:r>
            <a:r>
              <a:rPr lang="fr-FR" dirty="0"/>
              <a:t>Céline </a:t>
            </a:r>
            <a:r>
              <a:rPr lang="fr-FR" dirty="0" smtClean="0"/>
              <a:t>Guillemain, </a:t>
            </a:r>
            <a:r>
              <a:rPr lang="fr-FR" dirty="0"/>
              <a:t>Véronique </a:t>
            </a:r>
            <a:r>
              <a:rPr lang="fr-FR" dirty="0" err="1" smtClean="0"/>
              <a:t>Gouy</a:t>
            </a:r>
            <a:r>
              <a:rPr lang="fr-FR" dirty="0" smtClean="0"/>
              <a:t>, </a:t>
            </a:r>
            <a:r>
              <a:rPr lang="fr-FR" dirty="0"/>
              <a:t>Marina </a:t>
            </a:r>
            <a:r>
              <a:rPr lang="fr-FR" dirty="0" err="1" smtClean="0"/>
              <a:t>Coquery</a:t>
            </a:r>
            <a:endParaRPr lang="fr-FR" dirty="0"/>
          </a:p>
          <a:p>
            <a:endParaRPr lang="fr-FR" dirty="0"/>
          </a:p>
        </p:txBody>
      </p:sp>
      <p:sp>
        <p:nvSpPr>
          <p:cNvPr id="4" name="Sous-titre 10">
            <a:extLst>
              <a:ext uri="{FF2B5EF4-FFF2-40B4-BE49-F238E27FC236}">
                <a16:creationId xmlns:a16="http://schemas.microsoft.com/office/drawing/2014/main" id="{9083EFA4-1D53-4E37-B8DB-06ED2B197975}"/>
              </a:ext>
            </a:extLst>
          </p:cNvPr>
          <p:cNvSpPr txBox="1">
            <a:spLocks/>
          </p:cNvSpPr>
          <p:nvPr/>
        </p:nvSpPr>
        <p:spPr>
          <a:xfrm>
            <a:off x="2800350" y="6101421"/>
            <a:ext cx="9297943" cy="45178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275662"/>
                </a:solidFill>
                <a:latin typeface="+mn-lt"/>
                <a:ea typeface="+mn-ea"/>
                <a:cs typeface="+mn-cs"/>
              </a:defRPr>
            </a:lvl1pPr>
            <a:lvl2pPr marL="457189"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000" i="1" dirty="0" smtClean="0"/>
              <a:t>Séminaire Réseau SAE, Rennes, 21-22 mai 2025</a:t>
            </a:r>
            <a:endParaRPr lang="fr-FR" sz="2000" dirty="0"/>
          </a:p>
        </p:txBody>
      </p:sp>
      <p:pic>
        <p:nvPicPr>
          <p:cNvPr id="2" name="Image 1"/>
          <p:cNvPicPr>
            <a:picLocks noChangeAspect="1"/>
          </p:cNvPicPr>
          <p:nvPr/>
        </p:nvPicPr>
        <p:blipFill>
          <a:blip r:embed="rId2"/>
          <a:stretch>
            <a:fillRect/>
          </a:stretch>
        </p:blipFill>
        <p:spPr>
          <a:xfrm>
            <a:off x="10229850" y="123826"/>
            <a:ext cx="1868443" cy="3310564"/>
          </a:xfrm>
          <a:prstGeom prst="rect">
            <a:avLst/>
          </a:prstGeom>
        </p:spPr>
      </p:pic>
    </p:spTree>
    <p:extLst>
      <p:ext uri="{BB962C8B-B14F-4D97-AF65-F5344CB8AC3E}">
        <p14:creationId xmlns:p14="http://schemas.microsoft.com/office/powerpoint/2010/main" val="32717222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6803093" y="1298224"/>
            <a:ext cx="5388907" cy="5488880"/>
            <a:chOff x="158746" y="1283893"/>
            <a:chExt cx="5388907" cy="5488880"/>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46" y="1383866"/>
              <a:ext cx="5388907" cy="5388907"/>
            </a:xfrm>
            <a:prstGeom prst="rect">
              <a:avLst/>
            </a:prstGeom>
          </p:spPr>
        </p:pic>
        <p:sp>
          <p:nvSpPr>
            <p:cNvPr id="6" name="ZoneTexte 5"/>
            <p:cNvSpPr txBox="1"/>
            <p:nvPr/>
          </p:nvSpPr>
          <p:spPr>
            <a:xfrm>
              <a:off x="3159761" y="1333066"/>
              <a:ext cx="640080" cy="261610"/>
            </a:xfrm>
            <a:prstGeom prst="rect">
              <a:avLst/>
            </a:prstGeom>
            <a:solidFill>
              <a:schemeClr val="bg1"/>
            </a:solidFill>
          </p:spPr>
          <p:txBody>
            <a:bodyPr wrap="square" rtlCol="0">
              <a:spAutoFit/>
            </a:bodyPr>
            <a:lstStyle/>
            <a:p>
              <a:r>
                <a:rPr lang="fr-FR" sz="1100" b="1" dirty="0" smtClean="0"/>
                <a:t>Solides</a:t>
              </a:r>
              <a:endParaRPr lang="fr-FR" sz="1100" b="1" dirty="0"/>
            </a:p>
          </p:txBody>
        </p:sp>
        <p:sp>
          <p:nvSpPr>
            <p:cNvPr id="8" name="ZoneTexte 7"/>
            <p:cNvSpPr txBox="1"/>
            <p:nvPr/>
          </p:nvSpPr>
          <p:spPr>
            <a:xfrm>
              <a:off x="904241" y="1283893"/>
              <a:ext cx="640080" cy="261610"/>
            </a:xfrm>
            <a:prstGeom prst="rect">
              <a:avLst/>
            </a:prstGeom>
            <a:solidFill>
              <a:schemeClr val="bg1"/>
            </a:solidFill>
          </p:spPr>
          <p:txBody>
            <a:bodyPr wrap="square" rtlCol="0">
              <a:spAutoFit/>
            </a:bodyPr>
            <a:lstStyle/>
            <a:p>
              <a:r>
                <a:rPr lang="fr-FR" sz="1100" b="1" dirty="0" smtClean="0"/>
                <a:t>Eaux</a:t>
              </a:r>
              <a:endParaRPr lang="fr-FR" sz="1100" b="1" dirty="0"/>
            </a:p>
          </p:txBody>
        </p:sp>
      </p:grpSp>
      <p:grpSp>
        <p:nvGrpSpPr>
          <p:cNvPr id="11" name="Groupe 10"/>
          <p:cNvGrpSpPr/>
          <p:nvPr/>
        </p:nvGrpSpPr>
        <p:grpSpPr>
          <a:xfrm>
            <a:off x="9708340" y="1113915"/>
            <a:ext cx="2483660" cy="5673189"/>
            <a:chOff x="9708340" y="1113915"/>
            <a:chExt cx="2483660" cy="5673189"/>
          </a:xfrm>
        </p:grpSpPr>
        <p:sp>
          <p:nvSpPr>
            <p:cNvPr id="3" name="Rectangle 2"/>
            <p:cNvSpPr/>
            <p:nvPr/>
          </p:nvSpPr>
          <p:spPr>
            <a:xfrm>
              <a:off x="9708340" y="1185333"/>
              <a:ext cx="2483660" cy="5601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4"/>
            <a:stretch>
              <a:fillRect/>
            </a:stretch>
          </p:blipFill>
          <p:spPr>
            <a:xfrm>
              <a:off x="9816299" y="1113915"/>
              <a:ext cx="250567" cy="5406170"/>
            </a:xfrm>
            <a:prstGeom prst="rect">
              <a:avLst/>
            </a:prstGeom>
          </p:spPr>
        </p:pic>
      </p:grpSp>
      <p:sp>
        <p:nvSpPr>
          <p:cNvPr id="16" name="Titre 1"/>
          <p:cNvSpPr txBox="1">
            <a:spLocks/>
          </p:cNvSpPr>
          <p:nvPr/>
        </p:nvSpPr>
        <p:spPr>
          <a:xfrm>
            <a:off x="743192" y="149638"/>
            <a:ext cx="10216343" cy="888251"/>
          </a:xfrm>
          <a:prstGeom prst="rect">
            <a:avLst/>
          </a:prstGeom>
        </p:spPr>
        <p:txBody>
          <a:bodyPr vert="horz" lIns="0" tIns="46800" rIns="91440" bIns="45720" rtlCol="0" anchor="ctr">
            <a:normAutofit/>
          </a:bodyPr>
          <a:lstStyle>
            <a:lvl1pPr marL="457200" indent="-457200" algn="l" defTabSz="914400" rtl="0" eaLnBrk="1" latinLnBrk="0" hangingPunct="1">
              <a:lnSpc>
                <a:spcPct val="90000"/>
              </a:lnSpc>
              <a:spcBef>
                <a:spcPct val="0"/>
              </a:spcBef>
              <a:buFontTx/>
              <a:buBlip>
                <a:blip r:embed="rId5"/>
              </a:buBlip>
              <a:defRPr sz="3600" b="1" kern="1200">
                <a:solidFill>
                  <a:schemeClr val="accent6">
                    <a:lumMod val="75000"/>
                  </a:schemeClr>
                </a:solidFill>
                <a:latin typeface="Century Gothic" panose="020B0502020202020204" pitchFamily="34" charset="0"/>
                <a:ea typeface="+mj-ea"/>
                <a:cs typeface="+mj-cs"/>
              </a:defRPr>
            </a:lvl1pPr>
          </a:lstStyle>
          <a:p>
            <a:r>
              <a:rPr lang="fr-FR" sz="3000" dirty="0" smtClean="0">
                <a:solidFill>
                  <a:srgbClr val="00A3A6"/>
                </a:solidFill>
                <a:latin typeface="+mj-lt"/>
              </a:rPr>
              <a:t>Analyse suspectée des pesticides (PC) </a:t>
            </a:r>
            <a:endParaRPr lang="fr-FR" sz="3000" dirty="0">
              <a:solidFill>
                <a:srgbClr val="00A3A6"/>
              </a:solidFill>
              <a:latin typeface="+mj-lt"/>
            </a:endParaRPr>
          </a:p>
        </p:txBody>
      </p:sp>
      <p:sp>
        <p:nvSpPr>
          <p:cNvPr id="17" name="Rectangle 16"/>
          <p:cNvSpPr/>
          <p:nvPr/>
        </p:nvSpPr>
        <p:spPr>
          <a:xfrm>
            <a:off x="8175620" y="1185333"/>
            <a:ext cx="1586699" cy="5177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4">
            <a:extLst>
              <a:ext uri="{FF2B5EF4-FFF2-40B4-BE49-F238E27FC236}">
                <a16:creationId xmlns:a16="http://schemas.microsoft.com/office/drawing/2014/main" id="{656DDC33-2354-4D22-98C7-F34728EA77B2}"/>
              </a:ext>
            </a:extLst>
          </p:cNvPr>
          <p:cNvSpPr txBox="1">
            <a:spLocks/>
          </p:cNvSpPr>
          <p:nvPr/>
        </p:nvSpPr>
        <p:spPr>
          <a:xfrm>
            <a:off x="249046" y="1545503"/>
            <a:ext cx="6554047" cy="4994322"/>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189"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77"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6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54"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4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457200">
              <a:buFont typeface="Arial" panose="020B0604020202020204" pitchFamily="34" charset="0"/>
              <a:buChar char="•"/>
            </a:pPr>
            <a:r>
              <a:rPr lang="fr-FR" sz="2000" b="1" dirty="0">
                <a:solidFill>
                  <a:srgbClr val="275662"/>
                </a:solidFill>
              </a:rPr>
              <a:t>48 PC suspectés</a:t>
            </a:r>
            <a:r>
              <a:rPr lang="fr-FR" sz="2000" dirty="0">
                <a:solidFill>
                  <a:srgbClr val="275662"/>
                </a:solidFill>
              </a:rPr>
              <a:t> / 239 recherchés (BDD1)</a:t>
            </a:r>
          </a:p>
          <a:p>
            <a:pPr marL="914389" lvl="1" indent="-457200">
              <a:buFont typeface="Courier New" panose="02070309020205020404" pitchFamily="49" charset="0"/>
              <a:buChar char="o"/>
            </a:pPr>
            <a:r>
              <a:rPr lang="fr-FR" dirty="0">
                <a:solidFill>
                  <a:srgbClr val="00A3A6"/>
                </a:solidFill>
              </a:rPr>
              <a:t>33 de plus que par analyse ciblée</a:t>
            </a:r>
          </a:p>
          <a:p>
            <a:pPr marL="457200" indent="-457200">
              <a:buFont typeface="Arial" panose="020B0604020202020204" pitchFamily="34" charset="0"/>
              <a:buChar char="•"/>
            </a:pPr>
            <a:r>
              <a:rPr lang="fr-FR" sz="2000" dirty="0">
                <a:solidFill>
                  <a:srgbClr val="275662"/>
                </a:solidFill>
              </a:rPr>
              <a:t>Répartition par </a:t>
            </a:r>
            <a:r>
              <a:rPr lang="fr-FR" sz="2000" b="1" dirty="0">
                <a:solidFill>
                  <a:srgbClr val="275662"/>
                </a:solidFill>
              </a:rPr>
              <a:t>famille</a:t>
            </a:r>
          </a:p>
          <a:p>
            <a:pPr marL="914389" lvl="1" indent="-457200">
              <a:buFont typeface="Courier New" panose="02070309020205020404" pitchFamily="49" charset="0"/>
              <a:buChar char="o"/>
            </a:pPr>
            <a:r>
              <a:rPr lang="fr-FR" dirty="0">
                <a:solidFill>
                  <a:srgbClr val="275662"/>
                </a:solidFill>
              </a:rPr>
              <a:t>22 fongicides / 90 recherchés</a:t>
            </a:r>
          </a:p>
          <a:p>
            <a:pPr marL="914389" lvl="1" indent="-457200">
              <a:buFont typeface="Courier New" panose="02070309020205020404" pitchFamily="49" charset="0"/>
              <a:buChar char="o"/>
            </a:pPr>
            <a:r>
              <a:rPr lang="fr-FR" dirty="0">
                <a:solidFill>
                  <a:srgbClr val="275662"/>
                </a:solidFill>
              </a:rPr>
              <a:t>16 herbicides / 60 </a:t>
            </a:r>
          </a:p>
          <a:p>
            <a:pPr marL="914389" lvl="1" indent="-457200">
              <a:buFont typeface="Courier New" panose="02070309020205020404" pitchFamily="49" charset="0"/>
              <a:buChar char="o"/>
            </a:pPr>
            <a:r>
              <a:rPr lang="fr-FR" dirty="0">
                <a:solidFill>
                  <a:srgbClr val="275662"/>
                </a:solidFill>
              </a:rPr>
              <a:t>10 insecticides / 90</a:t>
            </a:r>
          </a:p>
          <a:p>
            <a:endParaRPr lang="fr-FR" sz="2400" dirty="0">
              <a:latin typeface="Century Gothic" panose="020B0502020202020204" pitchFamily="34" charset="0"/>
            </a:endParaRPr>
          </a:p>
          <a:p>
            <a:endParaRPr lang="fr-FR" sz="2800" dirty="0" smtClean="0">
              <a:latin typeface="Century Gothic" panose="020B0502020202020204" pitchFamily="34" charset="0"/>
            </a:endParaRPr>
          </a:p>
        </p:txBody>
      </p:sp>
      <p:sp>
        <p:nvSpPr>
          <p:cNvPr id="22" name="ZoneTexte 21"/>
          <p:cNvSpPr txBox="1"/>
          <p:nvPr/>
        </p:nvSpPr>
        <p:spPr>
          <a:xfrm>
            <a:off x="7621307" y="6131287"/>
            <a:ext cx="605462" cy="323165"/>
          </a:xfrm>
          <a:prstGeom prst="rect">
            <a:avLst/>
          </a:prstGeom>
          <a:solidFill>
            <a:schemeClr val="bg1"/>
          </a:solidFill>
        </p:spPr>
        <p:txBody>
          <a:bodyPr wrap="square" rtlCol="0">
            <a:spAutoFit/>
          </a:bodyPr>
          <a:lstStyle/>
          <a:p>
            <a:r>
              <a:rPr lang="fr-FR" sz="1500" dirty="0" err="1"/>
              <a:t>r</a:t>
            </a:r>
            <a:r>
              <a:rPr lang="fr-FR" sz="1500" dirty="0" err="1" smtClean="0"/>
              <a:t>uiss</a:t>
            </a:r>
            <a:r>
              <a:rPr lang="fr-FR" sz="1500" dirty="0" smtClean="0"/>
              <a:t>.</a:t>
            </a:r>
            <a:endParaRPr lang="fr-FR" sz="1500" dirty="0"/>
          </a:p>
        </p:txBody>
      </p:sp>
    </p:spTree>
    <p:extLst>
      <p:ext uri="{BB962C8B-B14F-4D97-AF65-F5344CB8AC3E}">
        <p14:creationId xmlns:p14="http://schemas.microsoft.com/office/powerpoint/2010/main" val="7184246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656DDC33-2354-4D22-98C7-F34728EA77B2}"/>
              </a:ext>
            </a:extLst>
          </p:cNvPr>
          <p:cNvSpPr txBox="1">
            <a:spLocks/>
          </p:cNvSpPr>
          <p:nvPr/>
        </p:nvSpPr>
        <p:spPr>
          <a:xfrm>
            <a:off x="249046" y="1545503"/>
            <a:ext cx="6554047" cy="4994322"/>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189"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77"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6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54"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4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457200">
              <a:buFont typeface="Arial" panose="020B0604020202020204" pitchFamily="34" charset="0"/>
              <a:buChar char="•"/>
            </a:pPr>
            <a:r>
              <a:rPr lang="fr-FR" sz="2000" b="1" dirty="0">
                <a:solidFill>
                  <a:srgbClr val="275662"/>
                </a:solidFill>
              </a:rPr>
              <a:t>48 PC suspectés</a:t>
            </a:r>
            <a:r>
              <a:rPr lang="fr-FR" sz="2000" dirty="0">
                <a:solidFill>
                  <a:srgbClr val="275662"/>
                </a:solidFill>
              </a:rPr>
              <a:t> / 239 recherchés (BDD1)</a:t>
            </a:r>
          </a:p>
          <a:p>
            <a:pPr marL="914389" lvl="1" indent="-457200">
              <a:buFont typeface="Courier New" panose="02070309020205020404" pitchFamily="49" charset="0"/>
              <a:buChar char="o"/>
            </a:pPr>
            <a:r>
              <a:rPr lang="fr-FR" dirty="0">
                <a:solidFill>
                  <a:srgbClr val="275662"/>
                </a:solidFill>
              </a:rPr>
              <a:t>33 de plus que par analyse ciblée</a:t>
            </a:r>
          </a:p>
          <a:p>
            <a:pPr marL="457200" indent="-457200">
              <a:buFont typeface="Arial" panose="020B0604020202020204" pitchFamily="34" charset="0"/>
              <a:buChar char="•"/>
            </a:pPr>
            <a:r>
              <a:rPr lang="fr-FR" sz="2000" dirty="0">
                <a:solidFill>
                  <a:srgbClr val="275662"/>
                </a:solidFill>
              </a:rPr>
              <a:t>Répartition par </a:t>
            </a:r>
            <a:r>
              <a:rPr lang="fr-FR" sz="2000" b="1" dirty="0">
                <a:solidFill>
                  <a:srgbClr val="275662"/>
                </a:solidFill>
              </a:rPr>
              <a:t>famille</a:t>
            </a:r>
          </a:p>
          <a:p>
            <a:pPr marL="914389" lvl="1" indent="-457200">
              <a:buFont typeface="Courier New" panose="02070309020205020404" pitchFamily="49" charset="0"/>
              <a:buChar char="o"/>
            </a:pPr>
            <a:r>
              <a:rPr lang="fr-FR" dirty="0">
                <a:solidFill>
                  <a:srgbClr val="275662"/>
                </a:solidFill>
              </a:rPr>
              <a:t>22 fongicides / 90 recherchés</a:t>
            </a:r>
          </a:p>
          <a:p>
            <a:pPr marL="914389" lvl="1" indent="-457200">
              <a:buFont typeface="Courier New" panose="02070309020205020404" pitchFamily="49" charset="0"/>
              <a:buChar char="o"/>
            </a:pPr>
            <a:r>
              <a:rPr lang="fr-FR" dirty="0">
                <a:solidFill>
                  <a:srgbClr val="275662"/>
                </a:solidFill>
              </a:rPr>
              <a:t>16 herbicides / 60 </a:t>
            </a:r>
          </a:p>
          <a:p>
            <a:pPr marL="914389" lvl="1" indent="-457200">
              <a:buFont typeface="Courier New" panose="02070309020205020404" pitchFamily="49" charset="0"/>
              <a:buChar char="o"/>
            </a:pPr>
            <a:r>
              <a:rPr lang="fr-FR" dirty="0">
                <a:solidFill>
                  <a:srgbClr val="275662"/>
                </a:solidFill>
              </a:rPr>
              <a:t>10 insecticides / 90</a:t>
            </a:r>
          </a:p>
          <a:p>
            <a:pPr marL="457200" indent="-457200">
              <a:buFont typeface="Arial" panose="020B0604020202020204" pitchFamily="34" charset="0"/>
              <a:buChar char="•"/>
            </a:pPr>
            <a:r>
              <a:rPr lang="fr-FR" sz="2000" dirty="0" smtClean="0">
                <a:solidFill>
                  <a:srgbClr val="275662"/>
                </a:solidFill>
              </a:rPr>
              <a:t>Contamination des </a:t>
            </a:r>
            <a:r>
              <a:rPr lang="fr-FR" sz="2000" b="1" dirty="0" smtClean="0">
                <a:solidFill>
                  <a:srgbClr val="275662"/>
                </a:solidFill>
              </a:rPr>
              <a:t>eaux</a:t>
            </a:r>
          </a:p>
          <a:p>
            <a:pPr marL="914389" lvl="1" indent="-457200">
              <a:buFont typeface="Courier New" panose="02070309020205020404" pitchFamily="49" charset="0"/>
              <a:buChar char="o"/>
            </a:pPr>
            <a:r>
              <a:rPr lang="fr-FR" dirty="0" smtClean="0">
                <a:solidFill>
                  <a:srgbClr val="275662"/>
                </a:solidFill>
              </a:rPr>
              <a:t>Ruissellement &gt; souterrain &gt; surface</a:t>
            </a:r>
          </a:p>
          <a:p>
            <a:endParaRPr lang="fr-FR" sz="2400" dirty="0">
              <a:latin typeface="Century Gothic" panose="020B0502020202020204" pitchFamily="34" charset="0"/>
            </a:endParaRPr>
          </a:p>
          <a:p>
            <a:endParaRPr lang="fr-FR" sz="2800" dirty="0" smtClean="0">
              <a:latin typeface="Century Gothic" panose="020B0502020202020204" pitchFamily="34" charset="0"/>
            </a:endParaRPr>
          </a:p>
        </p:txBody>
      </p:sp>
      <p:grpSp>
        <p:nvGrpSpPr>
          <p:cNvPr id="9" name="Groupe 8"/>
          <p:cNvGrpSpPr/>
          <p:nvPr/>
        </p:nvGrpSpPr>
        <p:grpSpPr>
          <a:xfrm>
            <a:off x="6803093" y="1298224"/>
            <a:ext cx="5388907" cy="5488880"/>
            <a:chOff x="158746" y="1283893"/>
            <a:chExt cx="5388907" cy="548888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746" y="1383866"/>
              <a:ext cx="5388907" cy="5388907"/>
            </a:xfrm>
            <a:prstGeom prst="rect">
              <a:avLst/>
            </a:prstGeom>
          </p:spPr>
        </p:pic>
        <p:sp>
          <p:nvSpPr>
            <p:cNvPr id="6" name="ZoneTexte 5"/>
            <p:cNvSpPr txBox="1"/>
            <p:nvPr/>
          </p:nvSpPr>
          <p:spPr>
            <a:xfrm>
              <a:off x="3159761" y="1333066"/>
              <a:ext cx="640080" cy="261610"/>
            </a:xfrm>
            <a:prstGeom prst="rect">
              <a:avLst/>
            </a:prstGeom>
            <a:solidFill>
              <a:schemeClr val="bg1"/>
            </a:solidFill>
          </p:spPr>
          <p:txBody>
            <a:bodyPr wrap="square" rtlCol="0">
              <a:spAutoFit/>
            </a:bodyPr>
            <a:lstStyle/>
            <a:p>
              <a:r>
                <a:rPr lang="fr-FR" sz="1100" b="1" dirty="0" smtClean="0"/>
                <a:t>Solides</a:t>
              </a:r>
              <a:endParaRPr lang="fr-FR" sz="1100" b="1" dirty="0"/>
            </a:p>
          </p:txBody>
        </p:sp>
        <p:sp>
          <p:nvSpPr>
            <p:cNvPr id="8" name="ZoneTexte 7"/>
            <p:cNvSpPr txBox="1"/>
            <p:nvPr/>
          </p:nvSpPr>
          <p:spPr>
            <a:xfrm>
              <a:off x="904241" y="1283893"/>
              <a:ext cx="640080" cy="261610"/>
            </a:xfrm>
            <a:prstGeom prst="rect">
              <a:avLst/>
            </a:prstGeom>
            <a:solidFill>
              <a:schemeClr val="bg1"/>
            </a:solidFill>
          </p:spPr>
          <p:txBody>
            <a:bodyPr wrap="square" rtlCol="0">
              <a:spAutoFit/>
            </a:bodyPr>
            <a:lstStyle/>
            <a:p>
              <a:r>
                <a:rPr lang="fr-FR" sz="1100" b="1" dirty="0" smtClean="0"/>
                <a:t>Eaux</a:t>
              </a:r>
              <a:endParaRPr lang="fr-FR" sz="1100" b="1" dirty="0"/>
            </a:p>
          </p:txBody>
        </p:sp>
      </p:grpSp>
      <p:grpSp>
        <p:nvGrpSpPr>
          <p:cNvPr id="11" name="Groupe 10"/>
          <p:cNvGrpSpPr/>
          <p:nvPr/>
        </p:nvGrpSpPr>
        <p:grpSpPr>
          <a:xfrm>
            <a:off x="9708340" y="1113915"/>
            <a:ext cx="2483660" cy="5673189"/>
            <a:chOff x="9708340" y="1113915"/>
            <a:chExt cx="2483660" cy="5673189"/>
          </a:xfrm>
        </p:grpSpPr>
        <p:sp>
          <p:nvSpPr>
            <p:cNvPr id="3" name="Rectangle 2"/>
            <p:cNvSpPr/>
            <p:nvPr/>
          </p:nvSpPr>
          <p:spPr>
            <a:xfrm>
              <a:off x="9708340" y="1185333"/>
              <a:ext cx="2483660" cy="5601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stretch>
              <a:fillRect/>
            </a:stretch>
          </p:blipFill>
          <p:spPr>
            <a:xfrm>
              <a:off x="9816299" y="1113915"/>
              <a:ext cx="250567" cy="5406170"/>
            </a:xfrm>
            <a:prstGeom prst="rect">
              <a:avLst/>
            </a:prstGeom>
          </p:spPr>
        </p:pic>
      </p:grpSp>
      <p:sp>
        <p:nvSpPr>
          <p:cNvPr id="16" name="Titre 1"/>
          <p:cNvSpPr txBox="1">
            <a:spLocks/>
          </p:cNvSpPr>
          <p:nvPr/>
        </p:nvSpPr>
        <p:spPr>
          <a:xfrm>
            <a:off x="743192" y="149638"/>
            <a:ext cx="10216343" cy="888251"/>
          </a:xfrm>
          <a:prstGeom prst="rect">
            <a:avLst/>
          </a:prstGeom>
        </p:spPr>
        <p:txBody>
          <a:bodyPr vert="horz" lIns="0" tIns="46800" rIns="91440" bIns="45720" rtlCol="0" anchor="ctr">
            <a:normAutofit/>
          </a:bodyPr>
          <a:lstStyle>
            <a:lvl1pPr marL="457200" indent="-457200" algn="l" defTabSz="914400" rtl="0" eaLnBrk="1" latinLnBrk="0" hangingPunct="1">
              <a:lnSpc>
                <a:spcPct val="90000"/>
              </a:lnSpc>
              <a:spcBef>
                <a:spcPct val="0"/>
              </a:spcBef>
              <a:buFontTx/>
              <a:buBlip>
                <a:blip r:embed="rId4"/>
              </a:buBlip>
              <a:defRPr sz="3600" b="1" kern="1200">
                <a:solidFill>
                  <a:schemeClr val="accent6">
                    <a:lumMod val="75000"/>
                  </a:schemeClr>
                </a:solidFill>
                <a:latin typeface="Century Gothic" panose="020B0502020202020204" pitchFamily="34" charset="0"/>
                <a:ea typeface="+mj-ea"/>
                <a:cs typeface="+mj-cs"/>
              </a:defRPr>
            </a:lvl1pPr>
          </a:lstStyle>
          <a:p>
            <a:r>
              <a:rPr lang="fr-FR" sz="3000" dirty="0" smtClean="0">
                <a:solidFill>
                  <a:srgbClr val="00A3A6"/>
                </a:solidFill>
                <a:latin typeface="+mj-lt"/>
              </a:rPr>
              <a:t>Analyse suspectée des pesticides (PC) </a:t>
            </a:r>
            <a:endParaRPr lang="fr-FR" sz="3000" dirty="0">
              <a:solidFill>
                <a:srgbClr val="00A3A6"/>
              </a:solidFill>
              <a:latin typeface="+mj-lt"/>
            </a:endParaRPr>
          </a:p>
        </p:txBody>
      </p:sp>
      <p:sp>
        <p:nvSpPr>
          <p:cNvPr id="12" name="ZoneTexte 11"/>
          <p:cNvSpPr txBox="1"/>
          <p:nvPr/>
        </p:nvSpPr>
        <p:spPr>
          <a:xfrm>
            <a:off x="7621307" y="6131287"/>
            <a:ext cx="605462" cy="323165"/>
          </a:xfrm>
          <a:prstGeom prst="rect">
            <a:avLst/>
          </a:prstGeom>
          <a:solidFill>
            <a:schemeClr val="bg1"/>
          </a:solidFill>
        </p:spPr>
        <p:txBody>
          <a:bodyPr wrap="square" rtlCol="0">
            <a:spAutoFit/>
          </a:bodyPr>
          <a:lstStyle/>
          <a:p>
            <a:r>
              <a:rPr lang="fr-FR" sz="1500" dirty="0" err="1"/>
              <a:t>r</a:t>
            </a:r>
            <a:r>
              <a:rPr lang="fr-FR" sz="1500" dirty="0" err="1" smtClean="0"/>
              <a:t>uiss</a:t>
            </a:r>
            <a:r>
              <a:rPr lang="fr-FR" sz="1500" dirty="0" smtClean="0"/>
              <a:t>.</a:t>
            </a:r>
            <a:endParaRPr lang="fr-FR" sz="1500" dirty="0"/>
          </a:p>
        </p:txBody>
      </p:sp>
      <p:sp>
        <p:nvSpPr>
          <p:cNvPr id="13" name="ZoneTexte 12"/>
          <p:cNvSpPr txBox="1"/>
          <p:nvPr/>
        </p:nvSpPr>
        <p:spPr>
          <a:xfrm>
            <a:off x="8217243" y="6135826"/>
            <a:ext cx="1012482" cy="338554"/>
          </a:xfrm>
          <a:prstGeom prst="rect">
            <a:avLst/>
          </a:prstGeom>
          <a:solidFill>
            <a:schemeClr val="bg1"/>
          </a:solidFill>
        </p:spPr>
        <p:txBody>
          <a:bodyPr wrap="square" rtlCol="0">
            <a:spAutoFit/>
          </a:bodyPr>
          <a:lstStyle/>
          <a:p>
            <a:pPr algn="ctr"/>
            <a:r>
              <a:rPr lang="fr-FR" sz="1500" dirty="0" err="1"/>
              <a:t>souterr</a:t>
            </a:r>
            <a:r>
              <a:rPr lang="fr-FR" sz="1600" dirty="0" smtClean="0"/>
              <a:t>.</a:t>
            </a:r>
            <a:endParaRPr lang="fr-FR" dirty="0"/>
          </a:p>
        </p:txBody>
      </p:sp>
      <p:sp>
        <p:nvSpPr>
          <p:cNvPr id="14" name="ZoneTexte 13"/>
          <p:cNvSpPr txBox="1"/>
          <p:nvPr/>
        </p:nvSpPr>
        <p:spPr>
          <a:xfrm>
            <a:off x="9211251" y="6135826"/>
            <a:ext cx="611065" cy="338554"/>
          </a:xfrm>
          <a:prstGeom prst="rect">
            <a:avLst/>
          </a:prstGeom>
          <a:solidFill>
            <a:schemeClr val="bg1"/>
          </a:solidFill>
        </p:spPr>
        <p:txBody>
          <a:bodyPr wrap="square" rtlCol="0">
            <a:spAutoFit/>
          </a:bodyPr>
          <a:lstStyle/>
          <a:p>
            <a:r>
              <a:rPr lang="fr-FR" sz="1500" dirty="0"/>
              <a:t>surf</a:t>
            </a:r>
            <a:r>
              <a:rPr lang="fr-FR" sz="1600" dirty="0" smtClean="0"/>
              <a:t>.</a:t>
            </a:r>
            <a:endParaRPr lang="fr-FR" dirty="0"/>
          </a:p>
        </p:txBody>
      </p:sp>
      <p:sp>
        <p:nvSpPr>
          <p:cNvPr id="2" name="Accolade fermante 1"/>
          <p:cNvSpPr/>
          <p:nvPr/>
        </p:nvSpPr>
        <p:spPr>
          <a:xfrm rot="5400000" flipV="1">
            <a:off x="8591852" y="5730252"/>
            <a:ext cx="85372" cy="905125"/>
          </a:xfrm>
          <a:prstGeom prst="rightBrace">
            <a:avLst>
              <a:gd name="adj1" fmla="val 349380"/>
              <a:gd name="adj2" fmla="val 5000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11205875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6803093" y="1298224"/>
            <a:ext cx="5388907" cy="5488880"/>
            <a:chOff x="158746" y="1283893"/>
            <a:chExt cx="5388907" cy="548888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746" y="1383866"/>
              <a:ext cx="5388907" cy="5388907"/>
            </a:xfrm>
            <a:prstGeom prst="rect">
              <a:avLst/>
            </a:prstGeom>
          </p:spPr>
        </p:pic>
        <p:sp>
          <p:nvSpPr>
            <p:cNvPr id="6" name="ZoneTexte 5"/>
            <p:cNvSpPr txBox="1"/>
            <p:nvPr/>
          </p:nvSpPr>
          <p:spPr>
            <a:xfrm>
              <a:off x="3159761" y="1333066"/>
              <a:ext cx="640080" cy="261610"/>
            </a:xfrm>
            <a:prstGeom prst="rect">
              <a:avLst/>
            </a:prstGeom>
            <a:solidFill>
              <a:schemeClr val="bg1"/>
            </a:solidFill>
          </p:spPr>
          <p:txBody>
            <a:bodyPr wrap="square" rtlCol="0">
              <a:spAutoFit/>
            </a:bodyPr>
            <a:lstStyle/>
            <a:p>
              <a:r>
                <a:rPr lang="fr-FR" sz="1100" b="1" dirty="0" smtClean="0"/>
                <a:t>Solides</a:t>
              </a:r>
              <a:endParaRPr lang="fr-FR" sz="1100" b="1" dirty="0"/>
            </a:p>
          </p:txBody>
        </p:sp>
        <p:sp>
          <p:nvSpPr>
            <p:cNvPr id="8" name="ZoneTexte 7"/>
            <p:cNvSpPr txBox="1"/>
            <p:nvPr/>
          </p:nvSpPr>
          <p:spPr>
            <a:xfrm>
              <a:off x="904241" y="1283893"/>
              <a:ext cx="640080" cy="261610"/>
            </a:xfrm>
            <a:prstGeom prst="rect">
              <a:avLst/>
            </a:prstGeom>
            <a:solidFill>
              <a:schemeClr val="bg1"/>
            </a:solidFill>
          </p:spPr>
          <p:txBody>
            <a:bodyPr wrap="square" rtlCol="0">
              <a:spAutoFit/>
            </a:bodyPr>
            <a:lstStyle/>
            <a:p>
              <a:r>
                <a:rPr lang="fr-FR" sz="1100" b="1" dirty="0" smtClean="0"/>
                <a:t>Eaux</a:t>
              </a:r>
              <a:endParaRPr lang="fr-FR" sz="1100" b="1" dirty="0"/>
            </a:p>
          </p:txBody>
        </p:sp>
      </p:grpSp>
      <p:grpSp>
        <p:nvGrpSpPr>
          <p:cNvPr id="11" name="Groupe 10"/>
          <p:cNvGrpSpPr/>
          <p:nvPr/>
        </p:nvGrpSpPr>
        <p:grpSpPr>
          <a:xfrm>
            <a:off x="9708340" y="1113915"/>
            <a:ext cx="2483660" cy="5673189"/>
            <a:chOff x="9708340" y="1113915"/>
            <a:chExt cx="2483660" cy="5673189"/>
          </a:xfrm>
        </p:grpSpPr>
        <p:sp>
          <p:nvSpPr>
            <p:cNvPr id="3" name="Rectangle 2"/>
            <p:cNvSpPr/>
            <p:nvPr/>
          </p:nvSpPr>
          <p:spPr>
            <a:xfrm>
              <a:off x="9708340" y="1185333"/>
              <a:ext cx="2483660" cy="5601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stretch>
              <a:fillRect/>
            </a:stretch>
          </p:blipFill>
          <p:spPr>
            <a:xfrm>
              <a:off x="9816299" y="1113915"/>
              <a:ext cx="250567" cy="5406170"/>
            </a:xfrm>
            <a:prstGeom prst="rect">
              <a:avLst/>
            </a:prstGeom>
          </p:spPr>
        </p:pic>
      </p:grpSp>
      <p:grpSp>
        <p:nvGrpSpPr>
          <p:cNvPr id="12" name="Groupe 11"/>
          <p:cNvGrpSpPr/>
          <p:nvPr/>
        </p:nvGrpSpPr>
        <p:grpSpPr>
          <a:xfrm>
            <a:off x="6803092" y="1298224"/>
            <a:ext cx="5388907" cy="5488880"/>
            <a:chOff x="158746" y="1283893"/>
            <a:chExt cx="5388907" cy="5488880"/>
          </a:xfrm>
        </p:grpSpPr>
        <p:pic>
          <p:nvPicPr>
            <p:cNvPr id="13" name="Imag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746" y="1383866"/>
              <a:ext cx="5388907" cy="5388907"/>
            </a:xfrm>
            <a:prstGeom prst="rect">
              <a:avLst/>
            </a:prstGeom>
          </p:spPr>
        </p:pic>
        <p:sp>
          <p:nvSpPr>
            <p:cNvPr id="14" name="ZoneTexte 13"/>
            <p:cNvSpPr txBox="1"/>
            <p:nvPr/>
          </p:nvSpPr>
          <p:spPr>
            <a:xfrm>
              <a:off x="3159761" y="1333066"/>
              <a:ext cx="640080" cy="261610"/>
            </a:xfrm>
            <a:prstGeom prst="rect">
              <a:avLst/>
            </a:prstGeom>
            <a:solidFill>
              <a:schemeClr val="bg1"/>
            </a:solidFill>
          </p:spPr>
          <p:txBody>
            <a:bodyPr wrap="square" rtlCol="0">
              <a:spAutoFit/>
            </a:bodyPr>
            <a:lstStyle/>
            <a:p>
              <a:r>
                <a:rPr lang="fr-FR" sz="1100" b="1" dirty="0" smtClean="0"/>
                <a:t>Solides</a:t>
              </a:r>
              <a:endParaRPr lang="fr-FR" sz="1100" b="1" dirty="0"/>
            </a:p>
          </p:txBody>
        </p:sp>
        <p:sp>
          <p:nvSpPr>
            <p:cNvPr id="15" name="ZoneTexte 14"/>
            <p:cNvSpPr txBox="1"/>
            <p:nvPr/>
          </p:nvSpPr>
          <p:spPr>
            <a:xfrm>
              <a:off x="904241" y="1283893"/>
              <a:ext cx="640080" cy="261610"/>
            </a:xfrm>
            <a:prstGeom prst="rect">
              <a:avLst/>
            </a:prstGeom>
            <a:solidFill>
              <a:schemeClr val="bg1"/>
            </a:solidFill>
          </p:spPr>
          <p:txBody>
            <a:bodyPr wrap="square" rtlCol="0">
              <a:spAutoFit/>
            </a:bodyPr>
            <a:lstStyle/>
            <a:p>
              <a:r>
                <a:rPr lang="fr-FR" sz="1100" b="1" dirty="0" smtClean="0"/>
                <a:t>Eaux</a:t>
              </a:r>
              <a:endParaRPr lang="fr-FR" sz="1100" b="1" dirty="0"/>
            </a:p>
          </p:txBody>
        </p:sp>
      </p:grpSp>
      <p:sp>
        <p:nvSpPr>
          <p:cNvPr id="16" name="Titre 1"/>
          <p:cNvSpPr txBox="1">
            <a:spLocks/>
          </p:cNvSpPr>
          <p:nvPr/>
        </p:nvSpPr>
        <p:spPr>
          <a:xfrm>
            <a:off x="743192" y="149638"/>
            <a:ext cx="10216343" cy="888251"/>
          </a:xfrm>
          <a:prstGeom prst="rect">
            <a:avLst/>
          </a:prstGeom>
        </p:spPr>
        <p:txBody>
          <a:bodyPr vert="horz" lIns="0" tIns="46800" rIns="91440" bIns="45720" rtlCol="0" anchor="ctr">
            <a:normAutofit/>
          </a:bodyPr>
          <a:lstStyle>
            <a:lvl1pPr marL="457200" indent="-457200" algn="l" defTabSz="914400" rtl="0" eaLnBrk="1" latinLnBrk="0" hangingPunct="1">
              <a:lnSpc>
                <a:spcPct val="90000"/>
              </a:lnSpc>
              <a:spcBef>
                <a:spcPct val="0"/>
              </a:spcBef>
              <a:buFontTx/>
              <a:buBlip>
                <a:blip r:embed="rId4"/>
              </a:buBlip>
              <a:defRPr sz="3600" b="1" kern="1200">
                <a:solidFill>
                  <a:schemeClr val="accent6">
                    <a:lumMod val="75000"/>
                  </a:schemeClr>
                </a:solidFill>
                <a:latin typeface="Century Gothic" panose="020B0502020202020204" pitchFamily="34" charset="0"/>
                <a:ea typeface="+mj-ea"/>
                <a:cs typeface="+mj-cs"/>
              </a:defRPr>
            </a:lvl1pPr>
          </a:lstStyle>
          <a:p>
            <a:r>
              <a:rPr lang="fr-FR" sz="3000" dirty="0" smtClean="0">
                <a:solidFill>
                  <a:srgbClr val="00A3A6"/>
                </a:solidFill>
                <a:latin typeface="+mj-lt"/>
              </a:rPr>
              <a:t>Analyse suspectée des pesticides (PC) </a:t>
            </a:r>
            <a:endParaRPr lang="fr-FR" sz="3000" dirty="0">
              <a:solidFill>
                <a:srgbClr val="00A3A6"/>
              </a:solidFill>
              <a:latin typeface="+mj-lt"/>
            </a:endParaRPr>
          </a:p>
        </p:txBody>
      </p:sp>
      <p:sp>
        <p:nvSpPr>
          <p:cNvPr id="17" name="Espace réservé du texte 4">
            <a:extLst>
              <a:ext uri="{FF2B5EF4-FFF2-40B4-BE49-F238E27FC236}">
                <a16:creationId xmlns:a16="http://schemas.microsoft.com/office/drawing/2014/main" id="{656DDC33-2354-4D22-98C7-F34728EA77B2}"/>
              </a:ext>
            </a:extLst>
          </p:cNvPr>
          <p:cNvSpPr txBox="1">
            <a:spLocks/>
          </p:cNvSpPr>
          <p:nvPr/>
        </p:nvSpPr>
        <p:spPr>
          <a:xfrm>
            <a:off x="249046" y="1545503"/>
            <a:ext cx="6554047" cy="4994322"/>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189"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77"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6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54"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4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457200">
              <a:buFont typeface="Arial" panose="020B0604020202020204" pitchFamily="34" charset="0"/>
              <a:buChar char="•"/>
            </a:pPr>
            <a:r>
              <a:rPr lang="fr-FR" sz="2000" b="1" dirty="0">
                <a:solidFill>
                  <a:srgbClr val="275662"/>
                </a:solidFill>
              </a:rPr>
              <a:t>48 PC suspectés</a:t>
            </a:r>
            <a:r>
              <a:rPr lang="fr-FR" sz="2000" dirty="0">
                <a:solidFill>
                  <a:srgbClr val="275662"/>
                </a:solidFill>
              </a:rPr>
              <a:t> / 239 recherchés (BDD1)</a:t>
            </a:r>
          </a:p>
          <a:p>
            <a:pPr marL="914389" lvl="1" indent="-457200">
              <a:buFont typeface="Courier New" panose="02070309020205020404" pitchFamily="49" charset="0"/>
              <a:buChar char="o"/>
            </a:pPr>
            <a:r>
              <a:rPr lang="fr-FR" dirty="0">
                <a:solidFill>
                  <a:srgbClr val="275662"/>
                </a:solidFill>
              </a:rPr>
              <a:t>33 de plus que par analyse ciblée</a:t>
            </a:r>
          </a:p>
          <a:p>
            <a:pPr marL="457200" indent="-457200">
              <a:buFont typeface="Arial" panose="020B0604020202020204" pitchFamily="34" charset="0"/>
              <a:buChar char="•"/>
            </a:pPr>
            <a:r>
              <a:rPr lang="fr-FR" sz="2000" dirty="0">
                <a:solidFill>
                  <a:srgbClr val="275662"/>
                </a:solidFill>
              </a:rPr>
              <a:t>Répartition par </a:t>
            </a:r>
            <a:r>
              <a:rPr lang="fr-FR" sz="2000" b="1" dirty="0">
                <a:solidFill>
                  <a:srgbClr val="275662"/>
                </a:solidFill>
              </a:rPr>
              <a:t>famille</a:t>
            </a:r>
          </a:p>
          <a:p>
            <a:pPr marL="914389" lvl="1" indent="-457200">
              <a:buFont typeface="Courier New" panose="02070309020205020404" pitchFamily="49" charset="0"/>
              <a:buChar char="o"/>
            </a:pPr>
            <a:r>
              <a:rPr lang="fr-FR" dirty="0">
                <a:solidFill>
                  <a:srgbClr val="275662"/>
                </a:solidFill>
              </a:rPr>
              <a:t>22 fongicides / 90 recherchés</a:t>
            </a:r>
          </a:p>
          <a:p>
            <a:pPr marL="914389" lvl="1" indent="-457200">
              <a:buFont typeface="Courier New" panose="02070309020205020404" pitchFamily="49" charset="0"/>
              <a:buChar char="o"/>
            </a:pPr>
            <a:r>
              <a:rPr lang="fr-FR" dirty="0">
                <a:solidFill>
                  <a:srgbClr val="275662"/>
                </a:solidFill>
              </a:rPr>
              <a:t>16 herbicides / 60 </a:t>
            </a:r>
          </a:p>
          <a:p>
            <a:pPr marL="914389" lvl="1" indent="-457200">
              <a:buFont typeface="Courier New" panose="02070309020205020404" pitchFamily="49" charset="0"/>
              <a:buChar char="o"/>
            </a:pPr>
            <a:r>
              <a:rPr lang="fr-FR" dirty="0">
                <a:solidFill>
                  <a:srgbClr val="275662"/>
                </a:solidFill>
              </a:rPr>
              <a:t>10 insecticides / 90</a:t>
            </a:r>
          </a:p>
          <a:p>
            <a:pPr marL="457200" indent="-457200">
              <a:buFont typeface="Arial" panose="020B0604020202020204" pitchFamily="34" charset="0"/>
              <a:buChar char="•"/>
            </a:pPr>
            <a:r>
              <a:rPr lang="fr-FR" sz="2000" dirty="0" smtClean="0">
                <a:solidFill>
                  <a:srgbClr val="275662"/>
                </a:solidFill>
              </a:rPr>
              <a:t>Contamination des </a:t>
            </a:r>
            <a:r>
              <a:rPr lang="fr-FR" sz="2000" b="1" dirty="0" smtClean="0">
                <a:solidFill>
                  <a:srgbClr val="275662"/>
                </a:solidFill>
              </a:rPr>
              <a:t>eaux</a:t>
            </a:r>
          </a:p>
          <a:p>
            <a:pPr marL="914389" lvl="1" indent="-457200">
              <a:buFont typeface="Courier New" panose="02070309020205020404" pitchFamily="49" charset="0"/>
              <a:buChar char="o"/>
            </a:pPr>
            <a:r>
              <a:rPr lang="fr-FR" dirty="0" smtClean="0">
                <a:solidFill>
                  <a:srgbClr val="275662"/>
                </a:solidFill>
              </a:rPr>
              <a:t>Ruissellement &gt; souterrain &gt; surface</a:t>
            </a:r>
          </a:p>
          <a:p>
            <a:pPr marL="457200" indent="-457200">
              <a:buFont typeface="Arial" panose="020B0604020202020204" pitchFamily="34" charset="0"/>
              <a:buChar char="•"/>
            </a:pPr>
            <a:r>
              <a:rPr lang="fr-FR" sz="2000" dirty="0" smtClean="0">
                <a:solidFill>
                  <a:srgbClr val="275662"/>
                </a:solidFill>
              </a:rPr>
              <a:t>Répartition </a:t>
            </a:r>
            <a:r>
              <a:rPr lang="fr-FR" sz="2000" dirty="0">
                <a:solidFill>
                  <a:srgbClr val="275662"/>
                </a:solidFill>
              </a:rPr>
              <a:t>par </a:t>
            </a:r>
            <a:r>
              <a:rPr lang="fr-FR" sz="2000" b="1" dirty="0">
                <a:solidFill>
                  <a:srgbClr val="275662"/>
                </a:solidFill>
              </a:rPr>
              <a:t>matrice</a:t>
            </a:r>
          </a:p>
          <a:p>
            <a:pPr marL="914389" lvl="1" indent="-457200">
              <a:buFont typeface="Courier New" panose="02070309020205020404" pitchFamily="49" charset="0"/>
              <a:buChar char="o"/>
            </a:pPr>
            <a:r>
              <a:rPr lang="fr-FR" dirty="0">
                <a:solidFill>
                  <a:srgbClr val="275662"/>
                </a:solidFill>
              </a:rPr>
              <a:t>80 % des PC suspectés sont dans les MES du ruissellement</a:t>
            </a:r>
          </a:p>
          <a:p>
            <a:pPr marL="914389" lvl="1" indent="-457200">
              <a:buFont typeface="Courier New" panose="02070309020205020404" pitchFamily="49" charset="0"/>
              <a:buChar char="o"/>
            </a:pPr>
            <a:r>
              <a:rPr lang="fr-FR" dirty="0" smtClean="0">
                <a:solidFill>
                  <a:srgbClr val="275662"/>
                </a:solidFill>
              </a:rPr>
              <a:t>Sols </a:t>
            </a:r>
            <a:r>
              <a:rPr lang="fr-FR" dirty="0">
                <a:solidFill>
                  <a:srgbClr val="275662"/>
                </a:solidFill>
              </a:rPr>
              <a:t>de surface contiennent + de PC que les échantillons </a:t>
            </a:r>
            <a:r>
              <a:rPr lang="fr-FR" dirty="0" smtClean="0">
                <a:solidFill>
                  <a:srgbClr val="275662"/>
                </a:solidFill>
              </a:rPr>
              <a:t>profonds</a:t>
            </a:r>
            <a:endParaRPr lang="fr-FR" dirty="0">
              <a:solidFill>
                <a:srgbClr val="275662"/>
              </a:solidFill>
            </a:endParaRPr>
          </a:p>
          <a:p>
            <a:endParaRPr lang="fr-FR" sz="2400" dirty="0">
              <a:latin typeface="Century Gothic" panose="020B0502020202020204" pitchFamily="34" charset="0"/>
            </a:endParaRPr>
          </a:p>
          <a:p>
            <a:endParaRPr lang="fr-FR" sz="2800" dirty="0" smtClean="0">
              <a:latin typeface="Century Gothic" panose="020B0502020202020204" pitchFamily="34" charset="0"/>
            </a:endParaRPr>
          </a:p>
        </p:txBody>
      </p:sp>
      <p:sp>
        <p:nvSpPr>
          <p:cNvPr id="19" name="ZoneTexte 18"/>
          <p:cNvSpPr txBox="1"/>
          <p:nvPr/>
        </p:nvSpPr>
        <p:spPr>
          <a:xfrm>
            <a:off x="8217243" y="6135826"/>
            <a:ext cx="1012482" cy="338554"/>
          </a:xfrm>
          <a:prstGeom prst="rect">
            <a:avLst/>
          </a:prstGeom>
          <a:solidFill>
            <a:schemeClr val="bg1"/>
          </a:solidFill>
        </p:spPr>
        <p:txBody>
          <a:bodyPr wrap="square" rtlCol="0">
            <a:spAutoFit/>
          </a:bodyPr>
          <a:lstStyle/>
          <a:p>
            <a:pPr algn="ctr"/>
            <a:r>
              <a:rPr lang="fr-FR" sz="1500" dirty="0" err="1"/>
              <a:t>souterr</a:t>
            </a:r>
            <a:r>
              <a:rPr lang="fr-FR" sz="1600" dirty="0" smtClean="0"/>
              <a:t>.</a:t>
            </a:r>
            <a:endParaRPr lang="fr-FR" dirty="0"/>
          </a:p>
        </p:txBody>
      </p:sp>
      <p:sp>
        <p:nvSpPr>
          <p:cNvPr id="20" name="ZoneTexte 19"/>
          <p:cNvSpPr txBox="1"/>
          <p:nvPr/>
        </p:nvSpPr>
        <p:spPr>
          <a:xfrm>
            <a:off x="9211251" y="6135826"/>
            <a:ext cx="611065" cy="338554"/>
          </a:xfrm>
          <a:prstGeom prst="rect">
            <a:avLst/>
          </a:prstGeom>
          <a:solidFill>
            <a:schemeClr val="bg1"/>
          </a:solidFill>
        </p:spPr>
        <p:txBody>
          <a:bodyPr wrap="square" rtlCol="0">
            <a:spAutoFit/>
          </a:bodyPr>
          <a:lstStyle/>
          <a:p>
            <a:r>
              <a:rPr lang="fr-FR" sz="1500" dirty="0"/>
              <a:t>surf</a:t>
            </a:r>
            <a:r>
              <a:rPr lang="fr-FR" sz="1600" dirty="0" smtClean="0"/>
              <a:t>.</a:t>
            </a:r>
            <a:endParaRPr lang="fr-FR" dirty="0"/>
          </a:p>
        </p:txBody>
      </p:sp>
      <p:sp>
        <p:nvSpPr>
          <p:cNvPr id="21" name="ZoneTexte 20"/>
          <p:cNvSpPr txBox="1"/>
          <p:nvPr/>
        </p:nvSpPr>
        <p:spPr>
          <a:xfrm>
            <a:off x="7621307" y="6131287"/>
            <a:ext cx="605462" cy="323165"/>
          </a:xfrm>
          <a:prstGeom prst="rect">
            <a:avLst/>
          </a:prstGeom>
          <a:solidFill>
            <a:schemeClr val="bg1"/>
          </a:solidFill>
        </p:spPr>
        <p:txBody>
          <a:bodyPr wrap="square" rtlCol="0">
            <a:spAutoFit/>
          </a:bodyPr>
          <a:lstStyle/>
          <a:p>
            <a:r>
              <a:rPr lang="fr-FR" sz="1500" dirty="0" err="1"/>
              <a:t>r</a:t>
            </a:r>
            <a:r>
              <a:rPr lang="fr-FR" sz="1500" dirty="0" err="1" smtClean="0"/>
              <a:t>uiss</a:t>
            </a:r>
            <a:r>
              <a:rPr lang="fr-FR" sz="1500" dirty="0" smtClean="0"/>
              <a:t>.</a:t>
            </a:r>
            <a:endParaRPr lang="fr-FR" sz="1500" dirty="0"/>
          </a:p>
        </p:txBody>
      </p:sp>
      <p:sp>
        <p:nvSpPr>
          <p:cNvPr id="22" name="Accolade fermante 21"/>
          <p:cNvSpPr/>
          <p:nvPr/>
        </p:nvSpPr>
        <p:spPr>
          <a:xfrm rot="5400000" flipV="1">
            <a:off x="8591852" y="5730252"/>
            <a:ext cx="85372" cy="905125"/>
          </a:xfrm>
          <a:prstGeom prst="rightBrace">
            <a:avLst>
              <a:gd name="adj1" fmla="val 349380"/>
              <a:gd name="adj2" fmla="val 5000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fr-FR"/>
          </a:p>
        </p:txBody>
      </p:sp>
      <p:sp>
        <p:nvSpPr>
          <p:cNvPr id="23" name="ZoneTexte 22"/>
          <p:cNvSpPr txBox="1"/>
          <p:nvPr/>
        </p:nvSpPr>
        <p:spPr>
          <a:xfrm>
            <a:off x="9831107" y="6150337"/>
            <a:ext cx="605462" cy="323165"/>
          </a:xfrm>
          <a:prstGeom prst="rect">
            <a:avLst/>
          </a:prstGeom>
          <a:solidFill>
            <a:schemeClr val="bg1"/>
          </a:solidFill>
        </p:spPr>
        <p:txBody>
          <a:bodyPr wrap="square" rtlCol="0">
            <a:spAutoFit/>
          </a:bodyPr>
          <a:lstStyle/>
          <a:p>
            <a:r>
              <a:rPr lang="fr-FR" sz="1500" dirty="0" err="1"/>
              <a:t>r</a:t>
            </a:r>
            <a:r>
              <a:rPr lang="fr-FR" sz="1500" dirty="0" err="1" smtClean="0"/>
              <a:t>uiss</a:t>
            </a:r>
            <a:r>
              <a:rPr lang="fr-FR" sz="1500" dirty="0" smtClean="0"/>
              <a:t>.</a:t>
            </a:r>
            <a:endParaRPr lang="fr-FR" sz="1500" dirty="0"/>
          </a:p>
        </p:txBody>
      </p:sp>
      <p:sp>
        <p:nvSpPr>
          <p:cNvPr id="24" name="ZoneTexte 23"/>
          <p:cNvSpPr txBox="1"/>
          <p:nvPr/>
        </p:nvSpPr>
        <p:spPr>
          <a:xfrm>
            <a:off x="10429000" y="6149653"/>
            <a:ext cx="611065" cy="338554"/>
          </a:xfrm>
          <a:prstGeom prst="rect">
            <a:avLst/>
          </a:prstGeom>
          <a:solidFill>
            <a:schemeClr val="bg1"/>
          </a:solidFill>
        </p:spPr>
        <p:txBody>
          <a:bodyPr wrap="square" rtlCol="0">
            <a:spAutoFit/>
          </a:bodyPr>
          <a:lstStyle/>
          <a:p>
            <a:r>
              <a:rPr lang="fr-FR" sz="1500" dirty="0"/>
              <a:t>surf</a:t>
            </a:r>
            <a:r>
              <a:rPr lang="fr-FR" sz="1600" dirty="0" smtClean="0"/>
              <a:t>.</a:t>
            </a:r>
            <a:endParaRPr lang="fr-FR" dirty="0"/>
          </a:p>
        </p:txBody>
      </p:sp>
      <p:sp>
        <p:nvSpPr>
          <p:cNvPr id="25" name="ZoneTexte 24"/>
          <p:cNvSpPr txBox="1"/>
          <p:nvPr/>
        </p:nvSpPr>
        <p:spPr>
          <a:xfrm>
            <a:off x="11037951" y="6151408"/>
            <a:ext cx="1012482" cy="323165"/>
          </a:xfrm>
          <a:prstGeom prst="rect">
            <a:avLst/>
          </a:prstGeom>
          <a:solidFill>
            <a:schemeClr val="bg1"/>
          </a:solidFill>
        </p:spPr>
        <p:txBody>
          <a:bodyPr wrap="square" rtlCol="0">
            <a:spAutoFit/>
          </a:bodyPr>
          <a:lstStyle/>
          <a:p>
            <a:pPr algn="ctr"/>
            <a:r>
              <a:rPr lang="fr-FR" sz="1500" dirty="0" smtClean="0"/>
              <a:t>profond</a:t>
            </a:r>
            <a:endParaRPr lang="fr-FR" dirty="0"/>
          </a:p>
        </p:txBody>
      </p:sp>
      <p:sp>
        <p:nvSpPr>
          <p:cNvPr id="26" name="Accolade fermante 25"/>
          <p:cNvSpPr/>
          <p:nvPr/>
        </p:nvSpPr>
        <p:spPr>
          <a:xfrm rot="5400000" flipV="1">
            <a:off x="11381087" y="5753441"/>
            <a:ext cx="85372" cy="905125"/>
          </a:xfrm>
          <a:prstGeom prst="rightBrace">
            <a:avLst>
              <a:gd name="adj1" fmla="val 349380"/>
              <a:gd name="adj2" fmla="val 5000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fr-FR"/>
          </a:p>
        </p:txBody>
      </p:sp>
      <p:sp>
        <p:nvSpPr>
          <p:cNvPr id="2" name="Ellipse 1"/>
          <p:cNvSpPr/>
          <p:nvPr/>
        </p:nvSpPr>
        <p:spPr>
          <a:xfrm>
            <a:off x="9850965" y="6206003"/>
            <a:ext cx="572734" cy="26749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186188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656DDC33-2354-4D22-98C7-F34728EA77B2}"/>
              </a:ext>
            </a:extLst>
          </p:cNvPr>
          <p:cNvSpPr txBox="1">
            <a:spLocks/>
          </p:cNvSpPr>
          <p:nvPr/>
        </p:nvSpPr>
        <p:spPr>
          <a:xfrm>
            <a:off x="502745" y="1054775"/>
            <a:ext cx="11619151" cy="1380577"/>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189"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77"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6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54"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4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457200">
              <a:buFont typeface="Arial" panose="020B0604020202020204" pitchFamily="34" charset="0"/>
              <a:buChar char="•"/>
            </a:pPr>
            <a:r>
              <a:rPr lang="fr-FR" sz="2000" dirty="0">
                <a:solidFill>
                  <a:srgbClr val="275662"/>
                </a:solidFill>
              </a:rPr>
              <a:t>Toutes matrices : </a:t>
            </a:r>
            <a:r>
              <a:rPr lang="fr-FR" sz="2000" b="1" dirty="0">
                <a:solidFill>
                  <a:srgbClr val="275662"/>
                </a:solidFill>
              </a:rPr>
              <a:t>224 TP suspectés / 1559 recherchés </a:t>
            </a:r>
            <a:r>
              <a:rPr lang="fr-FR" sz="2000" dirty="0">
                <a:solidFill>
                  <a:srgbClr val="275662"/>
                </a:solidFill>
              </a:rPr>
              <a:t>(BDD 2)</a:t>
            </a:r>
          </a:p>
          <a:p>
            <a:pPr marL="457200" indent="-457200">
              <a:buFont typeface="Arial" panose="020B0604020202020204" pitchFamily="34" charset="0"/>
              <a:buChar char="•"/>
            </a:pPr>
            <a:r>
              <a:rPr lang="fr-FR" sz="2000" dirty="0">
                <a:solidFill>
                  <a:srgbClr val="275662"/>
                </a:solidFill>
              </a:rPr>
              <a:t>Seulement </a:t>
            </a:r>
            <a:r>
              <a:rPr lang="fr-FR" sz="2000" b="1" dirty="0">
                <a:solidFill>
                  <a:srgbClr val="275662"/>
                </a:solidFill>
              </a:rPr>
              <a:t>20% de TP communs entre matrices solides et eaux </a:t>
            </a:r>
          </a:p>
          <a:p>
            <a:pPr marL="457200" indent="-457200">
              <a:buFont typeface="Arial" panose="020B0604020202020204" pitchFamily="34" charset="0"/>
              <a:buChar char="•"/>
            </a:pPr>
            <a:r>
              <a:rPr lang="fr-FR" sz="2000" dirty="0">
                <a:solidFill>
                  <a:srgbClr val="275662"/>
                </a:solidFill>
              </a:rPr>
              <a:t>Répartition suivant la famille du pesticide </a:t>
            </a:r>
            <a:r>
              <a:rPr lang="fr-FR" sz="2000" dirty="0" smtClean="0">
                <a:solidFill>
                  <a:srgbClr val="275662"/>
                </a:solidFill>
              </a:rPr>
              <a:t>correspondant (toutes matrices)</a:t>
            </a:r>
            <a:endParaRPr lang="fr-FR" sz="2000" dirty="0">
              <a:solidFill>
                <a:srgbClr val="275662"/>
              </a:solidFill>
            </a:endParaRPr>
          </a:p>
          <a:p>
            <a:endParaRPr lang="fr-FR" sz="2400" dirty="0">
              <a:latin typeface="Century Gothic" panose="020B0502020202020204" pitchFamily="34" charset="0"/>
            </a:endParaRPr>
          </a:p>
          <a:p>
            <a:endParaRPr lang="fr-FR" sz="2800" dirty="0" smtClean="0">
              <a:latin typeface="Century Gothic" panose="020B0502020202020204" pitchFamily="34" charset="0"/>
            </a:endParaRPr>
          </a:p>
        </p:txBody>
      </p:sp>
      <p:pic>
        <p:nvPicPr>
          <p:cNvPr id="6" name="Image 5"/>
          <p:cNvPicPr>
            <a:picLocks noChangeAspect="1"/>
          </p:cNvPicPr>
          <p:nvPr/>
        </p:nvPicPr>
        <p:blipFill>
          <a:blip r:embed="rId2"/>
          <a:stretch>
            <a:fillRect/>
          </a:stretch>
        </p:blipFill>
        <p:spPr>
          <a:xfrm>
            <a:off x="290146" y="2555240"/>
            <a:ext cx="6725589" cy="3820058"/>
          </a:xfrm>
          <a:prstGeom prst="rect">
            <a:avLst/>
          </a:prstGeom>
          <a:solidFill>
            <a:schemeClr val="bg1"/>
          </a:solidFill>
        </p:spPr>
      </p:pic>
      <p:pic>
        <p:nvPicPr>
          <p:cNvPr id="7" name="Image 6"/>
          <p:cNvPicPr>
            <a:picLocks noChangeAspect="1"/>
          </p:cNvPicPr>
          <p:nvPr/>
        </p:nvPicPr>
        <p:blipFill rotWithShape="1">
          <a:blip r:embed="rId3"/>
          <a:srcRect l="5457" t="12179" r="5973" b="38541"/>
          <a:stretch/>
        </p:blipFill>
        <p:spPr>
          <a:xfrm>
            <a:off x="3392423" y="3203281"/>
            <a:ext cx="1856233" cy="1225296"/>
          </a:xfrm>
          <a:prstGeom prst="rect">
            <a:avLst/>
          </a:prstGeom>
          <a:solidFill>
            <a:schemeClr val="bg1"/>
          </a:solidFill>
        </p:spPr>
      </p:pic>
      <p:sp>
        <p:nvSpPr>
          <p:cNvPr id="8" name="Espace réservé du texte 4">
            <a:extLst>
              <a:ext uri="{FF2B5EF4-FFF2-40B4-BE49-F238E27FC236}">
                <a16:creationId xmlns:a16="http://schemas.microsoft.com/office/drawing/2014/main" id="{656DDC33-2354-4D22-98C7-F34728EA77B2}"/>
              </a:ext>
            </a:extLst>
          </p:cNvPr>
          <p:cNvSpPr txBox="1">
            <a:spLocks/>
          </p:cNvSpPr>
          <p:nvPr/>
        </p:nvSpPr>
        <p:spPr>
          <a:xfrm>
            <a:off x="6248038" y="3203281"/>
            <a:ext cx="5873858" cy="1380577"/>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189"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77"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6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54"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4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457200">
              <a:buFont typeface="Arial" panose="020B0604020202020204" pitchFamily="34" charset="0"/>
              <a:buChar char="•"/>
            </a:pPr>
            <a:r>
              <a:rPr lang="fr-FR" sz="2000" dirty="0">
                <a:solidFill>
                  <a:srgbClr val="275662"/>
                </a:solidFill>
              </a:rPr>
              <a:t>40% des TP suspectés sont issus de PC fongicides</a:t>
            </a:r>
          </a:p>
          <a:p>
            <a:pPr marL="457200" indent="-457200">
              <a:buFont typeface="Arial" panose="020B0604020202020204" pitchFamily="34" charset="0"/>
              <a:buChar char="•"/>
            </a:pPr>
            <a:endParaRPr lang="fr-FR" sz="2000" dirty="0">
              <a:solidFill>
                <a:srgbClr val="275662"/>
              </a:solidFill>
            </a:endParaRPr>
          </a:p>
          <a:p>
            <a:pPr marL="457200" indent="-457200">
              <a:buFont typeface="Arial" panose="020B0604020202020204" pitchFamily="34" charset="0"/>
              <a:buChar char="•"/>
            </a:pPr>
            <a:r>
              <a:rPr lang="fr-FR" sz="2000" b="1" dirty="0">
                <a:solidFill>
                  <a:srgbClr val="275662"/>
                </a:solidFill>
              </a:rPr>
              <a:t>32 </a:t>
            </a:r>
            <a:r>
              <a:rPr lang="fr-FR" sz="2000" b="1" dirty="0" smtClean="0">
                <a:solidFill>
                  <a:srgbClr val="275662"/>
                </a:solidFill>
              </a:rPr>
              <a:t>TP </a:t>
            </a:r>
            <a:r>
              <a:rPr lang="fr-FR" sz="2000" dirty="0" smtClean="0">
                <a:solidFill>
                  <a:srgbClr val="275662"/>
                </a:solidFill>
              </a:rPr>
              <a:t>(</a:t>
            </a:r>
            <a:r>
              <a:rPr lang="fr-FR" sz="2000" dirty="0">
                <a:solidFill>
                  <a:srgbClr val="275662"/>
                </a:solidFill>
              </a:rPr>
              <a:t>12%) ont une fréquence de détection &gt;25%</a:t>
            </a:r>
          </a:p>
        </p:txBody>
      </p:sp>
      <p:sp>
        <p:nvSpPr>
          <p:cNvPr id="9" name="Rectangle 8"/>
          <p:cNvSpPr/>
          <p:nvPr/>
        </p:nvSpPr>
        <p:spPr>
          <a:xfrm>
            <a:off x="1008699" y="2545080"/>
            <a:ext cx="847533" cy="3413858"/>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itre 1"/>
          <p:cNvSpPr txBox="1">
            <a:spLocks/>
          </p:cNvSpPr>
          <p:nvPr/>
        </p:nvSpPr>
        <p:spPr>
          <a:xfrm>
            <a:off x="743192" y="149638"/>
            <a:ext cx="10216343" cy="888251"/>
          </a:xfrm>
          <a:prstGeom prst="rect">
            <a:avLst/>
          </a:prstGeom>
        </p:spPr>
        <p:txBody>
          <a:bodyPr vert="horz" lIns="0" tIns="46800" rIns="91440" bIns="45720" rtlCol="0" anchor="ctr">
            <a:normAutofit/>
          </a:bodyPr>
          <a:lstStyle>
            <a:lvl1pPr marL="457200" indent="-457200" algn="l" defTabSz="914400" rtl="0" eaLnBrk="1" latinLnBrk="0" hangingPunct="1">
              <a:lnSpc>
                <a:spcPct val="90000"/>
              </a:lnSpc>
              <a:spcBef>
                <a:spcPct val="0"/>
              </a:spcBef>
              <a:buFontTx/>
              <a:buBlip>
                <a:blip r:embed="rId4"/>
              </a:buBlip>
              <a:defRPr sz="3600" b="1" kern="1200">
                <a:solidFill>
                  <a:schemeClr val="accent6">
                    <a:lumMod val="75000"/>
                  </a:schemeClr>
                </a:solidFill>
                <a:latin typeface="Century Gothic" panose="020B0502020202020204" pitchFamily="34" charset="0"/>
                <a:ea typeface="+mj-ea"/>
                <a:cs typeface="+mj-cs"/>
              </a:defRPr>
            </a:lvl1pPr>
          </a:lstStyle>
          <a:p>
            <a:r>
              <a:rPr lang="fr-FR" sz="3000" dirty="0" smtClean="0">
                <a:solidFill>
                  <a:srgbClr val="00A3A6"/>
                </a:solidFill>
                <a:latin typeface="+mj-lt"/>
              </a:rPr>
              <a:t>Analyse suspectée des produits de transformation (TP)</a:t>
            </a:r>
            <a:endParaRPr lang="fr-FR" sz="3000" dirty="0">
              <a:solidFill>
                <a:srgbClr val="00A3A6"/>
              </a:solidFill>
              <a:latin typeface="+mj-lt"/>
            </a:endParaRPr>
          </a:p>
        </p:txBody>
      </p:sp>
      <p:pic>
        <p:nvPicPr>
          <p:cNvPr id="4" name="Image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32465" y="2435352"/>
            <a:ext cx="1279115" cy="1279115"/>
          </a:xfrm>
          <a:prstGeom prst="rect">
            <a:avLst/>
          </a:prstGeom>
        </p:spPr>
      </p:pic>
    </p:spTree>
    <p:extLst>
      <p:ext uri="{BB962C8B-B14F-4D97-AF65-F5344CB8AC3E}">
        <p14:creationId xmlns:p14="http://schemas.microsoft.com/office/powerpoint/2010/main" val="271638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0" y="5722144"/>
            <a:ext cx="11544300" cy="1135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5" name="Image 34"/>
          <p:cNvPicPr>
            <a:picLocks noChangeAspect="1"/>
          </p:cNvPicPr>
          <p:nvPr/>
        </p:nvPicPr>
        <p:blipFill rotWithShape="1">
          <a:blip r:embed="rId2"/>
          <a:srcRect t="7129"/>
          <a:stretch/>
        </p:blipFill>
        <p:spPr>
          <a:xfrm>
            <a:off x="458871" y="2157984"/>
            <a:ext cx="7430537" cy="4220119"/>
          </a:xfrm>
          <a:prstGeom prst="rect">
            <a:avLst/>
          </a:prstGeom>
        </p:spPr>
      </p:pic>
      <p:sp>
        <p:nvSpPr>
          <p:cNvPr id="23" name="Rectangle 22"/>
          <p:cNvSpPr/>
          <p:nvPr/>
        </p:nvSpPr>
        <p:spPr>
          <a:xfrm>
            <a:off x="6000834" y="2121236"/>
            <a:ext cx="1783661" cy="1177696"/>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p:cNvSpPr/>
          <p:nvPr/>
        </p:nvSpPr>
        <p:spPr>
          <a:xfrm>
            <a:off x="6022930" y="3988307"/>
            <a:ext cx="444545" cy="359235"/>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p:cNvSpPr/>
          <p:nvPr/>
        </p:nvSpPr>
        <p:spPr>
          <a:xfrm>
            <a:off x="3911576" y="3523732"/>
            <a:ext cx="444545" cy="359235"/>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3949676" y="3924015"/>
            <a:ext cx="231799" cy="180998"/>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p:cNvSpPr/>
          <p:nvPr/>
        </p:nvSpPr>
        <p:spPr>
          <a:xfrm>
            <a:off x="2012926" y="3288782"/>
            <a:ext cx="444545" cy="359235"/>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p:cNvSpPr/>
          <p:nvPr/>
        </p:nvSpPr>
        <p:spPr>
          <a:xfrm>
            <a:off x="1384276" y="2788158"/>
            <a:ext cx="444545" cy="381579"/>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p:cNvSpPr/>
          <p:nvPr/>
        </p:nvSpPr>
        <p:spPr>
          <a:xfrm>
            <a:off x="939731" y="2121236"/>
            <a:ext cx="444545" cy="381579"/>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p:cNvSpPr/>
          <p:nvPr/>
        </p:nvSpPr>
        <p:spPr>
          <a:xfrm>
            <a:off x="1162003" y="2572258"/>
            <a:ext cx="444545" cy="141177"/>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p:cNvSpPr/>
          <p:nvPr/>
        </p:nvSpPr>
        <p:spPr>
          <a:xfrm>
            <a:off x="6022929" y="3542367"/>
            <a:ext cx="444545" cy="359235"/>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a:off x="4181475" y="3721984"/>
            <a:ext cx="602519" cy="338715"/>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 name="Connecteur droit 2"/>
          <p:cNvCxnSpPr/>
          <p:nvPr/>
        </p:nvCxnSpPr>
        <p:spPr>
          <a:xfrm>
            <a:off x="4149090" y="3907317"/>
            <a:ext cx="800100" cy="0"/>
          </a:xfrm>
          <a:prstGeom prst="line">
            <a:avLst/>
          </a:prstGeom>
          <a:ln w="9525">
            <a:solidFill>
              <a:srgbClr val="F6F6F6"/>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3269114" y="3648017"/>
            <a:ext cx="602519" cy="23306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rot="773029">
            <a:off x="4415387" y="1934172"/>
            <a:ext cx="88106" cy="165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space réservé du texte 4">
            <a:extLst>
              <a:ext uri="{FF2B5EF4-FFF2-40B4-BE49-F238E27FC236}">
                <a16:creationId xmlns:a16="http://schemas.microsoft.com/office/drawing/2014/main" id="{656DDC33-2354-4D22-98C7-F34728EA77B2}"/>
              </a:ext>
            </a:extLst>
          </p:cNvPr>
          <p:cNvSpPr txBox="1">
            <a:spLocks/>
          </p:cNvSpPr>
          <p:nvPr/>
        </p:nvSpPr>
        <p:spPr>
          <a:xfrm>
            <a:off x="8003848" y="2978947"/>
            <a:ext cx="4279846" cy="168449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189"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77"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6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54"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4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457200">
              <a:buFont typeface="Wingdings" panose="05000000000000000000" pitchFamily="2" charset="2"/>
              <a:buChar char="Ø"/>
            </a:pPr>
            <a:r>
              <a:rPr lang="fr-FR" sz="2000" dirty="0">
                <a:solidFill>
                  <a:srgbClr val="275662"/>
                </a:solidFill>
              </a:rPr>
              <a:t>Issus de 21 PC, dont 9 retirés du marché </a:t>
            </a:r>
          </a:p>
          <a:p>
            <a:pPr marL="457200" indent="-457200">
              <a:buFont typeface="Wingdings" panose="05000000000000000000" pitchFamily="2" charset="2"/>
              <a:buChar char="Ø"/>
            </a:pPr>
            <a:r>
              <a:rPr lang="fr-FR" sz="2000" dirty="0">
                <a:solidFill>
                  <a:srgbClr val="275662"/>
                </a:solidFill>
              </a:rPr>
              <a:t>Principalement </a:t>
            </a:r>
            <a:r>
              <a:rPr lang="fr-FR" sz="2000" b="1" dirty="0">
                <a:solidFill>
                  <a:srgbClr val="275662"/>
                </a:solidFill>
              </a:rPr>
              <a:t>fongicides et herbicides</a:t>
            </a:r>
          </a:p>
          <a:p>
            <a:endParaRPr lang="fr-FR" sz="2400" dirty="0" smtClean="0">
              <a:latin typeface="Century Gothic" panose="020B0502020202020204" pitchFamily="34" charset="0"/>
            </a:endParaRPr>
          </a:p>
        </p:txBody>
      </p:sp>
      <p:sp>
        <p:nvSpPr>
          <p:cNvPr id="19" name="Titre 1"/>
          <p:cNvSpPr txBox="1">
            <a:spLocks/>
          </p:cNvSpPr>
          <p:nvPr/>
        </p:nvSpPr>
        <p:spPr>
          <a:xfrm>
            <a:off x="743192" y="149638"/>
            <a:ext cx="10216343" cy="888251"/>
          </a:xfrm>
          <a:prstGeom prst="rect">
            <a:avLst/>
          </a:prstGeom>
        </p:spPr>
        <p:txBody>
          <a:bodyPr vert="horz" lIns="0" tIns="46800" rIns="91440" bIns="45720" rtlCol="0" anchor="ctr">
            <a:normAutofit/>
          </a:bodyPr>
          <a:lstStyle>
            <a:lvl1pPr marL="457200" indent="-457200" algn="l" defTabSz="914400" rtl="0" eaLnBrk="1" latinLnBrk="0" hangingPunct="1">
              <a:lnSpc>
                <a:spcPct val="90000"/>
              </a:lnSpc>
              <a:spcBef>
                <a:spcPct val="0"/>
              </a:spcBef>
              <a:buFontTx/>
              <a:buBlip>
                <a:blip r:embed="rId3"/>
              </a:buBlip>
              <a:defRPr sz="3600" b="1" kern="1200">
                <a:solidFill>
                  <a:schemeClr val="accent6">
                    <a:lumMod val="75000"/>
                  </a:schemeClr>
                </a:solidFill>
                <a:latin typeface="Century Gothic" panose="020B0502020202020204" pitchFamily="34" charset="0"/>
                <a:ea typeface="+mj-ea"/>
                <a:cs typeface="+mj-cs"/>
              </a:defRPr>
            </a:lvl1pPr>
          </a:lstStyle>
          <a:p>
            <a:r>
              <a:rPr lang="fr-FR" sz="3000" dirty="0" smtClean="0">
                <a:solidFill>
                  <a:srgbClr val="00A3A6"/>
                </a:solidFill>
                <a:latin typeface="+mj-lt"/>
              </a:rPr>
              <a:t>Nature </a:t>
            </a:r>
            <a:r>
              <a:rPr lang="fr-FR" sz="3000" dirty="0">
                <a:solidFill>
                  <a:srgbClr val="00A3A6"/>
                </a:solidFill>
                <a:latin typeface="+mj-lt"/>
              </a:rPr>
              <a:t>des 32 TP les plus fréquemment détectés en suspecté </a:t>
            </a:r>
          </a:p>
        </p:txBody>
      </p:sp>
    </p:spTree>
    <p:extLst>
      <p:ext uri="{BB962C8B-B14F-4D97-AF65-F5344CB8AC3E}">
        <p14:creationId xmlns:p14="http://schemas.microsoft.com/office/powerpoint/2010/main" val="31756961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0" y="5722144"/>
            <a:ext cx="11544300" cy="1135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rot="773029">
            <a:off x="4415387" y="1934172"/>
            <a:ext cx="88106" cy="165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6115050" y="2867025"/>
            <a:ext cx="1638300" cy="485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rotWithShape="1">
          <a:blip r:embed="rId2"/>
          <a:srcRect t="5905"/>
          <a:stretch/>
        </p:blipFill>
        <p:spPr>
          <a:xfrm>
            <a:off x="458871" y="2114550"/>
            <a:ext cx="7430537" cy="4275745"/>
          </a:xfrm>
          <a:prstGeom prst="rect">
            <a:avLst/>
          </a:prstGeom>
        </p:spPr>
      </p:pic>
      <p:sp>
        <p:nvSpPr>
          <p:cNvPr id="11" name="Rectangle 10"/>
          <p:cNvSpPr/>
          <p:nvPr/>
        </p:nvSpPr>
        <p:spPr>
          <a:xfrm>
            <a:off x="5991225" y="2409825"/>
            <a:ext cx="1762125" cy="942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2200275" y="3448050"/>
            <a:ext cx="238125" cy="209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3254761" y="3689686"/>
            <a:ext cx="564764" cy="21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4136712" y="3853351"/>
            <a:ext cx="663888" cy="290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6088252" y="3750473"/>
            <a:ext cx="271463" cy="392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3922170" y="3505272"/>
            <a:ext cx="257634" cy="399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2019300" y="3233936"/>
            <a:ext cx="238125" cy="209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p:nvSpPr>
        <p:spPr>
          <a:xfrm>
            <a:off x="1385887" y="2757977"/>
            <a:ext cx="238125" cy="209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p:nvSpPr>
        <p:spPr>
          <a:xfrm>
            <a:off x="1152525" y="2524125"/>
            <a:ext cx="238125" cy="209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a:off x="914400" y="2105421"/>
            <a:ext cx="238125" cy="209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Titre 1"/>
          <p:cNvSpPr txBox="1">
            <a:spLocks/>
          </p:cNvSpPr>
          <p:nvPr/>
        </p:nvSpPr>
        <p:spPr>
          <a:xfrm>
            <a:off x="743192" y="149638"/>
            <a:ext cx="10216343" cy="888251"/>
          </a:xfrm>
          <a:prstGeom prst="rect">
            <a:avLst/>
          </a:prstGeom>
        </p:spPr>
        <p:txBody>
          <a:bodyPr vert="horz" lIns="0" tIns="46800" rIns="91440" bIns="45720" rtlCol="0" anchor="ctr">
            <a:normAutofit/>
          </a:bodyPr>
          <a:lstStyle>
            <a:lvl1pPr marL="457200" indent="-457200" algn="l" defTabSz="914400" rtl="0" eaLnBrk="1" latinLnBrk="0" hangingPunct="1">
              <a:lnSpc>
                <a:spcPct val="90000"/>
              </a:lnSpc>
              <a:spcBef>
                <a:spcPct val="0"/>
              </a:spcBef>
              <a:buFontTx/>
              <a:buBlip>
                <a:blip r:embed="rId3"/>
              </a:buBlip>
              <a:defRPr sz="3600" b="1" kern="1200">
                <a:solidFill>
                  <a:schemeClr val="accent6">
                    <a:lumMod val="75000"/>
                  </a:schemeClr>
                </a:solidFill>
                <a:latin typeface="Century Gothic" panose="020B0502020202020204" pitchFamily="34" charset="0"/>
                <a:ea typeface="+mj-ea"/>
                <a:cs typeface="+mj-cs"/>
              </a:defRPr>
            </a:lvl1pPr>
          </a:lstStyle>
          <a:p>
            <a:r>
              <a:rPr lang="fr-FR" sz="3000" dirty="0" smtClean="0">
                <a:solidFill>
                  <a:srgbClr val="00A3A6"/>
                </a:solidFill>
                <a:latin typeface="+mj-lt"/>
              </a:rPr>
              <a:t>Nature </a:t>
            </a:r>
            <a:r>
              <a:rPr lang="fr-FR" sz="3000" dirty="0">
                <a:solidFill>
                  <a:srgbClr val="00A3A6"/>
                </a:solidFill>
                <a:latin typeface="+mj-lt"/>
              </a:rPr>
              <a:t>des 32 TP les plus fréquemment détectés en suspecté </a:t>
            </a:r>
          </a:p>
        </p:txBody>
      </p:sp>
      <p:sp>
        <p:nvSpPr>
          <p:cNvPr id="23" name="Espace réservé du texte 4">
            <a:extLst>
              <a:ext uri="{FF2B5EF4-FFF2-40B4-BE49-F238E27FC236}">
                <a16:creationId xmlns:a16="http://schemas.microsoft.com/office/drawing/2014/main" id="{656DDC33-2354-4D22-98C7-F34728EA77B2}"/>
              </a:ext>
            </a:extLst>
          </p:cNvPr>
          <p:cNvSpPr txBox="1">
            <a:spLocks/>
          </p:cNvSpPr>
          <p:nvPr/>
        </p:nvSpPr>
        <p:spPr>
          <a:xfrm>
            <a:off x="8137349" y="2659928"/>
            <a:ext cx="3938973" cy="305654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189"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77"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6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54"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4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r-FR" sz="2000" dirty="0">
                <a:solidFill>
                  <a:srgbClr val="275662"/>
                </a:solidFill>
              </a:rPr>
              <a:t>Dont :</a:t>
            </a:r>
          </a:p>
          <a:p>
            <a:pPr marL="457200" indent="-457200">
              <a:buFont typeface="Wingdings" panose="05000000000000000000" pitchFamily="2" charset="2"/>
              <a:buChar char="Ø"/>
            </a:pPr>
            <a:r>
              <a:rPr lang="fr-FR" sz="2000" dirty="0">
                <a:solidFill>
                  <a:srgbClr val="275662"/>
                </a:solidFill>
              </a:rPr>
              <a:t>5 TP </a:t>
            </a:r>
            <a:r>
              <a:rPr lang="fr-FR" sz="2000" b="1" dirty="0">
                <a:solidFill>
                  <a:srgbClr val="275662"/>
                </a:solidFill>
              </a:rPr>
              <a:t>quantifiés en analyse </a:t>
            </a:r>
            <a:r>
              <a:rPr lang="fr-FR" sz="2000" b="1" dirty="0" smtClean="0">
                <a:solidFill>
                  <a:srgbClr val="275662"/>
                </a:solidFill>
              </a:rPr>
              <a:t>ciblée </a:t>
            </a:r>
            <a:r>
              <a:rPr lang="fr-FR" sz="2000" dirty="0" smtClean="0">
                <a:solidFill>
                  <a:srgbClr val="275662"/>
                </a:solidFill>
              </a:rPr>
              <a:t>(</a:t>
            </a:r>
            <a:r>
              <a:rPr lang="fr-FR" sz="2000" dirty="0" err="1" smtClean="0">
                <a:solidFill>
                  <a:srgbClr val="275662"/>
                </a:solidFill>
              </a:rPr>
              <a:t>herbi</a:t>
            </a:r>
            <a:r>
              <a:rPr lang="fr-FR" sz="2000" dirty="0" smtClean="0">
                <a:solidFill>
                  <a:srgbClr val="275662"/>
                </a:solidFill>
              </a:rPr>
              <a:t>)</a:t>
            </a:r>
            <a:endParaRPr lang="fr-FR" sz="2000" dirty="0">
              <a:solidFill>
                <a:srgbClr val="275662"/>
              </a:solidFill>
            </a:endParaRPr>
          </a:p>
          <a:p>
            <a:endParaRPr lang="fr-FR" sz="2400" dirty="0">
              <a:latin typeface="Century Gothic" panose="020B0502020202020204" pitchFamily="34" charset="0"/>
            </a:endParaRPr>
          </a:p>
          <a:p>
            <a:pPr marL="457200" indent="-457200">
              <a:buFont typeface="Wingdings" panose="05000000000000000000" pitchFamily="2" charset="2"/>
              <a:buChar char="Ø"/>
            </a:pPr>
            <a:endParaRPr lang="fr-FR" sz="2400" dirty="0" smtClean="0">
              <a:latin typeface="Century Gothic" panose="020B0502020202020204" pitchFamily="34" charset="0"/>
            </a:endParaRPr>
          </a:p>
        </p:txBody>
      </p:sp>
    </p:spTree>
    <p:extLst>
      <p:ext uri="{BB962C8B-B14F-4D97-AF65-F5344CB8AC3E}">
        <p14:creationId xmlns:p14="http://schemas.microsoft.com/office/powerpoint/2010/main" val="29400062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0" y="5722144"/>
            <a:ext cx="11544300" cy="1135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rot="773029">
            <a:off x="4415387" y="1934172"/>
            <a:ext cx="88106" cy="165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6115050" y="2867025"/>
            <a:ext cx="1638300" cy="485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rotWithShape="1">
          <a:blip r:embed="rId2"/>
          <a:srcRect t="6533"/>
          <a:stretch/>
        </p:blipFill>
        <p:spPr>
          <a:xfrm>
            <a:off x="458871" y="2143125"/>
            <a:ext cx="7430537" cy="4247170"/>
          </a:xfrm>
          <a:prstGeom prst="rect">
            <a:avLst/>
          </a:prstGeom>
        </p:spPr>
      </p:pic>
      <p:sp>
        <p:nvSpPr>
          <p:cNvPr id="3" name="Rectangle 2"/>
          <p:cNvSpPr/>
          <p:nvPr/>
        </p:nvSpPr>
        <p:spPr>
          <a:xfrm>
            <a:off x="5991225" y="2867025"/>
            <a:ext cx="1762125" cy="485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2200275" y="3448050"/>
            <a:ext cx="238125" cy="209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3311291" y="3676650"/>
            <a:ext cx="405236" cy="209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4159921" y="3905321"/>
            <a:ext cx="650204" cy="200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3936014" y="3505200"/>
            <a:ext cx="238125" cy="209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6088252" y="3743325"/>
            <a:ext cx="238125" cy="209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itre 1"/>
          <p:cNvSpPr txBox="1">
            <a:spLocks/>
          </p:cNvSpPr>
          <p:nvPr/>
        </p:nvSpPr>
        <p:spPr>
          <a:xfrm>
            <a:off x="743192" y="149638"/>
            <a:ext cx="10216343" cy="888251"/>
          </a:xfrm>
          <a:prstGeom prst="rect">
            <a:avLst/>
          </a:prstGeom>
        </p:spPr>
        <p:txBody>
          <a:bodyPr vert="horz" lIns="0" tIns="46800" rIns="91440" bIns="45720" rtlCol="0" anchor="ctr">
            <a:normAutofit/>
          </a:bodyPr>
          <a:lstStyle>
            <a:lvl1pPr marL="457200" indent="-457200" algn="l" defTabSz="914400" rtl="0" eaLnBrk="1" latinLnBrk="0" hangingPunct="1">
              <a:lnSpc>
                <a:spcPct val="90000"/>
              </a:lnSpc>
              <a:spcBef>
                <a:spcPct val="0"/>
              </a:spcBef>
              <a:buFontTx/>
              <a:buBlip>
                <a:blip r:embed="rId3"/>
              </a:buBlip>
              <a:defRPr sz="3600" b="1" kern="1200">
                <a:solidFill>
                  <a:schemeClr val="accent6">
                    <a:lumMod val="75000"/>
                  </a:schemeClr>
                </a:solidFill>
                <a:latin typeface="Century Gothic" panose="020B0502020202020204" pitchFamily="34" charset="0"/>
                <a:ea typeface="+mj-ea"/>
                <a:cs typeface="+mj-cs"/>
              </a:defRPr>
            </a:lvl1pPr>
          </a:lstStyle>
          <a:p>
            <a:r>
              <a:rPr lang="fr-FR" sz="3000" dirty="0" smtClean="0">
                <a:solidFill>
                  <a:srgbClr val="00A3A6"/>
                </a:solidFill>
                <a:latin typeface="+mj-lt"/>
              </a:rPr>
              <a:t>Nature </a:t>
            </a:r>
            <a:r>
              <a:rPr lang="fr-FR" sz="3000" dirty="0">
                <a:solidFill>
                  <a:srgbClr val="00A3A6"/>
                </a:solidFill>
                <a:latin typeface="+mj-lt"/>
              </a:rPr>
              <a:t>des 32 TP les plus fréquemment détectés en suspecté </a:t>
            </a:r>
          </a:p>
        </p:txBody>
      </p:sp>
      <p:sp>
        <p:nvSpPr>
          <p:cNvPr id="18" name="Espace réservé du texte 4">
            <a:extLst>
              <a:ext uri="{FF2B5EF4-FFF2-40B4-BE49-F238E27FC236}">
                <a16:creationId xmlns:a16="http://schemas.microsoft.com/office/drawing/2014/main" id="{656DDC33-2354-4D22-98C7-F34728EA77B2}"/>
              </a:ext>
            </a:extLst>
          </p:cNvPr>
          <p:cNvSpPr txBox="1">
            <a:spLocks/>
          </p:cNvSpPr>
          <p:nvPr/>
        </p:nvSpPr>
        <p:spPr>
          <a:xfrm>
            <a:off x="8137349" y="2659928"/>
            <a:ext cx="3938973" cy="305654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189"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77"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6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54"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4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r-FR" sz="2000" dirty="0">
                <a:solidFill>
                  <a:srgbClr val="275662"/>
                </a:solidFill>
              </a:rPr>
              <a:t>Dont :</a:t>
            </a:r>
          </a:p>
          <a:p>
            <a:pPr marL="457200" indent="-457200">
              <a:buFont typeface="Wingdings" panose="05000000000000000000" pitchFamily="2" charset="2"/>
              <a:buChar char="Ø"/>
            </a:pPr>
            <a:r>
              <a:rPr lang="fr-FR" sz="2000" dirty="0">
                <a:solidFill>
                  <a:srgbClr val="275662"/>
                </a:solidFill>
              </a:rPr>
              <a:t>5 TP </a:t>
            </a:r>
            <a:r>
              <a:rPr lang="fr-FR" sz="2000" b="1" dirty="0">
                <a:solidFill>
                  <a:srgbClr val="275662"/>
                </a:solidFill>
              </a:rPr>
              <a:t>quantifiés en analyse </a:t>
            </a:r>
            <a:r>
              <a:rPr lang="fr-FR" sz="2000" b="1" dirty="0" smtClean="0">
                <a:solidFill>
                  <a:srgbClr val="275662"/>
                </a:solidFill>
              </a:rPr>
              <a:t>ciblée</a:t>
            </a:r>
            <a:r>
              <a:rPr lang="fr-FR" sz="2000" dirty="0" smtClean="0">
                <a:solidFill>
                  <a:srgbClr val="275662"/>
                </a:solidFill>
              </a:rPr>
              <a:t> (</a:t>
            </a:r>
            <a:r>
              <a:rPr lang="fr-FR" sz="2000" dirty="0" err="1" smtClean="0">
                <a:solidFill>
                  <a:srgbClr val="275662"/>
                </a:solidFill>
              </a:rPr>
              <a:t>herbi</a:t>
            </a:r>
            <a:r>
              <a:rPr lang="fr-FR" sz="2000" dirty="0" smtClean="0">
                <a:solidFill>
                  <a:srgbClr val="275662"/>
                </a:solidFill>
              </a:rPr>
              <a:t>)</a:t>
            </a:r>
            <a:endParaRPr lang="fr-FR" sz="2000" dirty="0">
              <a:solidFill>
                <a:srgbClr val="275662"/>
              </a:solidFill>
            </a:endParaRPr>
          </a:p>
          <a:p>
            <a:pPr marL="457200" indent="-457200">
              <a:buFont typeface="Wingdings" panose="05000000000000000000" pitchFamily="2" charset="2"/>
              <a:buChar char="Ø"/>
            </a:pPr>
            <a:r>
              <a:rPr lang="fr-FR" sz="2000" dirty="0">
                <a:solidFill>
                  <a:srgbClr val="275662"/>
                </a:solidFill>
              </a:rPr>
              <a:t>6 TP </a:t>
            </a:r>
            <a:r>
              <a:rPr lang="fr-FR" sz="2000" b="1" dirty="0">
                <a:solidFill>
                  <a:srgbClr val="275662"/>
                </a:solidFill>
              </a:rPr>
              <a:t>suivis réglementairement </a:t>
            </a:r>
            <a:r>
              <a:rPr lang="fr-FR" sz="2000" dirty="0">
                <a:solidFill>
                  <a:srgbClr val="275662"/>
                </a:solidFill>
              </a:rPr>
              <a:t>dans les eaux en </a:t>
            </a:r>
            <a:r>
              <a:rPr lang="fr-FR" sz="2000" dirty="0" smtClean="0">
                <a:solidFill>
                  <a:srgbClr val="275662"/>
                </a:solidFill>
              </a:rPr>
              <a:t>France (</a:t>
            </a:r>
            <a:r>
              <a:rPr lang="fr-FR" sz="2000" dirty="0" err="1" smtClean="0">
                <a:solidFill>
                  <a:srgbClr val="275662"/>
                </a:solidFill>
              </a:rPr>
              <a:t>herbi</a:t>
            </a:r>
            <a:r>
              <a:rPr lang="fr-FR" sz="2000" dirty="0" smtClean="0">
                <a:solidFill>
                  <a:srgbClr val="275662"/>
                </a:solidFill>
              </a:rPr>
              <a:t>)</a:t>
            </a:r>
            <a:endParaRPr lang="fr-FR" sz="2000" dirty="0">
              <a:solidFill>
                <a:srgbClr val="275662"/>
              </a:solidFill>
            </a:endParaRPr>
          </a:p>
          <a:p>
            <a:endParaRPr lang="fr-FR" sz="2400" dirty="0">
              <a:latin typeface="Century Gothic" panose="020B0502020202020204" pitchFamily="34" charset="0"/>
            </a:endParaRPr>
          </a:p>
          <a:p>
            <a:pPr marL="457200" indent="-457200">
              <a:buFont typeface="Wingdings" panose="05000000000000000000" pitchFamily="2" charset="2"/>
              <a:buChar char="Ø"/>
            </a:pPr>
            <a:endParaRPr lang="fr-FR" sz="2400" dirty="0" smtClean="0">
              <a:latin typeface="Century Gothic" panose="020B0502020202020204" pitchFamily="34" charset="0"/>
            </a:endParaRPr>
          </a:p>
        </p:txBody>
      </p:sp>
    </p:spTree>
    <p:extLst>
      <p:ext uri="{BB962C8B-B14F-4D97-AF65-F5344CB8AC3E}">
        <p14:creationId xmlns:p14="http://schemas.microsoft.com/office/powerpoint/2010/main" val="42890530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0" y="5722144"/>
            <a:ext cx="11544300" cy="1135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5" name="Image 34"/>
          <p:cNvPicPr>
            <a:picLocks noChangeAspect="1"/>
          </p:cNvPicPr>
          <p:nvPr/>
        </p:nvPicPr>
        <p:blipFill rotWithShape="1">
          <a:blip r:embed="rId2"/>
          <a:srcRect t="7129"/>
          <a:stretch/>
        </p:blipFill>
        <p:spPr>
          <a:xfrm>
            <a:off x="458871" y="2157984"/>
            <a:ext cx="7430537" cy="4220119"/>
          </a:xfrm>
          <a:prstGeom prst="rect">
            <a:avLst/>
          </a:prstGeom>
        </p:spPr>
      </p:pic>
      <p:sp>
        <p:nvSpPr>
          <p:cNvPr id="31" name="Rectangle 30"/>
          <p:cNvSpPr/>
          <p:nvPr/>
        </p:nvSpPr>
        <p:spPr>
          <a:xfrm rot="773029">
            <a:off x="4415387" y="1934172"/>
            <a:ext cx="88106" cy="165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space réservé du texte 4">
            <a:extLst>
              <a:ext uri="{FF2B5EF4-FFF2-40B4-BE49-F238E27FC236}">
                <a16:creationId xmlns:a16="http://schemas.microsoft.com/office/drawing/2014/main" id="{656DDC33-2354-4D22-98C7-F34728EA77B2}"/>
              </a:ext>
            </a:extLst>
          </p:cNvPr>
          <p:cNvSpPr txBox="1">
            <a:spLocks/>
          </p:cNvSpPr>
          <p:nvPr/>
        </p:nvSpPr>
        <p:spPr>
          <a:xfrm>
            <a:off x="8137349" y="2659928"/>
            <a:ext cx="3938973" cy="305654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189"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77"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6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54"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4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r-FR" sz="2000" dirty="0">
                <a:solidFill>
                  <a:srgbClr val="275662"/>
                </a:solidFill>
              </a:rPr>
              <a:t>Dont :</a:t>
            </a:r>
          </a:p>
          <a:p>
            <a:pPr marL="457200" indent="-457200">
              <a:buFont typeface="Wingdings" panose="05000000000000000000" pitchFamily="2" charset="2"/>
              <a:buChar char="Ø"/>
            </a:pPr>
            <a:r>
              <a:rPr lang="fr-FR" sz="2000" dirty="0">
                <a:solidFill>
                  <a:srgbClr val="275662"/>
                </a:solidFill>
              </a:rPr>
              <a:t>5 TP </a:t>
            </a:r>
            <a:r>
              <a:rPr lang="fr-FR" sz="2000" b="1" dirty="0">
                <a:solidFill>
                  <a:srgbClr val="275662"/>
                </a:solidFill>
              </a:rPr>
              <a:t>quantifiés en analyse </a:t>
            </a:r>
            <a:r>
              <a:rPr lang="fr-FR" sz="2000" b="1" dirty="0" smtClean="0">
                <a:solidFill>
                  <a:srgbClr val="275662"/>
                </a:solidFill>
              </a:rPr>
              <a:t>ciblée</a:t>
            </a:r>
            <a:r>
              <a:rPr lang="fr-FR" sz="2000" dirty="0" smtClean="0">
                <a:solidFill>
                  <a:srgbClr val="275662"/>
                </a:solidFill>
              </a:rPr>
              <a:t> (</a:t>
            </a:r>
            <a:r>
              <a:rPr lang="fr-FR" sz="2000" dirty="0" err="1" smtClean="0">
                <a:solidFill>
                  <a:srgbClr val="275662"/>
                </a:solidFill>
              </a:rPr>
              <a:t>herbi</a:t>
            </a:r>
            <a:r>
              <a:rPr lang="fr-FR" sz="2000" dirty="0" smtClean="0">
                <a:solidFill>
                  <a:srgbClr val="275662"/>
                </a:solidFill>
              </a:rPr>
              <a:t>)</a:t>
            </a:r>
            <a:endParaRPr lang="fr-FR" sz="2000" dirty="0">
              <a:solidFill>
                <a:srgbClr val="275662"/>
              </a:solidFill>
            </a:endParaRPr>
          </a:p>
          <a:p>
            <a:pPr marL="457200" indent="-457200">
              <a:buFont typeface="Wingdings" panose="05000000000000000000" pitchFamily="2" charset="2"/>
              <a:buChar char="Ø"/>
            </a:pPr>
            <a:r>
              <a:rPr lang="fr-FR" sz="2000" dirty="0">
                <a:solidFill>
                  <a:srgbClr val="275662"/>
                </a:solidFill>
              </a:rPr>
              <a:t>6 TP </a:t>
            </a:r>
            <a:r>
              <a:rPr lang="fr-FR" sz="2000" b="1" dirty="0">
                <a:solidFill>
                  <a:srgbClr val="275662"/>
                </a:solidFill>
              </a:rPr>
              <a:t>suivis réglementairement </a:t>
            </a:r>
            <a:r>
              <a:rPr lang="fr-FR" sz="2000" dirty="0">
                <a:solidFill>
                  <a:srgbClr val="275662"/>
                </a:solidFill>
              </a:rPr>
              <a:t>dans les eaux en </a:t>
            </a:r>
            <a:r>
              <a:rPr lang="fr-FR" sz="2000" dirty="0" smtClean="0">
                <a:solidFill>
                  <a:srgbClr val="275662"/>
                </a:solidFill>
              </a:rPr>
              <a:t>France (</a:t>
            </a:r>
            <a:r>
              <a:rPr lang="fr-FR" sz="2000" dirty="0" err="1" smtClean="0">
                <a:solidFill>
                  <a:srgbClr val="275662"/>
                </a:solidFill>
              </a:rPr>
              <a:t>herbi</a:t>
            </a:r>
            <a:r>
              <a:rPr lang="fr-FR" sz="2000" dirty="0" smtClean="0">
                <a:solidFill>
                  <a:srgbClr val="275662"/>
                </a:solidFill>
              </a:rPr>
              <a:t>)</a:t>
            </a:r>
            <a:endParaRPr lang="fr-FR" sz="2000" dirty="0">
              <a:solidFill>
                <a:srgbClr val="275662"/>
              </a:solidFill>
            </a:endParaRPr>
          </a:p>
          <a:p>
            <a:pPr marL="457200" indent="-457200">
              <a:buFont typeface="Wingdings" panose="05000000000000000000" pitchFamily="2" charset="2"/>
              <a:buChar char="Ø"/>
            </a:pPr>
            <a:r>
              <a:rPr lang="fr-FR" sz="2000" dirty="0">
                <a:solidFill>
                  <a:srgbClr val="275662"/>
                </a:solidFill>
              </a:rPr>
              <a:t>8 TP </a:t>
            </a:r>
            <a:r>
              <a:rPr lang="fr-FR" sz="2000" b="1" dirty="0">
                <a:solidFill>
                  <a:srgbClr val="275662"/>
                </a:solidFill>
              </a:rPr>
              <a:t>issus de 4 pesticides utilisés sur la parcelle </a:t>
            </a:r>
            <a:r>
              <a:rPr lang="fr-FR" sz="2000" dirty="0">
                <a:solidFill>
                  <a:srgbClr val="275662"/>
                </a:solidFill>
              </a:rPr>
              <a:t>(enquêtes 2004-2015)</a:t>
            </a:r>
          </a:p>
          <a:p>
            <a:pPr marL="457200" indent="-457200">
              <a:buFont typeface="Wingdings" panose="05000000000000000000" pitchFamily="2" charset="2"/>
              <a:buChar char="Ø"/>
            </a:pPr>
            <a:endParaRPr lang="fr-FR" sz="2400" dirty="0">
              <a:latin typeface="Century Gothic" panose="020B0502020202020204" pitchFamily="34" charset="0"/>
            </a:endParaRPr>
          </a:p>
          <a:p>
            <a:pPr marL="457200" indent="-457200">
              <a:buFont typeface="Wingdings" panose="05000000000000000000" pitchFamily="2" charset="2"/>
              <a:buChar char="Ø"/>
            </a:pPr>
            <a:endParaRPr lang="fr-FR" sz="2400" dirty="0" smtClean="0">
              <a:latin typeface="Century Gothic" panose="020B0502020202020204" pitchFamily="34" charset="0"/>
            </a:endParaRPr>
          </a:p>
        </p:txBody>
      </p:sp>
      <p:sp>
        <p:nvSpPr>
          <p:cNvPr id="7" name="Titre 1"/>
          <p:cNvSpPr txBox="1">
            <a:spLocks/>
          </p:cNvSpPr>
          <p:nvPr/>
        </p:nvSpPr>
        <p:spPr>
          <a:xfrm>
            <a:off x="743192" y="149638"/>
            <a:ext cx="10216343" cy="888251"/>
          </a:xfrm>
          <a:prstGeom prst="rect">
            <a:avLst/>
          </a:prstGeom>
        </p:spPr>
        <p:txBody>
          <a:bodyPr vert="horz" lIns="0" tIns="46800" rIns="91440" bIns="45720" rtlCol="0" anchor="ctr">
            <a:normAutofit/>
          </a:bodyPr>
          <a:lstStyle>
            <a:lvl1pPr marL="457200" indent="-457200" algn="l" defTabSz="914400" rtl="0" eaLnBrk="1" latinLnBrk="0" hangingPunct="1">
              <a:lnSpc>
                <a:spcPct val="90000"/>
              </a:lnSpc>
              <a:spcBef>
                <a:spcPct val="0"/>
              </a:spcBef>
              <a:buFontTx/>
              <a:buBlip>
                <a:blip r:embed="rId3"/>
              </a:buBlip>
              <a:defRPr sz="3600" b="1" kern="1200">
                <a:solidFill>
                  <a:schemeClr val="accent6">
                    <a:lumMod val="75000"/>
                  </a:schemeClr>
                </a:solidFill>
                <a:latin typeface="Century Gothic" panose="020B0502020202020204" pitchFamily="34" charset="0"/>
                <a:ea typeface="+mj-ea"/>
                <a:cs typeface="+mj-cs"/>
              </a:defRPr>
            </a:lvl1pPr>
          </a:lstStyle>
          <a:p>
            <a:r>
              <a:rPr lang="fr-FR" sz="3000" dirty="0" smtClean="0">
                <a:solidFill>
                  <a:srgbClr val="00A3A6"/>
                </a:solidFill>
                <a:latin typeface="+mj-lt"/>
              </a:rPr>
              <a:t>Nature </a:t>
            </a:r>
            <a:r>
              <a:rPr lang="fr-FR" sz="3000" dirty="0">
                <a:solidFill>
                  <a:srgbClr val="00A3A6"/>
                </a:solidFill>
                <a:latin typeface="+mj-lt"/>
              </a:rPr>
              <a:t>des 32 TP les plus fréquemment détectés en suspecté </a:t>
            </a:r>
          </a:p>
        </p:txBody>
      </p:sp>
    </p:spTree>
    <p:extLst>
      <p:ext uri="{BB962C8B-B14F-4D97-AF65-F5344CB8AC3E}">
        <p14:creationId xmlns:p14="http://schemas.microsoft.com/office/powerpoint/2010/main" val="35735564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09809C2-B654-AD1B-D002-AA46114CD2D1}"/>
              </a:ext>
            </a:extLst>
          </p:cNvPr>
          <p:cNvSpPr>
            <a:spLocks noGrp="1"/>
          </p:cNvSpPr>
          <p:nvPr>
            <p:ph idx="1"/>
          </p:nvPr>
        </p:nvSpPr>
        <p:spPr>
          <a:xfrm>
            <a:off x="170717" y="1168111"/>
            <a:ext cx="11830148" cy="4819303"/>
          </a:xfrm>
        </p:spPr>
        <p:txBody>
          <a:bodyPr>
            <a:normAutofit/>
          </a:bodyPr>
          <a:lstStyle/>
          <a:p>
            <a:r>
              <a:rPr lang="fr-FR" sz="2000" dirty="0">
                <a:solidFill>
                  <a:srgbClr val="275662"/>
                </a:solidFill>
                <a:latin typeface="+mn-lt"/>
              </a:rPr>
              <a:t>Potentiellement de </a:t>
            </a:r>
            <a:r>
              <a:rPr lang="fr-FR" sz="2000" b="1" dirty="0">
                <a:solidFill>
                  <a:srgbClr val="275662"/>
                </a:solidFill>
                <a:latin typeface="+mn-lt"/>
              </a:rPr>
              <a:t>nombreux produits de transformation </a:t>
            </a:r>
            <a:r>
              <a:rPr lang="fr-FR" sz="2000" dirty="0">
                <a:solidFill>
                  <a:srgbClr val="275662"/>
                </a:solidFill>
                <a:latin typeface="+mn-lt"/>
              </a:rPr>
              <a:t>(TP) de contaminants organiques encore inconnus</a:t>
            </a:r>
          </a:p>
        </p:txBody>
      </p:sp>
      <p:grpSp>
        <p:nvGrpSpPr>
          <p:cNvPr id="7" name="Groupe 6"/>
          <p:cNvGrpSpPr/>
          <p:nvPr/>
        </p:nvGrpSpPr>
        <p:grpSpPr>
          <a:xfrm>
            <a:off x="898896" y="2065621"/>
            <a:ext cx="9406185" cy="4045618"/>
            <a:chOff x="1902263" y="2705697"/>
            <a:chExt cx="9406185" cy="4045618"/>
          </a:xfrm>
        </p:grpSpPr>
        <p:pic>
          <p:nvPicPr>
            <p:cNvPr id="5" name="Image 4"/>
            <p:cNvPicPr>
              <a:picLocks noChangeAspect="1"/>
            </p:cNvPicPr>
            <p:nvPr/>
          </p:nvPicPr>
          <p:blipFill>
            <a:blip r:embed="rId2"/>
            <a:stretch>
              <a:fillRect/>
            </a:stretch>
          </p:blipFill>
          <p:spPr>
            <a:xfrm>
              <a:off x="6114366" y="2705697"/>
              <a:ext cx="5194082" cy="4045618"/>
            </a:xfrm>
            <a:prstGeom prst="rect">
              <a:avLst/>
            </a:prstGeom>
          </p:spPr>
        </p:pic>
        <p:sp>
          <p:nvSpPr>
            <p:cNvPr id="6" name="ZoneTexte 5"/>
            <p:cNvSpPr txBox="1"/>
            <p:nvPr/>
          </p:nvSpPr>
          <p:spPr>
            <a:xfrm>
              <a:off x="1902263" y="4318975"/>
              <a:ext cx="3173433" cy="923330"/>
            </a:xfrm>
            <a:prstGeom prst="rect">
              <a:avLst/>
            </a:prstGeom>
            <a:noFill/>
            <a:ln w="28575">
              <a:solidFill>
                <a:srgbClr val="009999"/>
              </a:solidFill>
            </a:ln>
          </p:spPr>
          <p:txBody>
            <a:bodyPr wrap="none" rtlCol="0">
              <a:spAutoFit/>
            </a:bodyPr>
            <a:lstStyle/>
            <a:p>
              <a:r>
                <a:rPr lang="fr-FR" dirty="0">
                  <a:solidFill>
                    <a:srgbClr val="275662"/>
                  </a:solidFill>
                </a:rPr>
                <a:t>Exemple de TP mis en évidence </a:t>
              </a:r>
            </a:p>
            <a:p>
              <a:r>
                <a:rPr lang="fr-FR" dirty="0">
                  <a:solidFill>
                    <a:srgbClr val="275662"/>
                  </a:solidFill>
                </a:rPr>
                <a:t>pour le fongicide Tébuconazole</a:t>
              </a:r>
            </a:p>
            <a:p>
              <a:r>
                <a:rPr lang="fr-FR" dirty="0">
                  <a:solidFill>
                    <a:srgbClr val="275662"/>
                  </a:solidFill>
                </a:rPr>
                <a:t>(thèse K. Rocco)</a:t>
              </a:r>
            </a:p>
          </p:txBody>
        </p:sp>
      </p:grpSp>
      <p:sp>
        <p:nvSpPr>
          <p:cNvPr id="8" name="Titre 1"/>
          <p:cNvSpPr txBox="1">
            <a:spLocks/>
          </p:cNvSpPr>
          <p:nvPr/>
        </p:nvSpPr>
        <p:spPr>
          <a:xfrm>
            <a:off x="743192" y="149638"/>
            <a:ext cx="10216343" cy="888251"/>
          </a:xfrm>
          <a:prstGeom prst="rect">
            <a:avLst/>
          </a:prstGeom>
        </p:spPr>
        <p:txBody>
          <a:bodyPr vert="horz" lIns="0" tIns="46800" rIns="91440" bIns="45720" rtlCol="0" anchor="ctr">
            <a:normAutofit/>
          </a:bodyPr>
          <a:lstStyle>
            <a:lvl1pPr marL="457200" indent="-457200" algn="l" defTabSz="914400" rtl="0" eaLnBrk="1" latinLnBrk="0" hangingPunct="1">
              <a:lnSpc>
                <a:spcPct val="90000"/>
              </a:lnSpc>
              <a:spcBef>
                <a:spcPct val="0"/>
              </a:spcBef>
              <a:buFontTx/>
              <a:buBlip>
                <a:blip r:embed="rId3"/>
              </a:buBlip>
              <a:defRPr sz="3600" b="1" kern="1200">
                <a:solidFill>
                  <a:schemeClr val="accent6">
                    <a:lumMod val="75000"/>
                  </a:schemeClr>
                </a:solidFill>
                <a:latin typeface="Century Gothic" panose="020B0502020202020204" pitchFamily="34" charset="0"/>
                <a:ea typeface="+mj-ea"/>
                <a:cs typeface="+mj-cs"/>
              </a:defRPr>
            </a:lvl1pPr>
          </a:lstStyle>
          <a:p>
            <a:r>
              <a:rPr lang="fr-FR" sz="3000" dirty="0" smtClean="0">
                <a:solidFill>
                  <a:srgbClr val="00A3A6"/>
                </a:solidFill>
                <a:latin typeface="+mj-lt"/>
              </a:rPr>
              <a:t>Conclusions </a:t>
            </a:r>
            <a:r>
              <a:rPr lang="fr-FR" sz="3000" dirty="0">
                <a:solidFill>
                  <a:srgbClr val="00A3A6"/>
                </a:solidFill>
                <a:latin typeface="+mj-lt"/>
              </a:rPr>
              <a:t>et perspectives </a:t>
            </a:r>
          </a:p>
        </p:txBody>
      </p:sp>
    </p:spTree>
    <p:extLst>
      <p:ext uri="{BB962C8B-B14F-4D97-AF65-F5344CB8AC3E}">
        <p14:creationId xmlns:p14="http://schemas.microsoft.com/office/powerpoint/2010/main" val="21922427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743192" y="149638"/>
            <a:ext cx="10216343" cy="888251"/>
          </a:xfrm>
          <a:prstGeom prst="rect">
            <a:avLst/>
          </a:prstGeom>
        </p:spPr>
        <p:txBody>
          <a:bodyPr vert="horz" lIns="0" tIns="46800" rIns="91440" bIns="45720" rtlCol="0" anchor="ctr">
            <a:normAutofit/>
          </a:bodyPr>
          <a:lstStyle>
            <a:lvl1pPr marL="457200" indent="-457200" algn="l" defTabSz="914400" rtl="0" eaLnBrk="1" latinLnBrk="0" hangingPunct="1">
              <a:lnSpc>
                <a:spcPct val="90000"/>
              </a:lnSpc>
              <a:spcBef>
                <a:spcPct val="0"/>
              </a:spcBef>
              <a:buFontTx/>
              <a:buBlip>
                <a:blip r:embed="rId2"/>
              </a:buBlip>
              <a:defRPr sz="3600" b="1" kern="1200">
                <a:solidFill>
                  <a:schemeClr val="accent6">
                    <a:lumMod val="75000"/>
                  </a:schemeClr>
                </a:solidFill>
                <a:latin typeface="Century Gothic" panose="020B0502020202020204" pitchFamily="34" charset="0"/>
                <a:ea typeface="+mj-ea"/>
                <a:cs typeface="+mj-cs"/>
              </a:defRPr>
            </a:lvl1pPr>
          </a:lstStyle>
          <a:p>
            <a:r>
              <a:rPr lang="fr-FR" sz="3000" dirty="0" smtClean="0">
                <a:solidFill>
                  <a:srgbClr val="00A3A6"/>
                </a:solidFill>
                <a:latin typeface="+mj-lt"/>
              </a:rPr>
              <a:t>Conclusions </a:t>
            </a:r>
            <a:r>
              <a:rPr lang="fr-FR" sz="3000" dirty="0">
                <a:solidFill>
                  <a:srgbClr val="00A3A6"/>
                </a:solidFill>
                <a:latin typeface="+mj-lt"/>
              </a:rPr>
              <a:t>et perspectives </a:t>
            </a:r>
          </a:p>
        </p:txBody>
      </p:sp>
      <p:sp>
        <p:nvSpPr>
          <p:cNvPr id="6" name="Espace réservé du contenu 2">
            <a:extLst>
              <a:ext uri="{FF2B5EF4-FFF2-40B4-BE49-F238E27FC236}">
                <a16:creationId xmlns:a16="http://schemas.microsoft.com/office/drawing/2014/main" id="{709809C2-B654-AD1B-D002-AA46114CD2D1}"/>
              </a:ext>
            </a:extLst>
          </p:cNvPr>
          <p:cNvSpPr txBox="1">
            <a:spLocks/>
          </p:cNvSpPr>
          <p:nvPr/>
        </p:nvSpPr>
        <p:spPr>
          <a:xfrm>
            <a:off x="170717" y="1168111"/>
            <a:ext cx="11830148" cy="5575589"/>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rgbClr val="00A3A6"/>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smtClean="0">
                <a:solidFill>
                  <a:srgbClr val="275662"/>
                </a:solidFill>
                <a:latin typeface="+mn-lt"/>
              </a:rPr>
              <a:t>Potentiellement de </a:t>
            </a:r>
            <a:r>
              <a:rPr lang="fr-FR" sz="2000" b="1" dirty="0" smtClean="0">
                <a:solidFill>
                  <a:srgbClr val="275662"/>
                </a:solidFill>
                <a:latin typeface="+mn-lt"/>
              </a:rPr>
              <a:t>nombreux produits de transformation </a:t>
            </a:r>
            <a:r>
              <a:rPr lang="fr-FR" sz="2000" dirty="0" smtClean="0">
                <a:solidFill>
                  <a:srgbClr val="275662"/>
                </a:solidFill>
                <a:latin typeface="+mn-lt"/>
              </a:rPr>
              <a:t>(TP) de contaminants organiques encore inconnus</a:t>
            </a:r>
          </a:p>
          <a:p>
            <a:endParaRPr lang="fr-FR" sz="2000" dirty="0" smtClean="0">
              <a:solidFill>
                <a:srgbClr val="275662"/>
              </a:solidFill>
              <a:latin typeface="+mn-lt"/>
            </a:endParaRPr>
          </a:p>
          <a:p>
            <a:r>
              <a:rPr lang="fr-FR" sz="2000" dirty="0" smtClean="0">
                <a:solidFill>
                  <a:srgbClr val="275662"/>
                </a:solidFill>
                <a:latin typeface="+mn-lt"/>
              </a:rPr>
              <a:t>Développement </a:t>
            </a:r>
            <a:r>
              <a:rPr lang="fr-FR" sz="2000" dirty="0">
                <a:solidFill>
                  <a:srgbClr val="275662"/>
                </a:solidFill>
                <a:latin typeface="+mn-lt"/>
              </a:rPr>
              <a:t>d’une </a:t>
            </a:r>
            <a:r>
              <a:rPr lang="fr-FR" sz="2000" b="1" dirty="0">
                <a:latin typeface="+mn-lt"/>
              </a:rPr>
              <a:t>approche d’analyse suspectée</a:t>
            </a:r>
            <a:r>
              <a:rPr lang="fr-FR" sz="2000" dirty="0">
                <a:solidFill>
                  <a:srgbClr val="275662"/>
                </a:solidFill>
                <a:latin typeface="+mn-lt"/>
              </a:rPr>
              <a:t> </a:t>
            </a:r>
            <a:r>
              <a:rPr lang="fr-FR" sz="2000" dirty="0" smtClean="0">
                <a:solidFill>
                  <a:srgbClr val="275662"/>
                </a:solidFill>
                <a:latin typeface="+mn-lt"/>
              </a:rPr>
              <a:t>qui </a:t>
            </a:r>
            <a:r>
              <a:rPr lang="fr-FR" sz="2000" dirty="0">
                <a:solidFill>
                  <a:srgbClr val="275662"/>
                </a:solidFill>
                <a:latin typeface="+mn-lt"/>
              </a:rPr>
              <a:t>a permis de : </a:t>
            </a:r>
          </a:p>
          <a:p>
            <a:pPr lvl="1">
              <a:buFont typeface="Courier New" panose="02070309020205020404" pitchFamily="49" charset="0"/>
              <a:buChar char="o"/>
            </a:pPr>
            <a:r>
              <a:rPr lang="fr-FR" sz="1800" dirty="0">
                <a:solidFill>
                  <a:srgbClr val="275662"/>
                </a:solidFill>
                <a:latin typeface="+mn-lt"/>
              </a:rPr>
              <a:t>Détecter des </a:t>
            </a:r>
            <a:r>
              <a:rPr lang="fr-FR" sz="1800" b="1" dirty="0">
                <a:solidFill>
                  <a:srgbClr val="275662"/>
                </a:solidFill>
                <a:latin typeface="+mn-lt"/>
              </a:rPr>
              <a:t>produits de transformation indétectables </a:t>
            </a:r>
            <a:r>
              <a:rPr lang="fr-FR" sz="1800" dirty="0">
                <a:solidFill>
                  <a:srgbClr val="275662"/>
                </a:solidFill>
                <a:latin typeface="+mn-lt"/>
              </a:rPr>
              <a:t>par analyse ciblée classique,</a:t>
            </a:r>
          </a:p>
          <a:p>
            <a:pPr lvl="1">
              <a:buFont typeface="Courier New" panose="02070309020205020404" pitchFamily="49" charset="0"/>
              <a:buChar char="o"/>
            </a:pPr>
            <a:r>
              <a:rPr lang="fr-FR" sz="1800" dirty="0">
                <a:solidFill>
                  <a:srgbClr val="275662"/>
                </a:solidFill>
                <a:latin typeface="+mn-lt"/>
              </a:rPr>
              <a:t>Identifier une </a:t>
            </a:r>
            <a:r>
              <a:rPr lang="fr-FR" sz="1800" b="1" dirty="0">
                <a:solidFill>
                  <a:srgbClr val="275662"/>
                </a:solidFill>
                <a:latin typeface="+mn-lt"/>
              </a:rPr>
              <a:t>contamination de tous les milieux </a:t>
            </a:r>
            <a:r>
              <a:rPr lang="fr-FR" sz="1800" dirty="0">
                <a:solidFill>
                  <a:srgbClr val="275662"/>
                </a:solidFill>
                <a:latin typeface="+mn-lt"/>
              </a:rPr>
              <a:t>par les TP, et plus particulièrement les matrices solides</a:t>
            </a:r>
          </a:p>
          <a:p>
            <a:pPr lvl="1">
              <a:buFont typeface="Courier New" panose="02070309020205020404" pitchFamily="49" charset="0"/>
              <a:buChar char="o"/>
            </a:pPr>
            <a:r>
              <a:rPr lang="fr-FR" sz="1800" dirty="0">
                <a:solidFill>
                  <a:srgbClr val="275662"/>
                </a:solidFill>
                <a:latin typeface="+mn-lt"/>
              </a:rPr>
              <a:t>Mettre en évidence un </a:t>
            </a:r>
            <a:r>
              <a:rPr lang="fr-FR" sz="1800" b="1" dirty="0">
                <a:solidFill>
                  <a:srgbClr val="275662"/>
                </a:solidFill>
                <a:latin typeface="+mn-lt"/>
              </a:rPr>
              <a:t>stockage des TP dans les sols</a:t>
            </a:r>
            <a:r>
              <a:rPr lang="fr-FR" sz="1800" dirty="0">
                <a:solidFill>
                  <a:srgbClr val="275662"/>
                </a:solidFill>
                <a:latin typeface="+mn-lt"/>
              </a:rPr>
              <a:t>.</a:t>
            </a:r>
          </a:p>
          <a:p>
            <a:endParaRPr lang="fr-FR" sz="2000" dirty="0" smtClean="0">
              <a:solidFill>
                <a:srgbClr val="275662"/>
              </a:solidFill>
              <a:latin typeface="+mn-lt"/>
            </a:endParaRPr>
          </a:p>
          <a:p>
            <a:r>
              <a:rPr lang="fr-FR" sz="2000" dirty="0" smtClean="0">
                <a:solidFill>
                  <a:srgbClr val="275662"/>
                </a:solidFill>
                <a:latin typeface="+mn-lt"/>
              </a:rPr>
              <a:t>Des </a:t>
            </a:r>
            <a:r>
              <a:rPr lang="fr-FR" sz="2000" b="1" dirty="0">
                <a:latin typeface="+mn-lt"/>
              </a:rPr>
              <a:t>perspectives de recherches </a:t>
            </a:r>
            <a:r>
              <a:rPr lang="fr-FR" sz="2000" dirty="0">
                <a:solidFill>
                  <a:srgbClr val="275662"/>
                </a:solidFill>
                <a:latin typeface="+mn-lt"/>
              </a:rPr>
              <a:t>pour : </a:t>
            </a:r>
          </a:p>
          <a:p>
            <a:pPr lvl="1">
              <a:buFont typeface="Courier New" panose="02070309020205020404" pitchFamily="49" charset="0"/>
              <a:buChar char="o"/>
            </a:pPr>
            <a:r>
              <a:rPr lang="fr-FR" sz="1800" dirty="0">
                <a:solidFill>
                  <a:srgbClr val="275662"/>
                </a:solidFill>
                <a:latin typeface="+mn-lt"/>
              </a:rPr>
              <a:t>Mieux </a:t>
            </a:r>
            <a:r>
              <a:rPr lang="fr-FR" sz="1800" b="1" dirty="0">
                <a:solidFill>
                  <a:srgbClr val="275662"/>
                </a:solidFill>
                <a:latin typeface="+mn-lt"/>
              </a:rPr>
              <a:t>caractériser l’occurrence </a:t>
            </a:r>
            <a:r>
              <a:rPr lang="fr-FR" sz="1800" dirty="0">
                <a:solidFill>
                  <a:srgbClr val="275662"/>
                </a:solidFill>
                <a:latin typeface="+mn-lt"/>
              </a:rPr>
              <a:t>des TP dans l’environnement et espérer avoir plus d’étalons analytiques commercialement disponibles pour confirmer et quantifier,</a:t>
            </a:r>
          </a:p>
          <a:p>
            <a:pPr lvl="1">
              <a:buFont typeface="Courier New" panose="02070309020205020404" pitchFamily="49" charset="0"/>
              <a:buChar char="o"/>
            </a:pPr>
            <a:r>
              <a:rPr lang="fr-FR" sz="1800" dirty="0">
                <a:solidFill>
                  <a:srgbClr val="275662"/>
                </a:solidFill>
                <a:latin typeface="+mn-lt"/>
              </a:rPr>
              <a:t>Identifier les </a:t>
            </a:r>
            <a:r>
              <a:rPr lang="fr-FR" sz="1800" b="1" dirty="0">
                <a:solidFill>
                  <a:srgbClr val="275662"/>
                </a:solidFill>
                <a:latin typeface="+mn-lt"/>
              </a:rPr>
              <a:t>processus de formation des TP </a:t>
            </a:r>
            <a:r>
              <a:rPr lang="fr-FR" sz="1800" dirty="0">
                <a:solidFill>
                  <a:srgbClr val="275662"/>
                </a:solidFill>
                <a:latin typeface="+mn-lt"/>
              </a:rPr>
              <a:t>(modifications des pratiques, changement global…)</a:t>
            </a:r>
          </a:p>
          <a:p>
            <a:pPr lvl="1">
              <a:buFont typeface="Courier New" panose="02070309020205020404" pitchFamily="49" charset="0"/>
              <a:buChar char="o"/>
            </a:pPr>
            <a:r>
              <a:rPr lang="fr-FR" sz="1800" dirty="0">
                <a:solidFill>
                  <a:srgbClr val="275662"/>
                </a:solidFill>
                <a:latin typeface="+mn-lt"/>
              </a:rPr>
              <a:t>Modéliser les propriétés des TP pour </a:t>
            </a:r>
            <a:r>
              <a:rPr lang="fr-FR" sz="1800" b="1" dirty="0">
                <a:solidFill>
                  <a:srgbClr val="275662"/>
                </a:solidFill>
                <a:latin typeface="+mn-lt"/>
              </a:rPr>
              <a:t>prédire leur comportement et devenir </a:t>
            </a:r>
            <a:r>
              <a:rPr lang="fr-FR" sz="1800" dirty="0">
                <a:solidFill>
                  <a:srgbClr val="275662"/>
                </a:solidFill>
                <a:latin typeface="+mn-lt"/>
              </a:rPr>
              <a:t>dans l’environnement (présence dans quel milieu ?),</a:t>
            </a:r>
          </a:p>
          <a:p>
            <a:pPr lvl="1">
              <a:buFont typeface="Courier New" panose="02070309020205020404" pitchFamily="49" charset="0"/>
              <a:buChar char="o"/>
            </a:pPr>
            <a:r>
              <a:rPr lang="fr-FR" sz="1800" dirty="0">
                <a:solidFill>
                  <a:srgbClr val="275662"/>
                </a:solidFill>
                <a:latin typeface="+mn-lt"/>
              </a:rPr>
              <a:t>Faire le </a:t>
            </a:r>
            <a:r>
              <a:rPr lang="fr-FR" sz="1800" b="1" dirty="0">
                <a:solidFill>
                  <a:srgbClr val="275662"/>
                </a:solidFill>
                <a:latin typeface="+mn-lt"/>
              </a:rPr>
              <a:t>lien avec l’impact sur l’écosystème </a:t>
            </a:r>
            <a:r>
              <a:rPr lang="fr-FR" sz="1800" dirty="0">
                <a:solidFill>
                  <a:srgbClr val="275662"/>
                </a:solidFill>
                <a:latin typeface="+mn-lt"/>
              </a:rPr>
              <a:t>via l’expérimentation, la prédiction (approches in silico structure-activité QSAR</a:t>
            </a:r>
            <a:r>
              <a:rPr lang="fr-FR" sz="1800" dirty="0" smtClean="0">
                <a:solidFill>
                  <a:srgbClr val="275662"/>
                </a:solidFill>
                <a:latin typeface="+mn-lt"/>
              </a:rPr>
              <a:t>).</a:t>
            </a:r>
          </a:p>
          <a:p>
            <a:pPr lvl="1">
              <a:buFont typeface="Courier New" panose="02070309020205020404" pitchFamily="49" charset="0"/>
              <a:buChar char="o"/>
            </a:pPr>
            <a:r>
              <a:rPr lang="fr-FR" sz="1800" dirty="0" smtClean="0">
                <a:solidFill>
                  <a:srgbClr val="275662"/>
                </a:solidFill>
                <a:latin typeface="+mn-lt"/>
              </a:rPr>
              <a:t>Adapter/appliquer la méthodologie analytique à </a:t>
            </a:r>
            <a:r>
              <a:rPr lang="fr-FR" sz="1800" b="1" dirty="0" smtClean="0">
                <a:solidFill>
                  <a:srgbClr val="275662"/>
                </a:solidFill>
                <a:latin typeface="+mn-lt"/>
              </a:rPr>
              <a:t>d’autres familles de contaminants organiques </a:t>
            </a:r>
            <a:r>
              <a:rPr lang="fr-FR" sz="1800" dirty="0" smtClean="0">
                <a:solidFill>
                  <a:srgbClr val="275662"/>
                </a:solidFill>
                <a:latin typeface="+mn-lt"/>
              </a:rPr>
              <a:t>(ex. pharmaceutiques, vétérinaires…)</a:t>
            </a:r>
            <a:endParaRPr lang="fr-FR" sz="1800" dirty="0">
              <a:solidFill>
                <a:srgbClr val="275662"/>
              </a:solidFill>
              <a:latin typeface="+mn-lt"/>
            </a:endParaRPr>
          </a:p>
          <a:p>
            <a:endParaRPr lang="fr-FR" sz="2000" dirty="0">
              <a:solidFill>
                <a:srgbClr val="275662"/>
              </a:solidFill>
              <a:latin typeface="+mn-lt"/>
            </a:endParaRPr>
          </a:p>
        </p:txBody>
      </p:sp>
    </p:spTree>
    <p:extLst>
      <p:ext uri="{BB962C8B-B14F-4D97-AF65-F5344CB8AC3E}">
        <p14:creationId xmlns:p14="http://schemas.microsoft.com/office/powerpoint/2010/main" val="84282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208015" y="1509535"/>
            <a:ext cx="7728711" cy="3798975"/>
          </a:xfrm>
          <a:prstGeom prst="rect">
            <a:avLst/>
          </a:prstGeom>
        </p:spPr>
      </p:pic>
      <p:sp>
        <p:nvSpPr>
          <p:cNvPr id="5" name="Ellipse 4"/>
          <p:cNvSpPr/>
          <p:nvPr/>
        </p:nvSpPr>
        <p:spPr>
          <a:xfrm>
            <a:off x="2650921" y="1936698"/>
            <a:ext cx="1098958" cy="459290"/>
          </a:xfrm>
          <a:prstGeom prst="ellipse">
            <a:avLst/>
          </a:prstGeom>
          <a:gradFill flip="none" rotWithShape="1">
            <a:gsLst>
              <a:gs pos="0">
                <a:srgbClr val="00A3A6">
                  <a:tint val="66000"/>
                  <a:satMod val="160000"/>
                </a:srgbClr>
              </a:gs>
              <a:gs pos="50000">
                <a:srgbClr val="00A3A6">
                  <a:tint val="44500"/>
                  <a:satMod val="160000"/>
                </a:srgbClr>
              </a:gs>
              <a:gs pos="100000">
                <a:srgbClr val="00A3A6">
                  <a:tint val="23500"/>
                  <a:satMod val="160000"/>
                </a:srgbClr>
              </a:gs>
            </a:gsLst>
            <a:lin ang="2700000" scaled="1"/>
            <a:tileRect/>
          </a:gradFill>
          <a:ln w="38100">
            <a:solidFill>
              <a:srgbClr val="00A3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rgbClr val="275662"/>
                </a:solidFill>
              </a:rPr>
              <a:t>air</a:t>
            </a:r>
            <a:endParaRPr lang="fr-FR" dirty="0">
              <a:solidFill>
                <a:srgbClr val="275662"/>
              </a:solidFill>
            </a:endParaRPr>
          </a:p>
        </p:txBody>
      </p:sp>
      <p:sp>
        <p:nvSpPr>
          <p:cNvPr id="6" name="Ellipse 5"/>
          <p:cNvSpPr/>
          <p:nvPr/>
        </p:nvSpPr>
        <p:spPr>
          <a:xfrm>
            <a:off x="1393970" y="3894198"/>
            <a:ext cx="1098958" cy="459290"/>
          </a:xfrm>
          <a:prstGeom prst="ellipse">
            <a:avLst/>
          </a:prstGeom>
          <a:gradFill flip="none" rotWithShape="1">
            <a:gsLst>
              <a:gs pos="0">
                <a:srgbClr val="00A3A6">
                  <a:tint val="66000"/>
                  <a:satMod val="160000"/>
                </a:srgbClr>
              </a:gs>
              <a:gs pos="50000">
                <a:srgbClr val="00A3A6">
                  <a:tint val="44500"/>
                  <a:satMod val="160000"/>
                </a:srgbClr>
              </a:gs>
              <a:gs pos="100000">
                <a:srgbClr val="00A3A6">
                  <a:tint val="23500"/>
                  <a:satMod val="160000"/>
                </a:srgbClr>
              </a:gs>
            </a:gsLst>
            <a:lin ang="2700000" scaled="1"/>
            <a:tileRect/>
          </a:gradFill>
          <a:ln w="38100">
            <a:solidFill>
              <a:srgbClr val="00A3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275662"/>
                </a:solidFill>
              </a:rPr>
              <a:t>sol</a:t>
            </a:r>
          </a:p>
        </p:txBody>
      </p:sp>
      <p:sp>
        <p:nvSpPr>
          <p:cNvPr id="7" name="Ellipse 6"/>
          <p:cNvSpPr/>
          <p:nvPr/>
        </p:nvSpPr>
        <p:spPr>
          <a:xfrm>
            <a:off x="7041159" y="3645948"/>
            <a:ext cx="1733725" cy="549547"/>
          </a:xfrm>
          <a:prstGeom prst="ellipse">
            <a:avLst/>
          </a:prstGeom>
          <a:gradFill flip="none" rotWithShape="1">
            <a:gsLst>
              <a:gs pos="0">
                <a:srgbClr val="00A3A6">
                  <a:tint val="66000"/>
                  <a:satMod val="160000"/>
                </a:srgbClr>
              </a:gs>
              <a:gs pos="50000">
                <a:srgbClr val="00A3A6">
                  <a:tint val="44500"/>
                  <a:satMod val="160000"/>
                </a:srgbClr>
              </a:gs>
              <a:gs pos="100000">
                <a:srgbClr val="00A3A6">
                  <a:tint val="23500"/>
                  <a:satMod val="160000"/>
                </a:srgbClr>
              </a:gs>
            </a:gsLst>
            <a:lin ang="2700000" scaled="1"/>
            <a:tileRect/>
          </a:gradFill>
          <a:ln w="38100">
            <a:solidFill>
              <a:srgbClr val="00A3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275662"/>
                </a:solidFill>
              </a:rPr>
              <a:t>Eau de surface</a:t>
            </a:r>
          </a:p>
        </p:txBody>
      </p:sp>
      <p:sp>
        <p:nvSpPr>
          <p:cNvPr id="8" name="Ellipse 7"/>
          <p:cNvSpPr/>
          <p:nvPr/>
        </p:nvSpPr>
        <p:spPr>
          <a:xfrm>
            <a:off x="4211273" y="4849220"/>
            <a:ext cx="2676088" cy="459290"/>
          </a:xfrm>
          <a:prstGeom prst="ellipse">
            <a:avLst/>
          </a:prstGeom>
          <a:gradFill flip="none" rotWithShape="1">
            <a:gsLst>
              <a:gs pos="0">
                <a:srgbClr val="00A3A6">
                  <a:tint val="66000"/>
                  <a:satMod val="160000"/>
                </a:srgbClr>
              </a:gs>
              <a:gs pos="50000">
                <a:srgbClr val="00A3A6">
                  <a:tint val="44500"/>
                  <a:satMod val="160000"/>
                </a:srgbClr>
              </a:gs>
              <a:gs pos="100000">
                <a:srgbClr val="00A3A6">
                  <a:tint val="23500"/>
                  <a:satMod val="160000"/>
                </a:srgbClr>
              </a:gs>
            </a:gsLst>
            <a:lin ang="2700000" scaled="1"/>
            <a:tileRect/>
          </a:gradFill>
          <a:ln w="38100">
            <a:solidFill>
              <a:srgbClr val="00A3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275662"/>
                </a:solidFill>
              </a:rPr>
              <a:t>Eau souterraine</a:t>
            </a:r>
          </a:p>
        </p:txBody>
      </p:sp>
      <p:sp>
        <p:nvSpPr>
          <p:cNvPr id="9" name="ZoneTexte 8"/>
          <p:cNvSpPr txBox="1"/>
          <p:nvPr/>
        </p:nvSpPr>
        <p:spPr>
          <a:xfrm>
            <a:off x="6749714" y="5753672"/>
            <a:ext cx="2692532" cy="461665"/>
          </a:xfrm>
          <a:prstGeom prst="rect">
            <a:avLst/>
          </a:prstGeom>
          <a:noFill/>
          <a:ln>
            <a:solidFill>
              <a:schemeClr val="tx1"/>
            </a:solidFill>
          </a:ln>
        </p:spPr>
        <p:txBody>
          <a:bodyPr wrap="none" rtlCol="0">
            <a:spAutoFit/>
          </a:bodyPr>
          <a:lstStyle/>
          <a:p>
            <a:r>
              <a:rPr lang="fr-FR" sz="1200" i="1" dirty="0"/>
              <a:t>Leenhardt et al. (2023). hal-04637930v1</a:t>
            </a:r>
          </a:p>
          <a:p>
            <a:r>
              <a:rPr lang="fr-FR" sz="1200" i="1" dirty="0"/>
              <a:t>Margoum et al. (2024). hal-04698350</a:t>
            </a:r>
          </a:p>
        </p:txBody>
      </p:sp>
      <p:sp>
        <p:nvSpPr>
          <p:cNvPr id="10" name="Titre 1"/>
          <p:cNvSpPr txBox="1">
            <a:spLocks/>
          </p:cNvSpPr>
          <p:nvPr/>
        </p:nvSpPr>
        <p:spPr>
          <a:xfrm>
            <a:off x="743192" y="149638"/>
            <a:ext cx="10216343" cy="888251"/>
          </a:xfrm>
          <a:prstGeom prst="rect">
            <a:avLst/>
          </a:prstGeom>
        </p:spPr>
        <p:txBody>
          <a:bodyPr vert="horz" lIns="0" tIns="46800" rIns="91440" bIns="45720" rtlCol="0" anchor="ctr">
            <a:normAutofit/>
          </a:bodyPr>
          <a:lstStyle>
            <a:lvl1pPr marL="457200" indent="-457200" algn="l" defTabSz="914400" rtl="0" eaLnBrk="1" latinLnBrk="0" hangingPunct="1">
              <a:lnSpc>
                <a:spcPct val="90000"/>
              </a:lnSpc>
              <a:spcBef>
                <a:spcPct val="0"/>
              </a:spcBef>
              <a:buFontTx/>
              <a:buBlip>
                <a:blip r:embed="rId3"/>
              </a:buBlip>
              <a:defRPr sz="3600" b="1" kern="1200">
                <a:solidFill>
                  <a:schemeClr val="accent6">
                    <a:lumMod val="75000"/>
                  </a:schemeClr>
                </a:solidFill>
                <a:latin typeface="Century Gothic" panose="020B0502020202020204" pitchFamily="34" charset="0"/>
                <a:ea typeface="+mj-ea"/>
                <a:cs typeface="+mj-cs"/>
              </a:defRPr>
            </a:lvl1pPr>
          </a:lstStyle>
          <a:p>
            <a:r>
              <a:rPr lang="fr-FR" sz="3000" dirty="0" smtClean="0">
                <a:solidFill>
                  <a:srgbClr val="00A3A6"/>
                </a:solidFill>
                <a:latin typeface="+mj-lt"/>
              </a:rPr>
              <a:t>Contexte : tous </a:t>
            </a:r>
            <a:r>
              <a:rPr lang="fr-FR" sz="3000" dirty="0">
                <a:solidFill>
                  <a:srgbClr val="00A3A6"/>
                </a:solidFill>
                <a:latin typeface="+mj-lt"/>
              </a:rPr>
              <a:t>les milieux (eau, air, sol) sont contaminés </a:t>
            </a:r>
            <a:endParaRPr lang="fr-FR" sz="3000" dirty="0">
              <a:solidFill>
                <a:srgbClr val="00A3A6"/>
              </a:solidFill>
              <a:latin typeface="+mj-lt"/>
            </a:endParaRPr>
          </a:p>
        </p:txBody>
      </p:sp>
    </p:spTree>
    <p:extLst>
      <p:ext uri="{BB962C8B-B14F-4D97-AF65-F5344CB8AC3E}">
        <p14:creationId xmlns:p14="http://schemas.microsoft.com/office/powerpoint/2010/main" val="7982685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253" y="1710911"/>
            <a:ext cx="8120063" cy="35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a:xfrm>
            <a:off x="614465" y="489346"/>
            <a:ext cx="9772650" cy="765405"/>
          </a:xfrm>
        </p:spPr>
        <p:txBody>
          <a:bodyPr>
            <a:normAutofit fontScale="90000"/>
          </a:bodyPr>
          <a:lstStyle/>
          <a:p>
            <a:r>
              <a:rPr lang="fr-FR" dirty="0" smtClean="0">
                <a:solidFill>
                  <a:srgbClr val="00A3A6"/>
                </a:solidFill>
                <a:latin typeface="+mj-lt"/>
              </a:rPr>
              <a:t>Synthèse des enjeux </a:t>
            </a:r>
            <a:r>
              <a:rPr lang="fr-FR" dirty="0">
                <a:solidFill>
                  <a:srgbClr val="00A3A6"/>
                </a:solidFill>
                <a:latin typeface="+mj-lt"/>
              </a:rPr>
              <a:t>du suivi </a:t>
            </a:r>
            <a:r>
              <a:rPr lang="fr-FR" dirty="0">
                <a:solidFill>
                  <a:srgbClr val="00A3A6"/>
                </a:solidFill>
                <a:latin typeface="+mj-lt"/>
              </a:rPr>
              <a:t>des contaminations </a:t>
            </a:r>
            <a:r>
              <a:rPr lang="fr-FR" dirty="0">
                <a:solidFill>
                  <a:srgbClr val="00A3A6"/>
                </a:solidFill>
                <a:latin typeface="+mj-lt"/>
              </a:rPr>
              <a:t>en milieux </a:t>
            </a:r>
            <a:r>
              <a:rPr lang="fr-FR" dirty="0" smtClean="0">
                <a:solidFill>
                  <a:srgbClr val="00A3A6"/>
                </a:solidFill>
                <a:latin typeface="+mj-lt"/>
              </a:rPr>
              <a:t>aquatiques à l’échelle </a:t>
            </a:r>
            <a:r>
              <a:rPr lang="fr-FR" dirty="0">
                <a:solidFill>
                  <a:srgbClr val="00A3A6"/>
                </a:solidFill>
                <a:latin typeface="+mj-lt"/>
              </a:rPr>
              <a:t>d’un petit bassin versant</a:t>
            </a:r>
            <a:r>
              <a:rPr lang="fr-FR" dirty="0"/>
              <a:t/>
            </a:r>
            <a:br>
              <a:rPr lang="fr-FR" dirty="0"/>
            </a:br>
            <a:endParaRPr lang="fr-FR" dirty="0"/>
          </a:p>
        </p:txBody>
      </p:sp>
      <p:sp>
        <p:nvSpPr>
          <p:cNvPr id="5" name="ZoneTexte 4"/>
          <p:cNvSpPr txBox="1"/>
          <p:nvPr/>
        </p:nvSpPr>
        <p:spPr>
          <a:xfrm>
            <a:off x="1013042" y="3974348"/>
            <a:ext cx="3713409" cy="707886"/>
          </a:xfrm>
          <a:prstGeom prst="rect">
            <a:avLst/>
          </a:prstGeom>
          <a:solidFill>
            <a:schemeClr val="bg1"/>
          </a:solidFill>
        </p:spPr>
        <p:txBody>
          <a:bodyPr wrap="square" rtlCol="0">
            <a:spAutoFit/>
          </a:bodyPr>
          <a:lstStyle/>
          <a:p>
            <a:r>
              <a:rPr lang="fr-FR" sz="2000" b="1" dirty="0"/>
              <a:t>Sources</a:t>
            </a:r>
            <a:r>
              <a:rPr lang="fr-FR" sz="2000" dirty="0"/>
              <a:t> de </a:t>
            </a:r>
            <a:r>
              <a:rPr lang="fr-FR" sz="2000" dirty="0" smtClean="0"/>
              <a:t>contaminations ponctuelles et diffuses </a:t>
            </a:r>
            <a:r>
              <a:rPr lang="fr-FR" sz="2000" dirty="0"/>
              <a:t>dans le BV </a:t>
            </a:r>
          </a:p>
        </p:txBody>
      </p:sp>
      <p:sp>
        <p:nvSpPr>
          <p:cNvPr id="6" name="ZoneTexte 5"/>
          <p:cNvSpPr txBox="1"/>
          <p:nvPr/>
        </p:nvSpPr>
        <p:spPr>
          <a:xfrm>
            <a:off x="6518652" y="1857827"/>
            <a:ext cx="4636253" cy="707886"/>
          </a:xfrm>
          <a:prstGeom prst="rect">
            <a:avLst/>
          </a:prstGeom>
          <a:solidFill>
            <a:schemeClr val="bg1"/>
          </a:solidFill>
        </p:spPr>
        <p:txBody>
          <a:bodyPr wrap="square" rtlCol="0">
            <a:spAutoFit/>
          </a:bodyPr>
          <a:lstStyle/>
          <a:p>
            <a:r>
              <a:rPr lang="fr-FR" sz="2000" dirty="0"/>
              <a:t>Dynamique de </a:t>
            </a:r>
            <a:r>
              <a:rPr lang="fr-FR" sz="2000" b="1" dirty="0"/>
              <a:t>transfert</a:t>
            </a:r>
            <a:r>
              <a:rPr lang="fr-FR" sz="2000" dirty="0"/>
              <a:t> vers et dans les cours d’eau, partage dissous/ particulaire</a:t>
            </a:r>
          </a:p>
        </p:txBody>
      </p:sp>
      <p:sp>
        <p:nvSpPr>
          <p:cNvPr id="7" name="ZoneTexte 6"/>
          <p:cNvSpPr txBox="1"/>
          <p:nvPr/>
        </p:nvSpPr>
        <p:spPr>
          <a:xfrm>
            <a:off x="1928339" y="2057881"/>
            <a:ext cx="3572451" cy="1015663"/>
          </a:xfrm>
          <a:prstGeom prst="rect">
            <a:avLst/>
          </a:prstGeom>
          <a:solidFill>
            <a:schemeClr val="bg1"/>
          </a:solidFill>
        </p:spPr>
        <p:txBody>
          <a:bodyPr wrap="square" rtlCol="0">
            <a:spAutoFit/>
          </a:bodyPr>
          <a:lstStyle/>
          <a:p>
            <a:r>
              <a:rPr lang="fr-FR" sz="2000" b="1" dirty="0"/>
              <a:t>Devenir</a:t>
            </a:r>
            <a:r>
              <a:rPr lang="fr-FR" sz="2000" dirty="0"/>
              <a:t> des contaminants : rétention/dégradation dans le sol et les nappes</a:t>
            </a:r>
          </a:p>
        </p:txBody>
      </p:sp>
      <p:sp>
        <p:nvSpPr>
          <p:cNvPr id="8" name="ZoneTexte 7"/>
          <p:cNvSpPr txBox="1"/>
          <p:nvPr/>
        </p:nvSpPr>
        <p:spPr>
          <a:xfrm>
            <a:off x="3714565" y="5282213"/>
            <a:ext cx="5752510" cy="707886"/>
          </a:xfrm>
          <a:prstGeom prst="rect">
            <a:avLst/>
          </a:prstGeom>
          <a:solidFill>
            <a:schemeClr val="bg1"/>
          </a:solidFill>
        </p:spPr>
        <p:txBody>
          <a:bodyPr wrap="square" rtlCol="0">
            <a:spAutoFit/>
          </a:bodyPr>
          <a:lstStyle/>
          <a:p>
            <a:r>
              <a:rPr lang="fr-FR" sz="2000" dirty="0"/>
              <a:t>Liens </a:t>
            </a:r>
            <a:r>
              <a:rPr lang="fr-FR" sz="2000" b="1" dirty="0"/>
              <a:t>exposition</a:t>
            </a:r>
            <a:r>
              <a:rPr lang="fr-FR" sz="2000" dirty="0"/>
              <a:t>/effets : concentration/durée/fréquence – pressions multiples</a:t>
            </a:r>
          </a:p>
        </p:txBody>
      </p:sp>
      <p:sp>
        <p:nvSpPr>
          <p:cNvPr id="9" name="ZoneTexte 8"/>
          <p:cNvSpPr txBox="1"/>
          <p:nvPr/>
        </p:nvSpPr>
        <p:spPr>
          <a:xfrm>
            <a:off x="7186612" y="3073544"/>
            <a:ext cx="3678382" cy="1015663"/>
          </a:xfrm>
          <a:prstGeom prst="rect">
            <a:avLst/>
          </a:prstGeom>
          <a:solidFill>
            <a:schemeClr val="bg1"/>
          </a:solidFill>
        </p:spPr>
        <p:txBody>
          <a:bodyPr wrap="square" rtlCol="0">
            <a:spAutoFit/>
          </a:bodyPr>
          <a:lstStyle/>
          <a:p>
            <a:r>
              <a:rPr lang="fr-FR" sz="2000" dirty="0" smtClean="0"/>
              <a:t>Impact des éléments du </a:t>
            </a:r>
            <a:r>
              <a:rPr lang="fr-FR" sz="2000" b="1" dirty="0" smtClean="0"/>
              <a:t>paysage et des aménagements</a:t>
            </a:r>
            <a:r>
              <a:rPr lang="fr-FR" sz="2000" dirty="0" smtClean="0"/>
              <a:t> du territoire (fossés, zones tampons) </a:t>
            </a:r>
            <a:endParaRPr lang="fr-FR" sz="2000" dirty="0"/>
          </a:p>
        </p:txBody>
      </p:sp>
    </p:spTree>
    <p:extLst>
      <p:ext uri="{BB962C8B-B14F-4D97-AF65-F5344CB8AC3E}">
        <p14:creationId xmlns:p14="http://schemas.microsoft.com/office/powerpoint/2010/main" val="344595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1571" y="286769"/>
            <a:ext cx="7653704" cy="735011"/>
          </a:xfrm>
        </p:spPr>
        <p:txBody>
          <a:bodyPr>
            <a:normAutofit/>
          </a:bodyPr>
          <a:lstStyle/>
          <a:p>
            <a:r>
              <a:rPr lang="fr-FR" sz="3200" dirty="0">
                <a:solidFill>
                  <a:srgbClr val="00A3A6"/>
                </a:solidFill>
                <a:latin typeface="+mj-lt"/>
              </a:rPr>
              <a:t>Merci pour votre attention </a:t>
            </a:r>
            <a:r>
              <a:rPr lang="fr-FR" sz="3200" dirty="0" smtClean="0">
                <a:solidFill>
                  <a:srgbClr val="00A3A6"/>
                </a:solidFill>
                <a:latin typeface="+mj-lt"/>
              </a:rPr>
              <a:t>!</a:t>
            </a:r>
            <a:endParaRPr lang="fr-FR" sz="3200" dirty="0">
              <a:solidFill>
                <a:srgbClr val="00A3A6"/>
              </a:solidFill>
              <a:latin typeface="+mj-lt"/>
            </a:endParaRPr>
          </a:p>
        </p:txBody>
      </p:sp>
      <p:sp>
        <p:nvSpPr>
          <p:cNvPr id="3" name="Espace réservé du contenu 2"/>
          <p:cNvSpPr>
            <a:spLocks noGrp="1"/>
          </p:cNvSpPr>
          <p:nvPr>
            <p:ph idx="1"/>
          </p:nvPr>
        </p:nvSpPr>
        <p:spPr>
          <a:xfrm>
            <a:off x="183142" y="1275901"/>
            <a:ext cx="11614638" cy="3200620"/>
          </a:xfrm>
        </p:spPr>
        <p:txBody>
          <a:bodyPr>
            <a:normAutofit/>
          </a:bodyPr>
          <a:lstStyle/>
          <a:p>
            <a:r>
              <a:rPr lang="fr-FR" sz="2400" dirty="0" smtClean="0">
                <a:latin typeface="Calibri" panose="020F0502020204030204" pitchFamily="34" charset="0"/>
                <a:cs typeface="Calibri" panose="020F0502020204030204" pitchFamily="34" charset="0"/>
              </a:rPr>
              <a:t>Travaux réalisés dans le cadre du </a:t>
            </a:r>
            <a:r>
              <a:rPr lang="fr-FR" sz="2400" b="1" dirty="0" smtClean="0">
                <a:latin typeface="Calibri" panose="020F0502020204030204" pitchFamily="34" charset="0"/>
                <a:cs typeface="Calibri" panose="020F0502020204030204" pitchFamily="34" charset="0"/>
              </a:rPr>
              <a:t>projet TAPIOCA</a:t>
            </a:r>
            <a:r>
              <a:rPr lang="fr-FR" sz="2400" b="1" baseline="30000" dirty="0" smtClean="0">
                <a:latin typeface="Calibri" panose="020F0502020204030204" pitchFamily="34" charset="0"/>
                <a:cs typeface="Calibri" panose="020F0502020204030204" pitchFamily="34" charset="0"/>
              </a:rPr>
              <a:t>*</a:t>
            </a:r>
            <a:r>
              <a:rPr lang="fr-FR" sz="2400" b="1" dirty="0" smtClean="0">
                <a:latin typeface="Calibri" panose="020F0502020204030204" pitchFamily="34" charset="0"/>
                <a:cs typeface="Calibri" panose="020F0502020204030204" pitchFamily="34" charset="0"/>
              </a:rPr>
              <a:t> </a:t>
            </a:r>
            <a:r>
              <a:rPr lang="fr-FR" sz="2400" dirty="0" smtClean="0">
                <a:latin typeface="Calibri" panose="020F0502020204030204" pitchFamily="34" charset="0"/>
                <a:cs typeface="Calibri" panose="020F0502020204030204" pitchFamily="34" charset="0"/>
              </a:rPr>
              <a:t>(2021-2024)</a:t>
            </a:r>
          </a:p>
          <a:p>
            <a:endParaRPr lang="fr-FR" dirty="0">
              <a:latin typeface="Calibri" panose="020F0502020204030204" pitchFamily="34" charset="0"/>
              <a:cs typeface="Calibri" panose="020F0502020204030204" pitchFamily="34" charset="0"/>
            </a:endParaRPr>
          </a:p>
          <a:p>
            <a:r>
              <a:rPr lang="fr-FR" sz="2400" dirty="0">
                <a:latin typeface="Calibri" panose="020F0502020204030204" pitchFamily="34" charset="0"/>
                <a:cs typeface="Calibri" panose="020F0502020204030204" pitchFamily="34" charset="0"/>
              </a:rPr>
              <a:t>Thèse K. Rocco (2023). https://theses.hal.science/tel-04515491v1</a:t>
            </a:r>
          </a:p>
          <a:p>
            <a:pPr marL="0" indent="0">
              <a:buNone/>
            </a:pPr>
            <a:endParaRPr lang="fr-FR" sz="2400" dirty="0">
              <a:latin typeface="Calibri" panose="020F0502020204030204" pitchFamily="34" charset="0"/>
              <a:cs typeface="Calibri" panose="020F0502020204030204" pitchFamily="34" charset="0"/>
            </a:endParaRPr>
          </a:p>
          <a:p>
            <a:endParaRPr lang="fr-FR" dirty="0">
              <a:latin typeface="Calibri" panose="020F0502020204030204" pitchFamily="34" charset="0"/>
              <a:cs typeface="Calibri" panose="020F0502020204030204" pitchFamily="34" charset="0"/>
            </a:endParaRPr>
          </a:p>
          <a:p>
            <a:endParaRPr lang="fr-FR" dirty="0" smtClean="0">
              <a:latin typeface="Calibri" panose="020F0502020204030204" pitchFamily="34" charset="0"/>
              <a:cs typeface="Calibri" panose="020F0502020204030204" pitchFamily="34" charset="0"/>
            </a:endParaRPr>
          </a:p>
          <a:p>
            <a:endParaRPr lang="fr-FR" dirty="0" smtClean="0">
              <a:latin typeface="Calibri" panose="020F0502020204030204" pitchFamily="34" charset="0"/>
              <a:cs typeface="Calibri" panose="020F0502020204030204" pitchFamily="34" charset="0"/>
            </a:endParaRPr>
          </a:p>
          <a:p>
            <a:pPr marL="0" indent="0">
              <a:buNone/>
            </a:pPr>
            <a:endParaRPr lang="fr-FR" dirty="0">
              <a:latin typeface="Calibri" panose="020F0502020204030204" pitchFamily="34" charset="0"/>
              <a:cs typeface="Calibri" panose="020F0502020204030204" pitchFamily="34" charset="0"/>
            </a:endParaRPr>
          </a:p>
        </p:txBody>
      </p:sp>
      <p:sp>
        <p:nvSpPr>
          <p:cNvPr id="4" name="Rectangle 3"/>
          <p:cNvSpPr/>
          <p:nvPr/>
        </p:nvSpPr>
        <p:spPr>
          <a:xfrm>
            <a:off x="176423" y="4633799"/>
            <a:ext cx="6110082" cy="1200329"/>
          </a:xfrm>
          <a:prstGeom prst="rect">
            <a:avLst/>
          </a:prstGeom>
          <a:ln>
            <a:solidFill>
              <a:schemeClr val="tx1"/>
            </a:solidFill>
            <a:prstDash val="sysDash"/>
          </a:ln>
        </p:spPr>
        <p:txBody>
          <a:bodyPr wrap="square">
            <a:spAutoFit/>
          </a:bodyPr>
          <a:lstStyle/>
          <a:p>
            <a:r>
              <a:rPr lang="fr-FR" sz="1200" i="1" dirty="0">
                <a:latin typeface="Calibri" panose="020F0502020204030204" pitchFamily="34" charset="0"/>
                <a:cs typeface="Calibri" panose="020F0502020204030204" pitchFamily="34" charset="0"/>
              </a:rPr>
              <a:t>Action pilotée par les Ministères de l’Agriculture et de la Souveraineté Alimentaire (MASA), de la Transition écologique et de la Cohésion des Territoires (MTECT), de la Santé et de la Prévention (MSP) et de l’Enseignement supérieur et de la Recherche (MESR), avec l’appui financier de l’Office Français de la Biodiversité, dans le cadre de l’APR « Produits phytopharmaceutiques : de l’exposition aux impacts sur la santé humaine et les écosystèmes », grâce aux crédits issus de la redevance pour pollutions diffuses attribués au financement du plan </a:t>
            </a:r>
            <a:r>
              <a:rPr lang="fr-FR" sz="1200" i="1" dirty="0" err="1">
                <a:latin typeface="Calibri" panose="020F0502020204030204" pitchFamily="34" charset="0"/>
                <a:cs typeface="Calibri" panose="020F0502020204030204" pitchFamily="34" charset="0"/>
              </a:rPr>
              <a:t>Écophyto</a:t>
            </a:r>
            <a:r>
              <a:rPr lang="fr-FR" sz="1200" i="1" dirty="0">
                <a:latin typeface="Calibri" panose="020F0502020204030204" pitchFamily="34" charset="0"/>
                <a:cs typeface="Calibri" panose="020F0502020204030204" pitchFamily="34" charset="0"/>
              </a:rPr>
              <a:t> II+ </a:t>
            </a:r>
          </a:p>
        </p:txBody>
      </p:sp>
      <p:pic>
        <p:nvPicPr>
          <p:cNvPr id="5" name="Image 4"/>
          <p:cNvPicPr>
            <a:picLocks noChangeAspect="1"/>
          </p:cNvPicPr>
          <p:nvPr/>
        </p:nvPicPr>
        <p:blipFill>
          <a:blip r:embed="rId2"/>
          <a:stretch>
            <a:fillRect/>
          </a:stretch>
        </p:blipFill>
        <p:spPr>
          <a:xfrm>
            <a:off x="176423" y="3342204"/>
            <a:ext cx="6633023" cy="1127858"/>
          </a:xfrm>
          <a:prstGeom prst="rect">
            <a:avLst/>
          </a:prstGeom>
        </p:spPr>
      </p:pic>
      <p:pic>
        <p:nvPicPr>
          <p:cNvPr id="9" name="Image 8"/>
          <p:cNvPicPr>
            <a:picLocks noChangeAspect="1"/>
          </p:cNvPicPr>
          <p:nvPr/>
        </p:nvPicPr>
        <p:blipFill>
          <a:blip r:embed="rId3"/>
          <a:stretch>
            <a:fillRect/>
          </a:stretch>
        </p:blipFill>
        <p:spPr>
          <a:xfrm>
            <a:off x="8809284" y="1153162"/>
            <a:ext cx="1825471" cy="2430627"/>
          </a:xfrm>
          <a:prstGeom prst="rect">
            <a:avLst/>
          </a:prstGeom>
        </p:spPr>
      </p:pic>
      <p:pic>
        <p:nvPicPr>
          <p:cNvPr id="10" name="Image 9"/>
          <p:cNvPicPr>
            <a:picLocks noChangeAspect="1"/>
          </p:cNvPicPr>
          <p:nvPr/>
        </p:nvPicPr>
        <p:blipFill>
          <a:blip r:embed="rId4"/>
          <a:stretch>
            <a:fillRect/>
          </a:stretch>
        </p:blipFill>
        <p:spPr>
          <a:xfrm>
            <a:off x="6912591" y="3676311"/>
            <a:ext cx="4988260" cy="2365997"/>
          </a:xfrm>
          <a:prstGeom prst="rect">
            <a:avLst/>
          </a:prstGeom>
        </p:spPr>
      </p:pic>
      <p:sp>
        <p:nvSpPr>
          <p:cNvPr id="11" name="Rectangle 10"/>
          <p:cNvSpPr/>
          <p:nvPr/>
        </p:nvSpPr>
        <p:spPr>
          <a:xfrm>
            <a:off x="183142" y="1837345"/>
            <a:ext cx="7463118" cy="307777"/>
          </a:xfrm>
          <a:prstGeom prst="rect">
            <a:avLst/>
          </a:prstGeom>
        </p:spPr>
        <p:txBody>
          <a:bodyPr wrap="square">
            <a:spAutoFit/>
          </a:bodyPr>
          <a:lstStyle/>
          <a:p>
            <a:r>
              <a:rPr lang="fr-FR" sz="1400" dirty="0" smtClean="0"/>
              <a:t>(*) https</a:t>
            </a:r>
            <a:r>
              <a:rPr lang="fr-FR" sz="1400" dirty="0"/>
              <a:t>://ecophytopic.fr/recherche-innovation/exposition-et-impacts/projet-tapioca</a:t>
            </a:r>
          </a:p>
        </p:txBody>
      </p:sp>
      <p:sp>
        <p:nvSpPr>
          <p:cNvPr id="7" name="ZoneTexte 6"/>
          <p:cNvSpPr txBox="1"/>
          <p:nvPr/>
        </p:nvSpPr>
        <p:spPr>
          <a:xfrm>
            <a:off x="6912591" y="6134830"/>
            <a:ext cx="1859035" cy="369332"/>
          </a:xfrm>
          <a:prstGeom prst="rect">
            <a:avLst/>
          </a:prstGeom>
          <a:noFill/>
        </p:spPr>
        <p:txBody>
          <a:bodyPr wrap="none" rtlCol="0">
            <a:spAutoFit/>
          </a:bodyPr>
          <a:lstStyle/>
          <a:p>
            <a:r>
              <a:rPr lang="fr-FR" dirty="0" smtClean="0"/>
              <a:t>Site atelier SAAM </a:t>
            </a:r>
            <a:endParaRPr lang="fr-FR" dirty="0"/>
          </a:p>
        </p:txBody>
      </p:sp>
      <p:pic>
        <p:nvPicPr>
          <p:cNvPr id="8" name="Image 7"/>
          <p:cNvPicPr>
            <a:picLocks noChangeAspect="1"/>
          </p:cNvPicPr>
          <p:nvPr/>
        </p:nvPicPr>
        <p:blipFill>
          <a:blip r:embed="rId5"/>
          <a:stretch>
            <a:fillRect/>
          </a:stretch>
        </p:blipFill>
        <p:spPr>
          <a:xfrm>
            <a:off x="8907833" y="6115675"/>
            <a:ext cx="1602740" cy="642608"/>
          </a:xfrm>
          <a:prstGeom prst="rect">
            <a:avLst/>
          </a:prstGeom>
        </p:spPr>
      </p:pic>
      <p:pic>
        <p:nvPicPr>
          <p:cNvPr id="12" name="Image 11"/>
          <p:cNvPicPr>
            <a:picLocks noChangeAspect="1"/>
          </p:cNvPicPr>
          <p:nvPr/>
        </p:nvPicPr>
        <p:blipFill>
          <a:blip r:embed="rId6"/>
          <a:stretch>
            <a:fillRect/>
          </a:stretch>
        </p:blipFill>
        <p:spPr>
          <a:xfrm>
            <a:off x="10756757" y="25711"/>
            <a:ext cx="1344265" cy="2377641"/>
          </a:xfrm>
          <a:prstGeom prst="rect">
            <a:avLst/>
          </a:prstGeom>
        </p:spPr>
      </p:pic>
    </p:spTree>
    <p:extLst>
      <p:ext uri="{BB962C8B-B14F-4D97-AF65-F5344CB8AC3E}">
        <p14:creationId xmlns:p14="http://schemas.microsoft.com/office/powerpoint/2010/main" val="302849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solidFill>
                  <a:srgbClr val="00A3A6"/>
                </a:solidFill>
                <a:latin typeface="+mj-lt"/>
              </a:rPr>
              <a:t>Perspectives</a:t>
            </a:r>
            <a:endParaRPr lang="fr-FR" sz="3200" dirty="0">
              <a:solidFill>
                <a:srgbClr val="00A3A6"/>
              </a:solidFill>
              <a:latin typeface="+mj-lt"/>
            </a:endParaRPr>
          </a:p>
        </p:txBody>
      </p:sp>
      <p:sp>
        <p:nvSpPr>
          <p:cNvPr id="3" name="Espace réservé du contenu 2"/>
          <p:cNvSpPr>
            <a:spLocks noGrp="1"/>
          </p:cNvSpPr>
          <p:nvPr>
            <p:ph idx="1"/>
          </p:nvPr>
        </p:nvSpPr>
        <p:spPr/>
        <p:txBody>
          <a:bodyPr>
            <a:normAutofit/>
          </a:bodyPr>
          <a:lstStyle/>
          <a:p>
            <a:r>
              <a:rPr lang="fr-FR" sz="2400" dirty="0">
                <a:solidFill>
                  <a:srgbClr val="275662"/>
                </a:solidFill>
                <a:latin typeface="+mn-lt"/>
              </a:rPr>
              <a:t>Fournir une diapo de perspective qui traite certains des points suivants.</a:t>
            </a:r>
          </a:p>
          <a:p>
            <a:r>
              <a:rPr lang="fr-FR" sz="2400" dirty="0">
                <a:solidFill>
                  <a:srgbClr val="275662"/>
                </a:solidFill>
                <a:latin typeface="+mn-lt"/>
              </a:rPr>
              <a:t>Que reste-t-il à faire ? </a:t>
            </a:r>
          </a:p>
          <a:p>
            <a:r>
              <a:rPr lang="fr-FR" sz="2400" dirty="0">
                <a:solidFill>
                  <a:srgbClr val="275662"/>
                </a:solidFill>
                <a:latin typeface="+mn-lt"/>
              </a:rPr>
              <a:t>Quels débouchés ? </a:t>
            </a:r>
          </a:p>
          <a:p>
            <a:r>
              <a:rPr lang="fr-FR" sz="2400" dirty="0">
                <a:solidFill>
                  <a:srgbClr val="275662"/>
                </a:solidFill>
                <a:latin typeface="+mn-lt"/>
              </a:rPr>
              <a:t>Quelles perspectives ? </a:t>
            </a:r>
          </a:p>
          <a:p>
            <a:r>
              <a:rPr lang="fr-FR" sz="2400" dirty="0">
                <a:solidFill>
                  <a:srgbClr val="275662"/>
                </a:solidFill>
                <a:latin typeface="+mn-lt"/>
              </a:rPr>
              <a:t>Quels enjeux de </a:t>
            </a:r>
            <a:r>
              <a:rPr lang="fr-FR" sz="2400" dirty="0" err="1">
                <a:solidFill>
                  <a:srgbClr val="275662"/>
                </a:solidFill>
                <a:latin typeface="+mn-lt"/>
              </a:rPr>
              <a:t>méthodo</a:t>
            </a:r>
            <a:r>
              <a:rPr lang="fr-FR" sz="2400" dirty="0">
                <a:solidFill>
                  <a:srgbClr val="275662"/>
                </a:solidFill>
                <a:latin typeface="+mn-lt"/>
              </a:rPr>
              <a:t> ?</a:t>
            </a:r>
          </a:p>
          <a:p>
            <a:r>
              <a:rPr lang="fr-FR" sz="2400" dirty="0">
                <a:solidFill>
                  <a:srgbClr val="275662"/>
                </a:solidFill>
                <a:latin typeface="+mn-lt"/>
              </a:rPr>
              <a:t>Quelles questions non encore traitées ?</a:t>
            </a:r>
          </a:p>
          <a:p>
            <a:r>
              <a:rPr lang="fr-FR" sz="2400" dirty="0">
                <a:solidFill>
                  <a:srgbClr val="275662"/>
                </a:solidFill>
                <a:latin typeface="+mn-lt"/>
              </a:rPr>
              <a:t>Quels élargissements, quelles généralisations ? </a:t>
            </a:r>
          </a:p>
          <a:p>
            <a:endParaRPr lang="fr-FR" sz="2400" dirty="0">
              <a:solidFill>
                <a:srgbClr val="275662"/>
              </a:solidFill>
              <a:latin typeface="+mn-lt"/>
            </a:endParaRPr>
          </a:p>
        </p:txBody>
      </p:sp>
    </p:spTree>
    <p:extLst>
      <p:ext uri="{BB962C8B-B14F-4D97-AF65-F5344CB8AC3E}">
        <p14:creationId xmlns:p14="http://schemas.microsoft.com/office/powerpoint/2010/main" val="7450714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09809C2-B654-AD1B-D002-AA46114CD2D1}"/>
              </a:ext>
            </a:extLst>
          </p:cNvPr>
          <p:cNvSpPr>
            <a:spLocks noGrp="1"/>
          </p:cNvSpPr>
          <p:nvPr>
            <p:ph idx="1"/>
          </p:nvPr>
        </p:nvSpPr>
        <p:spPr>
          <a:xfrm>
            <a:off x="290146" y="1181869"/>
            <a:ext cx="11901854" cy="4819303"/>
          </a:xfrm>
        </p:spPr>
        <p:txBody>
          <a:bodyPr>
            <a:normAutofit/>
          </a:bodyPr>
          <a:lstStyle/>
          <a:p>
            <a:pPr marL="3584575" indent="0">
              <a:buNone/>
            </a:pPr>
            <a:endParaRPr lang="fr-FR" sz="2000" dirty="0">
              <a:solidFill>
                <a:srgbClr val="275662"/>
              </a:solidFill>
              <a:latin typeface="+mn-lt"/>
            </a:endParaRPr>
          </a:p>
          <a:p>
            <a:pPr marL="4306888" indent="-357188">
              <a:buFont typeface="Wingdings" panose="05000000000000000000" pitchFamily="2" charset="2"/>
              <a:buChar char="Ø"/>
            </a:pPr>
            <a:r>
              <a:rPr lang="fr-FR" sz="2000" dirty="0" smtClean="0">
                <a:solidFill>
                  <a:srgbClr val="275662"/>
                </a:solidFill>
                <a:latin typeface="+mn-lt"/>
              </a:rPr>
              <a:t> </a:t>
            </a:r>
            <a:r>
              <a:rPr lang="fr-FR" sz="2000" b="1" dirty="0" smtClean="0">
                <a:latin typeface="+mn-lt"/>
              </a:rPr>
              <a:t>Analyse ciblée </a:t>
            </a:r>
            <a:r>
              <a:rPr lang="fr-FR" sz="2000" dirty="0">
                <a:solidFill>
                  <a:srgbClr val="275662"/>
                </a:solidFill>
                <a:latin typeface="+mn-lt"/>
              </a:rPr>
              <a:t>des pesticides organiques et de quelques produits de transformation (TP) </a:t>
            </a:r>
            <a:r>
              <a:rPr lang="fr-FR" sz="2000" dirty="0" smtClean="0">
                <a:solidFill>
                  <a:srgbClr val="275662"/>
                </a:solidFill>
                <a:latin typeface="+mn-lt"/>
              </a:rPr>
              <a:t>connus</a:t>
            </a:r>
            <a:endParaRPr lang="fr-FR" sz="2000" dirty="0">
              <a:solidFill>
                <a:srgbClr val="275662"/>
              </a:solidFill>
              <a:latin typeface="+mn-lt"/>
            </a:endParaRPr>
          </a:p>
          <a:p>
            <a:pPr marL="4306888" indent="-357188">
              <a:buFont typeface="Wingdings" panose="05000000000000000000" pitchFamily="2" charset="2"/>
              <a:buChar char="Ø"/>
            </a:pPr>
            <a:r>
              <a:rPr lang="fr-FR" sz="2000" dirty="0" smtClean="0">
                <a:solidFill>
                  <a:srgbClr val="275662"/>
                </a:solidFill>
                <a:latin typeface="+mn-lt"/>
              </a:rPr>
              <a:t> De </a:t>
            </a:r>
            <a:r>
              <a:rPr lang="fr-FR" sz="2000" dirty="0">
                <a:solidFill>
                  <a:srgbClr val="275662"/>
                </a:solidFill>
                <a:latin typeface="+mn-lt"/>
              </a:rPr>
              <a:t>nombreux TP potentiellement formés =&gt; besoin de développer des </a:t>
            </a:r>
            <a:r>
              <a:rPr lang="fr-FR" sz="2000" b="1" dirty="0">
                <a:latin typeface="+mn-lt"/>
              </a:rPr>
              <a:t>stratégies analytiques non ciblées </a:t>
            </a:r>
            <a:r>
              <a:rPr lang="fr-FR" sz="2000" dirty="0">
                <a:solidFill>
                  <a:srgbClr val="275662"/>
                </a:solidFill>
                <a:latin typeface="+mn-lt"/>
              </a:rPr>
              <a:t>à large spectre pour les identifier </a:t>
            </a:r>
          </a:p>
          <a:p>
            <a:endParaRPr lang="fr-FR" dirty="0" smtClean="0"/>
          </a:p>
          <a:p>
            <a:endParaRPr lang="fr-FR" dirty="0" smtClean="0"/>
          </a:p>
          <a:p>
            <a:endParaRPr lang="fr-FR" dirty="0"/>
          </a:p>
        </p:txBody>
      </p:sp>
      <p:grpSp>
        <p:nvGrpSpPr>
          <p:cNvPr id="18" name="Groupe 17"/>
          <p:cNvGrpSpPr/>
          <p:nvPr/>
        </p:nvGrpSpPr>
        <p:grpSpPr>
          <a:xfrm>
            <a:off x="397174" y="1507206"/>
            <a:ext cx="3866071" cy="3727217"/>
            <a:chOff x="397174" y="3010040"/>
            <a:chExt cx="3866071" cy="3727217"/>
          </a:xfrm>
        </p:grpSpPr>
        <p:grpSp>
          <p:nvGrpSpPr>
            <p:cNvPr id="5" name="Groupe 4"/>
            <p:cNvGrpSpPr/>
            <p:nvPr/>
          </p:nvGrpSpPr>
          <p:grpSpPr>
            <a:xfrm>
              <a:off x="397174" y="3010040"/>
              <a:ext cx="3066808" cy="3727217"/>
              <a:chOff x="743192" y="1537856"/>
              <a:chExt cx="3066808" cy="3727217"/>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r="28628" b="44728"/>
              <a:stretch/>
            </p:blipFill>
            <p:spPr>
              <a:xfrm>
                <a:off x="743192" y="3685655"/>
                <a:ext cx="3066808" cy="1579418"/>
              </a:xfrm>
              <a:prstGeom prst="rect">
                <a:avLst/>
              </a:prstGeom>
            </p:spPr>
          </p:pic>
          <p:pic>
            <p:nvPicPr>
              <p:cNvPr id="7" name="Image 6"/>
              <p:cNvPicPr>
                <a:picLocks noChangeAspect="1"/>
              </p:cNvPicPr>
              <p:nvPr/>
            </p:nvPicPr>
            <p:blipFill rotWithShape="1">
              <a:blip r:embed="rId3" cstate="hqprint">
                <a:extLst>
                  <a:ext uri="{28A0092B-C50C-407E-A947-70E740481C1C}">
                    <a14:useLocalDpi xmlns:a14="http://schemas.microsoft.com/office/drawing/2010/main" val="0"/>
                  </a:ext>
                </a:extLst>
              </a:blip>
              <a:srcRect t="61243"/>
              <a:stretch/>
            </p:blipFill>
            <p:spPr>
              <a:xfrm>
                <a:off x="743192" y="3362606"/>
                <a:ext cx="3066808" cy="708783"/>
              </a:xfrm>
              <a:prstGeom prst="rect">
                <a:avLst/>
              </a:prstGeom>
            </p:spPr>
          </p:pic>
          <p:pic>
            <p:nvPicPr>
              <p:cNvPr id="8" name="Image 7"/>
              <p:cNvPicPr>
                <a:picLocks noChangeAspect="1"/>
              </p:cNvPicPr>
              <p:nvPr/>
            </p:nvPicPr>
            <p:blipFill>
              <a:blip r:embed="rId4"/>
              <a:stretch>
                <a:fillRect/>
              </a:stretch>
            </p:blipFill>
            <p:spPr>
              <a:xfrm>
                <a:off x="743192" y="1537856"/>
                <a:ext cx="3066808" cy="1824750"/>
              </a:xfrm>
              <a:prstGeom prst="round2SameRect">
                <a:avLst/>
              </a:prstGeom>
            </p:spPr>
          </p:pic>
        </p:grpSp>
        <p:pic>
          <p:nvPicPr>
            <p:cNvPr id="9" name="Image 8"/>
            <p:cNvPicPr>
              <a:picLocks noChangeAspect="1"/>
            </p:cNvPicPr>
            <p:nvPr/>
          </p:nvPicPr>
          <p:blipFill>
            <a:blip r:embed="rId5"/>
            <a:stretch>
              <a:fillRect/>
            </a:stretch>
          </p:blipFill>
          <p:spPr>
            <a:xfrm>
              <a:off x="2236039" y="3787376"/>
              <a:ext cx="1032023" cy="1008023"/>
            </a:xfrm>
            <a:prstGeom prst="rect">
              <a:avLst/>
            </a:prstGeom>
          </p:spPr>
        </p:pic>
        <p:sp>
          <p:nvSpPr>
            <p:cNvPr id="10" name="Forme 9"/>
            <p:cNvSpPr/>
            <p:nvPr/>
          </p:nvSpPr>
          <p:spPr>
            <a:xfrm rot="20902516" flipH="1" flipV="1">
              <a:off x="2350216" y="4976302"/>
              <a:ext cx="562126" cy="825526"/>
            </a:xfrm>
            <a:prstGeom prst="swooshArrow">
              <a:avLst>
                <a:gd name="adj1" fmla="val 16310"/>
                <a:gd name="adj2" fmla="val 31370"/>
              </a:avLst>
            </a:prstGeom>
            <a:solidFill>
              <a:srgbClr val="FF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Forme 10"/>
            <p:cNvSpPr/>
            <p:nvPr/>
          </p:nvSpPr>
          <p:spPr>
            <a:xfrm rot="1493701" flipH="1" flipV="1">
              <a:off x="1934666" y="4767747"/>
              <a:ext cx="562126" cy="825526"/>
            </a:xfrm>
            <a:prstGeom prst="swooshArrow">
              <a:avLst>
                <a:gd name="adj1" fmla="val 16310"/>
                <a:gd name="adj2" fmla="val 31370"/>
              </a:avLst>
            </a:prstGeom>
            <a:solidFill>
              <a:srgbClr val="FF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Forme 11"/>
            <p:cNvSpPr/>
            <p:nvPr/>
          </p:nvSpPr>
          <p:spPr>
            <a:xfrm rot="21235242" flipV="1">
              <a:off x="2988709" y="4911435"/>
              <a:ext cx="643283" cy="580421"/>
            </a:xfrm>
            <a:prstGeom prst="swooshArrow">
              <a:avLst>
                <a:gd name="adj1" fmla="val 18614"/>
                <a:gd name="adj2" fmla="val 31370"/>
              </a:avLst>
            </a:prstGeom>
            <a:solidFill>
              <a:srgbClr val="FF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Forme 12"/>
            <p:cNvSpPr/>
            <p:nvPr/>
          </p:nvSpPr>
          <p:spPr>
            <a:xfrm rot="5174405" flipH="1" flipV="1">
              <a:off x="1907194" y="4175131"/>
              <a:ext cx="600464" cy="712017"/>
            </a:xfrm>
            <a:prstGeom prst="swooshArrow">
              <a:avLst>
                <a:gd name="adj1" fmla="val 18614"/>
                <a:gd name="adj2" fmla="val 31370"/>
              </a:avLst>
            </a:prstGeom>
            <a:solidFill>
              <a:srgbClr val="FF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ZoneTexte 13"/>
            <p:cNvSpPr txBox="1"/>
            <p:nvPr/>
          </p:nvSpPr>
          <p:spPr>
            <a:xfrm>
              <a:off x="560405" y="5152991"/>
              <a:ext cx="1050937" cy="388107"/>
            </a:xfrm>
            <a:prstGeom prst="roundRect">
              <a:avLst>
                <a:gd name="adj" fmla="val 32098"/>
              </a:avLst>
            </a:prstGeom>
            <a:solidFill>
              <a:schemeClr val="bg1">
                <a:lumMod val="95000"/>
              </a:schemeClr>
            </a:solidFill>
            <a:ln>
              <a:solidFill>
                <a:schemeClr val="tx1"/>
              </a:solidFill>
            </a:ln>
          </p:spPr>
          <p:txBody>
            <a:bodyPr wrap="none" rtlCol="0">
              <a:spAutoFit/>
            </a:bodyPr>
            <a:lstStyle/>
            <a:p>
              <a:pPr algn="ctr"/>
              <a:r>
                <a:rPr lang="fr-FR" sz="1600" dirty="0" smtClean="0"/>
                <a:t>Rétention</a:t>
              </a:r>
              <a:endParaRPr lang="fr-FR" sz="1400" dirty="0"/>
            </a:p>
          </p:txBody>
        </p:sp>
        <p:sp>
          <p:nvSpPr>
            <p:cNvPr id="15" name="ZoneTexte 14"/>
            <p:cNvSpPr txBox="1"/>
            <p:nvPr/>
          </p:nvSpPr>
          <p:spPr>
            <a:xfrm>
              <a:off x="1857594" y="5862289"/>
              <a:ext cx="1281106" cy="413861"/>
            </a:xfrm>
            <a:prstGeom prst="roundRect">
              <a:avLst>
                <a:gd name="adj" fmla="val 32098"/>
              </a:avLst>
            </a:prstGeom>
            <a:solidFill>
              <a:schemeClr val="bg1">
                <a:lumMod val="95000"/>
              </a:schemeClr>
            </a:solidFill>
            <a:ln>
              <a:solidFill>
                <a:schemeClr val="tx1"/>
              </a:solidFill>
            </a:ln>
          </p:spPr>
          <p:txBody>
            <a:bodyPr wrap="none" rtlCol="0">
              <a:spAutoFit/>
            </a:bodyPr>
            <a:lstStyle/>
            <a:p>
              <a:pPr algn="ctr"/>
              <a:r>
                <a:rPr lang="fr-FR" sz="1600" dirty="0" smtClean="0"/>
                <a:t>Dégradation</a:t>
              </a:r>
              <a:endParaRPr lang="fr-FR" sz="1400" dirty="0"/>
            </a:p>
          </p:txBody>
        </p:sp>
        <p:sp>
          <p:nvSpPr>
            <p:cNvPr id="16" name="ZoneTexte 15"/>
            <p:cNvSpPr txBox="1"/>
            <p:nvPr/>
          </p:nvSpPr>
          <p:spPr>
            <a:xfrm>
              <a:off x="3268062" y="5506184"/>
              <a:ext cx="995183" cy="413861"/>
            </a:xfrm>
            <a:prstGeom prst="roundRect">
              <a:avLst>
                <a:gd name="adj" fmla="val 32098"/>
              </a:avLst>
            </a:prstGeom>
            <a:solidFill>
              <a:schemeClr val="bg1">
                <a:lumMod val="95000"/>
              </a:schemeClr>
            </a:solidFill>
            <a:ln>
              <a:solidFill>
                <a:schemeClr val="tx1"/>
              </a:solidFill>
            </a:ln>
          </p:spPr>
          <p:txBody>
            <a:bodyPr wrap="none" rtlCol="0">
              <a:spAutoFit/>
            </a:bodyPr>
            <a:lstStyle/>
            <a:p>
              <a:pPr algn="ctr"/>
              <a:r>
                <a:rPr lang="fr-FR" sz="1600" dirty="0"/>
                <a:t>T</a:t>
              </a:r>
              <a:r>
                <a:rPr lang="fr-FR" sz="1600" dirty="0" smtClean="0"/>
                <a:t>ransfert</a:t>
              </a:r>
              <a:endParaRPr lang="fr-FR" sz="1600" dirty="0"/>
            </a:p>
          </p:txBody>
        </p:sp>
        <p:sp>
          <p:nvSpPr>
            <p:cNvPr id="17" name="ZoneTexte 16"/>
            <p:cNvSpPr txBox="1"/>
            <p:nvPr/>
          </p:nvSpPr>
          <p:spPr>
            <a:xfrm>
              <a:off x="735400" y="3452894"/>
              <a:ext cx="1299238" cy="388107"/>
            </a:xfrm>
            <a:prstGeom prst="roundRect">
              <a:avLst>
                <a:gd name="adj" fmla="val 32098"/>
              </a:avLst>
            </a:prstGeom>
            <a:solidFill>
              <a:schemeClr val="bg1">
                <a:lumMod val="95000"/>
              </a:schemeClr>
            </a:solidFill>
            <a:ln>
              <a:solidFill>
                <a:schemeClr val="tx1"/>
              </a:solidFill>
            </a:ln>
          </p:spPr>
          <p:txBody>
            <a:bodyPr wrap="none" rtlCol="0">
              <a:spAutoFit/>
            </a:bodyPr>
            <a:lstStyle/>
            <a:p>
              <a:pPr algn="ctr"/>
              <a:r>
                <a:rPr lang="fr-FR" sz="1600" dirty="0" smtClean="0"/>
                <a:t>Volatilisation</a:t>
              </a:r>
              <a:endParaRPr lang="fr-FR" sz="1400" dirty="0"/>
            </a:p>
          </p:txBody>
        </p:sp>
      </p:grpSp>
      <p:sp>
        <p:nvSpPr>
          <p:cNvPr id="19" name="ZoneTexte 18"/>
          <p:cNvSpPr txBox="1"/>
          <p:nvPr/>
        </p:nvSpPr>
        <p:spPr>
          <a:xfrm>
            <a:off x="1859401" y="4365551"/>
            <a:ext cx="1307972" cy="413861"/>
          </a:xfrm>
          <a:prstGeom prst="roundRect">
            <a:avLst>
              <a:gd name="adj" fmla="val 32098"/>
            </a:avLst>
          </a:prstGeom>
          <a:solidFill>
            <a:schemeClr val="bg1">
              <a:lumMod val="95000"/>
            </a:schemeClr>
          </a:solidFill>
          <a:ln>
            <a:solidFill>
              <a:schemeClr val="tx1"/>
            </a:solidFill>
          </a:ln>
        </p:spPr>
        <p:txBody>
          <a:bodyPr wrap="none" rtlCol="0">
            <a:spAutoFit/>
          </a:bodyPr>
          <a:lstStyle/>
          <a:p>
            <a:pPr algn="ctr"/>
            <a:r>
              <a:rPr lang="fr-FR" sz="1600" b="1" dirty="0" smtClean="0">
                <a:solidFill>
                  <a:srgbClr val="C00000"/>
                </a:solidFill>
              </a:rPr>
              <a:t>Dégradation</a:t>
            </a:r>
            <a:endParaRPr lang="fr-FR" sz="1400" b="1" dirty="0">
              <a:solidFill>
                <a:srgbClr val="C00000"/>
              </a:solidFill>
            </a:endParaRPr>
          </a:p>
        </p:txBody>
      </p:sp>
      <p:sp>
        <p:nvSpPr>
          <p:cNvPr id="22" name="Titre 1"/>
          <p:cNvSpPr txBox="1">
            <a:spLocks/>
          </p:cNvSpPr>
          <p:nvPr/>
        </p:nvSpPr>
        <p:spPr>
          <a:xfrm>
            <a:off x="743192" y="149638"/>
            <a:ext cx="10216343" cy="888251"/>
          </a:xfrm>
          <a:prstGeom prst="rect">
            <a:avLst/>
          </a:prstGeom>
        </p:spPr>
        <p:txBody>
          <a:bodyPr vert="horz" lIns="0" tIns="46800" rIns="91440" bIns="45720" rtlCol="0" anchor="ctr">
            <a:normAutofit/>
          </a:bodyPr>
          <a:lstStyle>
            <a:lvl1pPr marL="457200" indent="-457200" algn="l" defTabSz="914400" rtl="0" eaLnBrk="1" latinLnBrk="0" hangingPunct="1">
              <a:lnSpc>
                <a:spcPct val="90000"/>
              </a:lnSpc>
              <a:spcBef>
                <a:spcPct val="0"/>
              </a:spcBef>
              <a:buFontTx/>
              <a:buBlip>
                <a:blip r:embed="rId6"/>
              </a:buBlip>
              <a:defRPr sz="3600" b="1" kern="1200">
                <a:solidFill>
                  <a:schemeClr val="accent6">
                    <a:lumMod val="75000"/>
                  </a:schemeClr>
                </a:solidFill>
                <a:latin typeface="Century Gothic" panose="020B0502020202020204" pitchFamily="34" charset="0"/>
                <a:ea typeface="+mj-ea"/>
                <a:cs typeface="+mj-cs"/>
              </a:defRPr>
            </a:lvl1pPr>
          </a:lstStyle>
          <a:p>
            <a:r>
              <a:rPr lang="fr-FR" sz="3000" dirty="0" smtClean="0">
                <a:solidFill>
                  <a:srgbClr val="00A3A6"/>
                </a:solidFill>
                <a:latin typeface="+mj-lt"/>
              </a:rPr>
              <a:t>Problématique : comment évaluer le devenir des pesticides ?</a:t>
            </a:r>
            <a:endParaRPr lang="fr-FR" sz="3000" dirty="0">
              <a:solidFill>
                <a:srgbClr val="00A3A6"/>
              </a:solidFill>
              <a:latin typeface="+mj-lt"/>
            </a:endParaRPr>
          </a:p>
        </p:txBody>
      </p:sp>
      <p:grpSp>
        <p:nvGrpSpPr>
          <p:cNvPr id="29" name="Groupe 28"/>
          <p:cNvGrpSpPr/>
          <p:nvPr/>
        </p:nvGrpSpPr>
        <p:grpSpPr>
          <a:xfrm>
            <a:off x="6241073" y="3121872"/>
            <a:ext cx="5280762" cy="3341409"/>
            <a:chOff x="353979" y="2150852"/>
            <a:chExt cx="4753565" cy="3166046"/>
          </a:xfrm>
        </p:grpSpPr>
        <p:pic>
          <p:nvPicPr>
            <p:cNvPr id="30" name="Image 29"/>
            <p:cNvPicPr>
              <a:picLocks noChangeAspect="1"/>
            </p:cNvPicPr>
            <p:nvPr/>
          </p:nvPicPr>
          <p:blipFill>
            <a:blip r:embed="rId7"/>
            <a:stretch>
              <a:fillRect/>
            </a:stretch>
          </p:blipFill>
          <p:spPr>
            <a:xfrm>
              <a:off x="353979" y="2223129"/>
              <a:ext cx="4753565" cy="3093769"/>
            </a:xfrm>
            <a:prstGeom prst="roundRect">
              <a:avLst>
                <a:gd name="adj" fmla="val 9433"/>
              </a:avLst>
            </a:prstGeom>
            <a:ln>
              <a:solidFill>
                <a:schemeClr val="bg2"/>
              </a:solidFill>
            </a:ln>
          </p:spPr>
        </p:pic>
        <p:cxnSp>
          <p:nvCxnSpPr>
            <p:cNvPr id="31" name="Connecteur en angle 30"/>
            <p:cNvCxnSpPr/>
            <p:nvPr/>
          </p:nvCxnSpPr>
          <p:spPr>
            <a:xfrm rot="10800000" flipV="1">
              <a:off x="2997200" y="2304742"/>
              <a:ext cx="721436" cy="98162"/>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3718632" y="2150852"/>
              <a:ext cx="1154547" cy="307777"/>
            </a:xfrm>
            <a:prstGeom prst="rect">
              <a:avLst/>
            </a:prstGeom>
          </p:spPr>
          <p:txBody>
            <a:bodyPr wrap="none">
              <a:spAutoFit/>
            </a:bodyPr>
            <a:lstStyle/>
            <a:p>
              <a:r>
                <a:rPr lang="fr-FR" sz="1400" i="1" dirty="0" smtClean="0">
                  <a:solidFill>
                    <a:schemeClr val="tx1">
                      <a:lumMod val="50000"/>
                      <a:lumOff val="50000"/>
                    </a:schemeClr>
                  </a:solidFill>
                </a:rPr>
                <a:t>Métolachlore</a:t>
              </a:r>
              <a:endParaRPr lang="fr-FR" sz="1400" i="1" dirty="0">
                <a:solidFill>
                  <a:schemeClr val="tx1">
                    <a:lumMod val="50000"/>
                    <a:lumOff val="50000"/>
                  </a:schemeClr>
                </a:solidFill>
              </a:endParaRPr>
            </a:p>
          </p:txBody>
        </p:sp>
      </p:grpSp>
      <p:sp>
        <p:nvSpPr>
          <p:cNvPr id="4" name="Rectangle 3"/>
          <p:cNvSpPr/>
          <p:nvPr/>
        </p:nvSpPr>
        <p:spPr>
          <a:xfrm>
            <a:off x="1114424" y="5720454"/>
            <a:ext cx="2349557"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p:cNvPicPr>
            <a:picLocks noChangeAspect="1"/>
          </p:cNvPicPr>
          <p:nvPr/>
        </p:nvPicPr>
        <p:blipFill>
          <a:blip r:embed="rId8"/>
          <a:stretch>
            <a:fillRect/>
          </a:stretch>
        </p:blipFill>
        <p:spPr>
          <a:xfrm>
            <a:off x="1385019" y="4671974"/>
            <a:ext cx="3920068" cy="2152075"/>
          </a:xfrm>
          <a:prstGeom prst="rect">
            <a:avLst/>
          </a:prstGeom>
        </p:spPr>
      </p:pic>
    </p:spTree>
    <p:extLst>
      <p:ext uri="{BB962C8B-B14F-4D97-AF65-F5344CB8AC3E}">
        <p14:creationId xmlns:p14="http://schemas.microsoft.com/office/powerpoint/2010/main" val="122285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09809C2-B654-AD1B-D002-AA46114CD2D1}"/>
              </a:ext>
            </a:extLst>
          </p:cNvPr>
          <p:cNvSpPr>
            <a:spLocks noGrp="1"/>
          </p:cNvSpPr>
          <p:nvPr>
            <p:ph idx="1"/>
          </p:nvPr>
        </p:nvSpPr>
        <p:spPr>
          <a:xfrm>
            <a:off x="188901" y="1069253"/>
            <a:ext cx="11808658" cy="4819303"/>
          </a:xfrm>
        </p:spPr>
        <p:txBody>
          <a:bodyPr>
            <a:normAutofit/>
          </a:bodyPr>
          <a:lstStyle/>
          <a:p>
            <a:pPr marL="0" indent="0">
              <a:buNone/>
            </a:pPr>
            <a:r>
              <a:rPr lang="fr-FR" sz="2000" dirty="0">
                <a:solidFill>
                  <a:srgbClr val="275662"/>
                </a:solidFill>
                <a:latin typeface="+mn-lt"/>
              </a:rPr>
              <a:t>Caractériser la contamination par les pesticides et leurs TP d’une parcelle viticole </a:t>
            </a:r>
            <a:r>
              <a:rPr lang="fr-FR" sz="2000" dirty="0" smtClean="0">
                <a:solidFill>
                  <a:srgbClr val="275662"/>
                </a:solidFill>
                <a:latin typeface="+mn-lt"/>
              </a:rPr>
              <a:t>en </a:t>
            </a:r>
            <a:r>
              <a:rPr lang="fr-FR" sz="2000" b="1" dirty="0">
                <a:latin typeface="+mn-lt"/>
              </a:rPr>
              <a:t>combinant des approches analytiques ciblées et non ciblées</a:t>
            </a:r>
            <a:r>
              <a:rPr lang="fr-FR" sz="2000" dirty="0" smtClean="0">
                <a:solidFill>
                  <a:srgbClr val="275662"/>
                </a:solidFill>
                <a:latin typeface="+mn-lt"/>
              </a:rPr>
              <a:t>.</a:t>
            </a:r>
            <a:endParaRPr lang="fr-FR" sz="2000" dirty="0">
              <a:solidFill>
                <a:srgbClr val="275662"/>
              </a:solidFill>
              <a:latin typeface="+mn-lt"/>
            </a:endParaRPr>
          </a:p>
        </p:txBody>
      </p:sp>
      <p:sp>
        <p:nvSpPr>
          <p:cNvPr id="5" name="Rectangle 4"/>
          <p:cNvSpPr/>
          <p:nvPr/>
        </p:nvSpPr>
        <p:spPr>
          <a:xfrm>
            <a:off x="2643178" y="2059215"/>
            <a:ext cx="9354381" cy="1274195"/>
          </a:xfrm>
          <a:prstGeom prst="rect">
            <a:avLst/>
          </a:prstGeom>
        </p:spPr>
        <p:txBody>
          <a:bodyPr wrap="square">
            <a:spAutoFit/>
          </a:bodyPr>
          <a:lstStyle/>
          <a:p>
            <a:pPr marL="0" marR="0" lvl="0" indent="0" defTabSz="914400" eaLnBrk="1" fontAlgn="auto" latinLnBrk="0" hangingPunct="1">
              <a:lnSpc>
                <a:spcPct val="100000"/>
              </a:lnSpc>
              <a:spcBef>
                <a:spcPct val="20000"/>
              </a:spcBef>
              <a:spcAft>
                <a:spcPts val="0"/>
              </a:spcAft>
              <a:buClrTx/>
              <a:buSzTx/>
              <a:buFontTx/>
              <a:buNone/>
              <a:tabLst/>
              <a:defRPr/>
            </a:pPr>
            <a:r>
              <a:rPr lang="fr-FR" dirty="0" smtClean="0">
                <a:solidFill>
                  <a:srgbClr val="C00000"/>
                </a:solidFill>
                <a:latin typeface="Calibri" panose="020F0502020204030204" pitchFamily="34" charset="0"/>
                <a:cs typeface="Calibri" panose="020F0502020204030204" pitchFamily="34" charset="0"/>
              </a:rPr>
              <a:t>Analyse </a:t>
            </a:r>
            <a:r>
              <a:rPr lang="fr-FR" dirty="0">
                <a:solidFill>
                  <a:srgbClr val="C00000"/>
                </a:solidFill>
                <a:latin typeface="Calibri" panose="020F0502020204030204" pitchFamily="34" charset="0"/>
                <a:cs typeface="Calibri" panose="020F0502020204030204" pitchFamily="34" charset="0"/>
              </a:rPr>
              <a:t>ciblée </a:t>
            </a:r>
            <a:r>
              <a:rPr lang="fr-FR" dirty="0">
                <a:latin typeface="Calibri" panose="020F0502020204030204" pitchFamily="34" charset="0"/>
                <a:cs typeface="Calibri" panose="020F0502020204030204" pitchFamily="34" charset="0"/>
              </a:rPr>
              <a:t>: on sait ce qu’on cherche </a:t>
            </a:r>
            <a:r>
              <a:rPr lang="fr-FR" dirty="0" smtClean="0">
                <a:latin typeface="Calibri" panose="020F0502020204030204" pitchFamily="34" charset="0"/>
                <a:cs typeface="Calibri" panose="020F0502020204030204" pitchFamily="34" charset="0"/>
              </a:rPr>
              <a:t>et on dispose d’étalons analytiques -&gt; quantitatif</a:t>
            </a:r>
          </a:p>
          <a:p>
            <a:pPr marL="0" marR="0" lvl="0" indent="0" defTabSz="914400" eaLnBrk="1" fontAlgn="auto" latinLnBrk="0" hangingPunct="1">
              <a:lnSpc>
                <a:spcPct val="100000"/>
              </a:lnSpc>
              <a:spcBef>
                <a:spcPct val="20000"/>
              </a:spcBef>
              <a:spcAft>
                <a:spcPts val="0"/>
              </a:spcAft>
              <a:buClrTx/>
              <a:buSzTx/>
              <a:buFontTx/>
              <a:buNone/>
              <a:tabLst/>
              <a:defRPr/>
            </a:pPr>
            <a:r>
              <a:rPr lang="fr-FR" sz="1600" dirty="0">
                <a:latin typeface="Century Gothic" panose="020B0502020202020204" pitchFamily="34" charset="0"/>
              </a:rPr>
              <a:t>	</a:t>
            </a:r>
            <a:r>
              <a:rPr lang="fr-FR" sz="1600" dirty="0" smtClean="0">
                <a:latin typeface="Century Gothic" panose="020B0502020202020204" pitchFamily="34" charset="0"/>
              </a:rPr>
              <a:t>≠</a:t>
            </a:r>
          </a:p>
          <a:p>
            <a:pPr marL="0" marR="0" lvl="0" indent="0" defTabSz="914400" eaLnBrk="1" fontAlgn="auto" latinLnBrk="0" hangingPunct="1">
              <a:lnSpc>
                <a:spcPct val="100000"/>
              </a:lnSpc>
              <a:spcBef>
                <a:spcPct val="20000"/>
              </a:spcBef>
              <a:spcAft>
                <a:spcPts val="0"/>
              </a:spcAft>
              <a:buClrTx/>
              <a:buSzTx/>
              <a:buFontTx/>
              <a:buNone/>
              <a:tabLst/>
              <a:defRPr/>
            </a:pPr>
            <a:r>
              <a:rPr lang="fr-FR" b="1" dirty="0" smtClean="0">
                <a:solidFill>
                  <a:srgbClr val="C00000"/>
                </a:solidFill>
                <a:latin typeface="Calibri" panose="020F0502020204030204" pitchFamily="34" charset="0"/>
                <a:cs typeface="Calibri" panose="020F0502020204030204" pitchFamily="34" charset="0"/>
              </a:rPr>
              <a:t>Analyse non ciblée </a:t>
            </a:r>
            <a:r>
              <a:rPr lang="fr-FR" dirty="0" smtClean="0">
                <a:latin typeface="Calibri" panose="020F0502020204030204" pitchFamily="34" charset="0"/>
                <a:cs typeface="Calibri" panose="020F0502020204030204" pitchFamily="34" charset="0"/>
              </a:rPr>
              <a:t>: on acquiert toutes les informations présentes dans l’échantillon/l’extrait  par spectrométrie de masse haute résolution -&gt; qualitatif</a:t>
            </a:r>
            <a:endParaRPr lang="fr-FR" dirty="0">
              <a:latin typeface="Calibri" panose="020F0502020204030204" pitchFamily="34" charset="0"/>
              <a:cs typeface="Calibri" panose="020F0502020204030204" pitchFamily="34" charset="0"/>
            </a:endParaRPr>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146" y="2146632"/>
            <a:ext cx="1920213"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819" y="2479970"/>
            <a:ext cx="413444" cy="413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Connecteur droit avec flèche 8"/>
          <p:cNvCxnSpPr/>
          <p:nvPr/>
        </p:nvCxnSpPr>
        <p:spPr>
          <a:xfrm flipV="1">
            <a:off x="1509264" y="2241294"/>
            <a:ext cx="847275" cy="64436"/>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Accolade fermante 10"/>
          <p:cNvSpPr/>
          <p:nvPr/>
        </p:nvSpPr>
        <p:spPr>
          <a:xfrm>
            <a:off x="2286000" y="2479970"/>
            <a:ext cx="137160" cy="746782"/>
          </a:xfrm>
          <a:prstGeom prst="rightBrace">
            <a:avLst/>
          </a:prstGeom>
          <a:noFill/>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12" name="Groupe 11"/>
          <p:cNvGrpSpPr/>
          <p:nvPr/>
        </p:nvGrpSpPr>
        <p:grpSpPr>
          <a:xfrm>
            <a:off x="5794933" y="3470919"/>
            <a:ext cx="4908134" cy="799482"/>
            <a:chOff x="6219038" y="3441209"/>
            <a:chExt cx="4908134" cy="799482"/>
          </a:xfrm>
        </p:grpSpPr>
        <p:grpSp>
          <p:nvGrpSpPr>
            <p:cNvPr id="13" name="Groupe 12"/>
            <p:cNvGrpSpPr/>
            <p:nvPr/>
          </p:nvGrpSpPr>
          <p:grpSpPr>
            <a:xfrm>
              <a:off x="6219038" y="3441209"/>
              <a:ext cx="1795963" cy="799482"/>
              <a:chOff x="6883280" y="1535262"/>
              <a:chExt cx="1795963" cy="799482"/>
            </a:xfrm>
          </p:grpSpPr>
          <p:pic>
            <p:nvPicPr>
              <p:cNvPr id="15" name="Picture 2"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4242" y="1760981"/>
                <a:ext cx="925001" cy="573763"/>
              </a:xfrm>
              <a:prstGeom prst="rect">
                <a:avLst/>
              </a:prstGeom>
              <a:extLst>
                <a:ext uri="{909E8E84-426E-40DD-AFC4-6F175D3DCCD1}">
                  <a14:hiddenFill xmlns:a14="http://schemas.microsoft.com/office/drawing/2010/main">
                    <a:solidFill>
                      <a:srgbClr val="FFFFFF"/>
                    </a:solidFill>
                  </a14:hiddenFill>
                </a:ext>
              </a:extLst>
            </p:spPr>
          </p:pic>
          <p:sp>
            <p:nvSpPr>
              <p:cNvPr id="16" name="Flèche droite 15"/>
              <p:cNvSpPr/>
              <p:nvPr/>
            </p:nvSpPr>
            <p:spPr>
              <a:xfrm>
                <a:off x="7153415" y="1959011"/>
                <a:ext cx="288290" cy="288032"/>
              </a:xfrm>
              <a:prstGeom prst="rightArrow">
                <a:avLst/>
              </a:pr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Arial"/>
                </a:endParaRPr>
              </a:p>
            </p:txBody>
          </p:sp>
          <p:sp>
            <p:nvSpPr>
              <p:cNvPr id="17" name="ZoneTexte 16"/>
              <p:cNvSpPr txBox="1"/>
              <p:nvPr/>
            </p:nvSpPr>
            <p:spPr>
              <a:xfrm>
                <a:off x="6883280" y="1535262"/>
                <a:ext cx="819455" cy="369332"/>
              </a:xfrm>
              <a:prstGeom prst="rect">
                <a:avLst/>
              </a:prstGeom>
              <a:noFill/>
            </p:spPr>
            <p:txBody>
              <a:bodyPr wrap="none" rtlCol="0">
                <a:spAutoFit/>
              </a:bodyPr>
              <a:lstStyle/>
              <a:p>
                <a:r>
                  <a:rPr lang="fr-FR" b="1" dirty="0" smtClean="0">
                    <a:solidFill>
                      <a:srgbClr val="003A80"/>
                    </a:solidFill>
                    <a:latin typeface="Arial"/>
                  </a:rPr>
                  <a:t>+BDD</a:t>
                </a:r>
                <a:endParaRPr lang="fr-FR" b="1" dirty="0">
                  <a:solidFill>
                    <a:srgbClr val="003A80"/>
                  </a:solidFill>
                  <a:latin typeface="Arial"/>
                </a:endParaRPr>
              </a:p>
            </p:txBody>
          </p:sp>
        </p:grpSp>
        <p:sp>
          <p:nvSpPr>
            <p:cNvPr id="14" name="ZoneTexte 13"/>
            <p:cNvSpPr txBox="1"/>
            <p:nvPr/>
          </p:nvSpPr>
          <p:spPr>
            <a:xfrm>
              <a:off x="8118015" y="3716356"/>
              <a:ext cx="3009157" cy="276999"/>
            </a:xfrm>
            <a:prstGeom prst="rect">
              <a:avLst/>
            </a:prstGeom>
            <a:noFill/>
          </p:spPr>
          <p:txBody>
            <a:bodyPr wrap="none" rtlCol="0">
              <a:spAutoFit/>
            </a:bodyPr>
            <a:lstStyle/>
            <a:p>
              <a:r>
                <a:rPr lang="fr-FR" sz="1200" dirty="0" smtClean="0">
                  <a:solidFill>
                    <a:srgbClr val="003A80"/>
                  </a:solidFill>
                  <a:latin typeface="Arial"/>
                </a:rPr>
                <a:t>=&gt; </a:t>
              </a:r>
              <a:r>
                <a:rPr lang="fr-FR" sz="1200" dirty="0">
                  <a:solidFill>
                    <a:srgbClr val="003A80"/>
                  </a:solidFill>
                  <a:latin typeface="Arial"/>
                </a:rPr>
                <a:t>Détection de </a:t>
              </a:r>
              <a:r>
                <a:rPr lang="fr-FR" sz="1200" b="1" dirty="0">
                  <a:solidFill>
                    <a:srgbClr val="003A80"/>
                  </a:solidFill>
                  <a:latin typeface="Arial"/>
                </a:rPr>
                <a:t>substances suspectées</a:t>
              </a:r>
            </a:p>
          </p:txBody>
        </p:sp>
      </p:grpSp>
      <p:grpSp>
        <p:nvGrpSpPr>
          <p:cNvPr id="18" name="Groupe 17"/>
          <p:cNvGrpSpPr/>
          <p:nvPr/>
        </p:nvGrpSpPr>
        <p:grpSpPr>
          <a:xfrm>
            <a:off x="159218" y="3715257"/>
            <a:ext cx="6155350" cy="2328063"/>
            <a:chOff x="35496" y="3433000"/>
            <a:chExt cx="6155350" cy="2328063"/>
          </a:xfrm>
        </p:grpSpPr>
        <p:sp>
          <p:nvSpPr>
            <p:cNvPr id="19" name="Flèche courbée vers le bas 18"/>
            <p:cNvSpPr/>
            <p:nvPr/>
          </p:nvSpPr>
          <p:spPr>
            <a:xfrm>
              <a:off x="1871129" y="3433000"/>
              <a:ext cx="1306764" cy="277161"/>
            </a:xfrm>
            <a:prstGeom prst="curvedDownArrow">
              <a:avLst/>
            </a:prstGeom>
            <a:solidFill>
              <a:schemeClr val="tx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3A80"/>
                </a:solidFill>
                <a:latin typeface="Arial"/>
              </a:endParaRPr>
            </a:p>
          </p:txBody>
        </p:sp>
        <p:grpSp>
          <p:nvGrpSpPr>
            <p:cNvPr id="20" name="Groupe 19"/>
            <p:cNvGrpSpPr/>
            <p:nvPr/>
          </p:nvGrpSpPr>
          <p:grpSpPr>
            <a:xfrm>
              <a:off x="35496" y="3710161"/>
              <a:ext cx="2545092" cy="1400462"/>
              <a:chOff x="1306828" y="1524482"/>
              <a:chExt cx="2545092" cy="1400462"/>
            </a:xfrm>
          </p:grpSpPr>
          <p:pic>
            <p:nvPicPr>
              <p:cNvPr id="26"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6828" y="1582387"/>
                <a:ext cx="2545092" cy="1342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Ellipse 26"/>
              <p:cNvSpPr/>
              <p:nvPr/>
            </p:nvSpPr>
            <p:spPr>
              <a:xfrm>
                <a:off x="2987824" y="1524482"/>
                <a:ext cx="154637" cy="2268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Arial"/>
                </a:endParaRPr>
              </a:p>
            </p:txBody>
          </p:sp>
        </p:grpSp>
        <p:grpSp>
          <p:nvGrpSpPr>
            <p:cNvPr id="21" name="Groupe 20"/>
            <p:cNvGrpSpPr/>
            <p:nvPr/>
          </p:nvGrpSpPr>
          <p:grpSpPr>
            <a:xfrm>
              <a:off x="3177893" y="3571580"/>
              <a:ext cx="2412128" cy="1721290"/>
              <a:chOff x="4767041" y="1988838"/>
              <a:chExt cx="2412128" cy="1721290"/>
            </a:xfrm>
          </p:grpSpPr>
          <p:pic>
            <p:nvPicPr>
              <p:cNvPr id="2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r="15848"/>
              <a:stretch>
                <a:fillRect/>
              </a:stretch>
            </p:blipFill>
            <p:spPr bwMode="auto">
              <a:xfrm>
                <a:off x="4767041" y="1988838"/>
                <a:ext cx="2412128" cy="172129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p:nvPr/>
            </p:nvSpPr>
            <p:spPr>
              <a:xfrm>
                <a:off x="5076056" y="2060848"/>
                <a:ext cx="1016465" cy="602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Arial"/>
                </a:endParaRPr>
              </a:p>
            </p:txBody>
          </p:sp>
        </p:grpSp>
        <p:sp>
          <p:nvSpPr>
            <p:cNvPr id="22" name="ZoneTexte 21"/>
            <p:cNvSpPr txBox="1"/>
            <p:nvPr/>
          </p:nvSpPr>
          <p:spPr>
            <a:xfrm>
              <a:off x="2580588" y="5330176"/>
              <a:ext cx="3610258" cy="430887"/>
            </a:xfrm>
            <a:prstGeom prst="rect">
              <a:avLst/>
            </a:prstGeom>
            <a:noFill/>
          </p:spPr>
          <p:txBody>
            <a:bodyPr wrap="square" rtlCol="0">
              <a:spAutoFit/>
            </a:bodyPr>
            <a:lstStyle/>
            <a:p>
              <a:r>
                <a:rPr lang="fr-FR" sz="1100" dirty="0">
                  <a:solidFill>
                    <a:srgbClr val="003A80"/>
                  </a:solidFill>
                  <a:latin typeface="Arial"/>
                </a:rPr>
                <a:t>+         	spectre de </a:t>
              </a:r>
              <a:r>
                <a:rPr lang="fr-FR" sz="1100" dirty="0" smtClean="0">
                  <a:solidFill>
                    <a:srgbClr val="003A80"/>
                  </a:solidFill>
                  <a:latin typeface="Arial"/>
                </a:rPr>
                <a:t>masse haute résolution 	             		</a:t>
              </a:r>
              <a:r>
                <a:rPr lang="fr-FR" sz="1100" dirty="0" smtClean="0">
                  <a:solidFill>
                    <a:srgbClr val="002060"/>
                  </a:solidFill>
                  <a:latin typeface="Arial"/>
                </a:rPr>
                <a:t>(HRMS)</a:t>
              </a:r>
              <a:endParaRPr lang="fr-FR" sz="1100" dirty="0">
                <a:solidFill>
                  <a:srgbClr val="002060"/>
                </a:solidFill>
                <a:latin typeface="Arial"/>
              </a:endParaRPr>
            </a:p>
          </p:txBody>
        </p:sp>
        <p:sp>
          <p:nvSpPr>
            <p:cNvPr id="23" name="ZoneTexte 22"/>
            <p:cNvSpPr txBox="1"/>
            <p:nvPr/>
          </p:nvSpPr>
          <p:spPr>
            <a:xfrm>
              <a:off x="186265" y="5313579"/>
              <a:ext cx="1774845" cy="430887"/>
            </a:xfrm>
            <a:prstGeom prst="rect">
              <a:avLst/>
            </a:prstGeom>
            <a:noFill/>
          </p:spPr>
          <p:txBody>
            <a:bodyPr wrap="none" rtlCol="0">
              <a:spAutoFit/>
            </a:bodyPr>
            <a:lstStyle/>
            <a:p>
              <a:r>
                <a:rPr lang="fr-FR" sz="1100" dirty="0">
                  <a:solidFill>
                    <a:srgbClr val="003A80"/>
                  </a:solidFill>
                  <a:latin typeface="Arial"/>
                </a:rPr>
                <a:t>1 pic </a:t>
              </a:r>
              <a:r>
                <a:rPr lang="fr-FR" sz="1100" dirty="0" smtClean="0">
                  <a:solidFill>
                    <a:srgbClr val="003A80"/>
                  </a:solidFill>
                  <a:latin typeface="Arial"/>
                </a:rPr>
                <a:t>chromatographique </a:t>
              </a:r>
            </a:p>
            <a:p>
              <a:r>
                <a:rPr lang="fr-FR" sz="1100" dirty="0">
                  <a:solidFill>
                    <a:srgbClr val="003A80"/>
                  </a:solidFill>
                  <a:latin typeface="Arial"/>
                </a:rPr>
                <a:t> </a:t>
              </a:r>
              <a:r>
                <a:rPr lang="fr-FR" sz="1100" dirty="0" smtClean="0">
                  <a:solidFill>
                    <a:srgbClr val="003A80"/>
                  </a:solidFill>
                  <a:latin typeface="Arial"/>
                </a:rPr>
                <a:t>  =&gt; </a:t>
              </a:r>
              <a:r>
                <a:rPr lang="fr-FR" sz="1100" dirty="0">
                  <a:solidFill>
                    <a:srgbClr val="003A80"/>
                  </a:solidFill>
                  <a:latin typeface="Arial"/>
                </a:rPr>
                <a:t>temps de rétention</a:t>
              </a:r>
            </a:p>
          </p:txBody>
        </p:sp>
      </p:grpSp>
      <p:sp>
        <p:nvSpPr>
          <p:cNvPr id="28" name="Flèche vers le bas 27"/>
          <p:cNvSpPr/>
          <p:nvPr/>
        </p:nvSpPr>
        <p:spPr>
          <a:xfrm rot="18761002">
            <a:off x="5977342" y="5061252"/>
            <a:ext cx="386163" cy="323890"/>
          </a:xfrm>
          <a:prstGeom prst="downArrow">
            <a:avLst/>
          </a:pr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Arial"/>
            </a:endParaRPr>
          </a:p>
        </p:txBody>
      </p:sp>
      <p:pic>
        <p:nvPicPr>
          <p:cNvPr id="29" name="Image 28"/>
          <p:cNvPicPr>
            <a:picLocks noChangeAspect="1"/>
          </p:cNvPicPr>
          <p:nvPr/>
        </p:nvPicPr>
        <p:blipFill rotWithShape="1">
          <a:blip r:embed="rId7" cstate="print">
            <a:extLst>
              <a:ext uri="{28A0092B-C50C-407E-A947-70E740481C1C}">
                <a14:useLocalDpi xmlns:a14="http://schemas.microsoft.com/office/drawing/2010/main" val="0"/>
              </a:ext>
            </a:extLst>
          </a:blip>
          <a:srcRect l="5000" t="10002" r="1786" b="6520"/>
          <a:stretch/>
        </p:blipFill>
        <p:spPr bwMode="auto">
          <a:xfrm>
            <a:off x="6623583" y="4565406"/>
            <a:ext cx="2449762" cy="1558939"/>
          </a:xfrm>
          <a:prstGeom prst="rect">
            <a:avLst/>
          </a:prstGeom>
          <a:noFill/>
          <a:ln>
            <a:noFill/>
          </a:ln>
        </p:spPr>
      </p:pic>
      <p:sp>
        <p:nvSpPr>
          <p:cNvPr id="30" name="ZoneTexte 29"/>
          <p:cNvSpPr txBox="1"/>
          <p:nvPr/>
        </p:nvSpPr>
        <p:spPr>
          <a:xfrm>
            <a:off x="9145700" y="4921946"/>
            <a:ext cx="2919389" cy="461665"/>
          </a:xfrm>
          <a:prstGeom prst="rect">
            <a:avLst/>
          </a:prstGeom>
          <a:noFill/>
        </p:spPr>
        <p:txBody>
          <a:bodyPr wrap="none" rtlCol="0">
            <a:spAutoFit/>
          </a:bodyPr>
          <a:lstStyle/>
          <a:p>
            <a:r>
              <a:rPr lang="fr-FR" sz="1200" dirty="0">
                <a:solidFill>
                  <a:srgbClr val="003A80"/>
                </a:solidFill>
                <a:latin typeface="Arial"/>
              </a:rPr>
              <a:t>Cartographie =&gt; </a:t>
            </a:r>
            <a:r>
              <a:rPr lang="fr-FR" sz="1200" b="1" dirty="0">
                <a:solidFill>
                  <a:srgbClr val="003A80"/>
                </a:solidFill>
                <a:latin typeface="Arial"/>
              </a:rPr>
              <a:t>empreinte non ciblée </a:t>
            </a:r>
          </a:p>
          <a:p>
            <a:r>
              <a:rPr lang="fr-FR" sz="1200" dirty="0">
                <a:solidFill>
                  <a:srgbClr val="003A80"/>
                </a:solidFill>
                <a:latin typeface="Arial"/>
              </a:rPr>
              <a:t>de l’échantillon</a:t>
            </a:r>
          </a:p>
        </p:txBody>
      </p:sp>
      <p:sp>
        <p:nvSpPr>
          <p:cNvPr id="31" name="Titre 1"/>
          <p:cNvSpPr txBox="1">
            <a:spLocks/>
          </p:cNvSpPr>
          <p:nvPr/>
        </p:nvSpPr>
        <p:spPr>
          <a:xfrm>
            <a:off x="743192" y="149638"/>
            <a:ext cx="10216343" cy="888251"/>
          </a:xfrm>
          <a:prstGeom prst="rect">
            <a:avLst/>
          </a:prstGeom>
        </p:spPr>
        <p:txBody>
          <a:bodyPr vert="horz" lIns="0" tIns="46800" rIns="91440" bIns="45720" rtlCol="0" anchor="ctr">
            <a:normAutofit/>
          </a:bodyPr>
          <a:lstStyle>
            <a:lvl1pPr marL="457200" indent="-457200" algn="l" defTabSz="914400" rtl="0" eaLnBrk="1" latinLnBrk="0" hangingPunct="1">
              <a:lnSpc>
                <a:spcPct val="90000"/>
              </a:lnSpc>
              <a:spcBef>
                <a:spcPct val="0"/>
              </a:spcBef>
              <a:buFontTx/>
              <a:buBlip>
                <a:blip r:embed="rId8"/>
              </a:buBlip>
              <a:defRPr sz="3600" b="1" kern="1200">
                <a:solidFill>
                  <a:schemeClr val="accent6">
                    <a:lumMod val="75000"/>
                  </a:schemeClr>
                </a:solidFill>
                <a:latin typeface="Century Gothic" panose="020B0502020202020204" pitchFamily="34" charset="0"/>
                <a:ea typeface="+mj-ea"/>
                <a:cs typeface="+mj-cs"/>
              </a:defRPr>
            </a:lvl1pPr>
          </a:lstStyle>
          <a:p>
            <a:r>
              <a:rPr lang="fr-FR" sz="3000" dirty="0">
                <a:solidFill>
                  <a:srgbClr val="00A3A6"/>
                </a:solidFill>
                <a:latin typeface="+mj-lt"/>
              </a:rPr>
              <a:t>Objectifs et stratégies analytiques</a:t>
            </a:r>
          </a:p>
        </p:txBody>
      </p:sp>
      <p:sp>
        <p:nvSpPr>
          <p:cNvPr id="8" name="Ellipse 7"/>
          <p:cNvSpPr/>
          <p:nvPr/>
        </p:nvSpPr>
        <p:spPr>
          <a:xfrm>
            <a:off x="7590896" y="3600450"/>
            <a:ext cx="3524779" cy="66995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p:cNvSpPr/>
          <p:nvPr/>
        </p:nvSpPr>
        <p:spPr>
          <a:xfrm>
            <a:off x="2496998" y="1938536"/>
            <a:ext cx="1874978" cy="66995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1773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28" grpId="0" animBg="1"/>
      <p:bldP spid="30" grpId="0"/>
      <p:bldP spid="8"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Analyse de composés inconnus par LC-HRMS</a:t>
            </a:r>
            <a:endParaRPr lang="fr-FR" dirty="0"/>
          </a:p>
        </p:txBody>
      </p:sp>
      <p:pic>
        <p:nvPicPr>
          <p:cNvPr id="3" name="Image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851134">
            <a:off x="1718604" y="4558027"/>
            <a:ext cx="436508" cy="436508"/>
          </a:xfrm>
          <a:prstGeom prst="rect">
            <a:avLst/>
          </a:prstGeom>
        </p:spPr>
      </p:pic>
      <p:pic>
        <p:nvPicPr>
          <p:cNvPr id="4" name="Imag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49577" y="1967528"/>
            <a:ext cx="8640000" cy="4339718"/>
          </a:xfrm>
          <a:prstGeom prst="rect">
            <a:avLst/>
          </a:prstGeom>
        </p:spPr>
      </p:pic>
      <p:grpSp>
        <p:nvGrpSpPr>
          <p:cNvPr id="5" name="Groupe 4"/>
          <p:cNvGrpSpPr/>
          <p:nvPr/>
        </p:nvGrpSpPr>
        <p:grpSpPr>
          <a:xfrm>
            <a:off x="508201" y="2254920"/>
            <a:ext cx="1346107" cy="2043669"/>
            <a:chOff x="966721" y="2054110"/>
            <a:chExt cx="2645159" cy="3738701"/>
          </a:xfrm>
        </p:grpSpPr>
        <p:pic>
          <p:nvPicPr>
            <p:cNvPr id="6" name="Image 5"/>
            <p:cNvPicPr>
              <a:picLocks noChangeAspect="1"/>
            </p:cNvPicPr>
            <p:nvPr/>
          </p:nvPicPr>
          <p:blipFill>
            <a:blip r:embed="rId4"/>
            <a:stretch>
              <a:fillRect/>
            </a:stretch>
          </p:blipFill>
          <p:spPr>
            <a:xfrm>
              <a:off x="966721" y="4050947"/>
              <a:ext cx="835825" cy="1563015"/>
            </a:xfrm>
            <a:prstGeom prst="rect">
              <a:avLst/>
            </a:prstGeom>
          </p:spPr>
        </p:pic>
        <p:pic>
          <p:nvPicPr>
            <p:cNvPr id="7" name="Image 6"/>
            <p:cNvPicPr>
              <a:picLocks noChangeAspect="1"/>
            </p:cNvPicPr>
            <p:nvPr/>
          </p:nvPicPr>
          <p:blipFill>
            <a:blip r:embed="rId5"/>
            <a:stretch>
              <a:fillRect/>
            </a:stretch>
          </p:blipFill>
          <p:spPr>
            <a:xfrm>
              <a:off x="1621143" y="2054110"/>
              <a:ext cx="1990737" cy="3738701"/>
            </a:xfrm>
            <a:prstGeom prst="rect">
              <a:avLst/>
            </a:prstGeom>
          </p:spPr>
        </p:pic>
      </p:grpSp>
      <p:sp>
        <p:nvSpPr>
          <p:cNvPr id="8" name="Rectangle 7"/>
          <p:cNvSpPr/>
          <p:nvPr/>
        </p:nvSpPr>
        <p:spPr>
          <a:xfrm>
            <a:off x="1116728" y="1885588"/>
            <a:ext cx="771365" cy="369332"/>
          </a:xfrm>
          <a:prstGeom prst="rect">
            <a:avLst/>
          </a:prstGeom>
        </p:spPr>
        <p:txBody>
          <a:bodyPr wrap="none">
            <a:spAutoFit/>
          </a:bodyPr>
          <a:lstStyle/>
          <a:p>
            <a:r>
              <a:rPr lang="fr-FR" b="1" dirty="0">
                <a:solidFill>
                  <a:srgbClr val="00A3A6"/>
                </a:solidFill>
              </a:rPr>
              <a:t>HRMS</a:t>
            </a:r>
          </a:p>
        </p:txBody>
      </p:sp>
      <p:sp>
        <p:nvSpPr>
          <p:cNvPr id="9" name="Rectangle 8"/>
          <p:cNvSpPr/>
          <p:nvPr/>
        </p:nvSpPr>
        <p:spPr>
          <a:xfrm>
            <a:off x="428696" y="2801134"/>
            <a:ext cx="403380" cy="369332"/>
          </a:xfrm>
          <a:prstGeom prst="rect">
            <a:avLst/>
          </a:prstGeom>
        </p:spPr>
        <p:txBody>
          <a:bodyPr wrap="none">
            <a:spAutoFit/>
          </a:bodyPr>
          <a:lstStyle/>
          <a:p>
            <a:r>
              <a:rPr lang="fr-FR" dirty="0" smtClean="0">
                <a:solidFill>
                  <a:schemeClr val="tx1">
                    <a:lumMod val="65000"/>
                    <a:lumOff val="35000"/>
                  </a:schemeClr>
                </a:solidFill>
              </a:rPr>
              <a:t>LC</a:t>
            </a:r>
            <a:endParaRPr lang="fr-FR" dirty="0"/>
          </a:p>
        </p:txBody>
      </p:sp>
      <p:pic>
        <p:nvPicPr>
          <p:cNvPr id="10" name="Image 9"/>
          <p:cNvPicPr>
            <a:picLocks noChangeAspect="1"/>
          </p:cNvPicPr>
          <p:nvPr/>
        </p:nvPicPr>
        <p:blipFill rotWithShape="1">
          <a:blip r:embed="rId3" cstate="hqprint">
            <a:extLst>
              <a:ext uri="{28A0092B-C50C-407E-A947-70E740481C1C}">
                <a14:useLocalDpi xmlns:a14="http://schemas.microsoft.com/office/drawing/2010/main" val="0"/>
              </a:ext>
            </a:extLst>
          </a:blip>
          <a:srcRect l="-40" t="31058" r="97364" b="37916"/>
          <a:stretch/>
        </p:blipFill>
        <p:spPr>
          <a:xfrm>
            <a:off x="2393350" y="2843358"/>
            <a:ext cx="377372" cy="2198008"/>
          </a:xfrm>
          <a:prstGeom prst="rect">
            <a:avLst/>
          </a:prstGeom>
        </p:spPr>
      </p:pic>
      <p:sp>
        <p:nvSpPr>
          <p:cNvPr id="11" name="Rectangle 10"/>
          <p:cNvSpPr/>
          <p:nvPr/>
        </p:nvSpPr>
        <p:spPr>
          <a:xfrm rot="16200000">
            <a:off x="1331746" y="3803862"/>
            <a:ext cx="2464136" cy="276999"/>
          </a:xfrm>
          <a:prstGeom prst="rect">
            <a:avLst/>
          </a:prstGeom>
          <a:solidFill>
            <a:schemeClr val="bg1"/>
          </a:solidFill>
        </p:spPr>
        <p:txBody>
          <a:bodyPr wrap="none">
            <a:spAutoFit/>
          </a:bodyPr>
          <a:lstStyle/>
          <a:p>
            <a:r>
              <a:rPr lang="fr-FR" sz="1200" b="1" dirty="0" smtClean="0">
                <a:latin typeface="Arial" panose="020B0604020202020204" pitchFamily="34" charset="0"/>
                <a:cs typeface="Arial" panose="020B0604020202020204" pitchFamily="34" charset="0"/>
              </a:rPr>
              <a:t>Rapport masse sur charge (Da)</a:t>
            </a:r>
            <a:endParaRPr lang="fr-FR" sz="1200" b="1" dirty="0">
              <a:latin typeface="Arial" panose="020B0604020202020204" pitchFamily="34" charset="0"/>
              <a:cs typeface="Arial" panose="020B0604020202020204" pitchFamily="34" charset="0"/>
            </a:endParaRPr>
          </a:p>
        </p:txBody>
      </p:sp>
      <p:sp>
        <p:nvSpPr>
          <p:cNvPr id="12" name="Rectangle 11"/>
          <p:cNvSpPr/>
          <p:nvPr/>
        </p:nvSpPr>
        <p:spPr>
          <a:xfrm>
            <a:off x="5088291" y="6130646"/>
            <a:ext cx="3502690" cy="276999"/>
          </a:xfrm>
          <a:prstGeom prst="rect">
            <a:avLst/>
          </a:prstGeom>
          <a:solidFill>
            <a:schemeClr val="bg1"/>
          </a:solidFill>
        </p:spPr>
        <p:txBody>
          <a:bodyPr wrap="none">
            <a:spAutoFit/>
          </a:bodyPr>
          <a:lstStyle/>
          <a:p>
            <a:r>
              <a:rPr lang="fr-FR" sz="1200" b="1" dirty="0" smtClean="0">
                <a:latin typeface="Arial" panose="020B0604020202020204" pitchFamily="34" charset="0"/>
                <a:cs typeface="Arial" panose="020B0604020202020204" pitchFamily="34" charset="0"/>
              </a:rPr>
              <a:t>Temps de rétention chromatographique (min)</a:t>
            </a:r>
            <a:endParaRPr lang="fr-FR" sz="1200" b="1" dirty="0">
              <a:latin typeface="Arial" panose="020B0604020202020204" pitchFamily="34" charset="0"/>
              <a:cs typeface="Arial" panose="020B0604020202020204" pitchFamily="34" charset="0"/>
            </a:endParaRPr>
          </a:p>
        </p:txBody>
      </p:sp>
      <p:sp>
        <p:nvSpPr>
          <p:cNvPr id="13" name="Rectangle 12"/>
          <p:cNvSpPr/>
          <p:nvPr/>
        </p:nvSpPr>
        <p:spPr>
          <a:xfrm>
            <a:off x="10233200" y="1993310"/>
            <a:ext cx="1116011" cy="261610"/>
          </a:xfrm>
          <a:prstGeom prst="rect">
            <a:avLst/>
          </a:prstGeom>
          <a:solidFill>
            <a:schemeClr val="bg1"/>
          </a:solidFill>
        </p:spPr>
        <p:txBody>
          <a:bodyPr wrap="none">
            <a:spAutoFit/>
          </a:bodyPr>
          <a:lstStyle/>
          <a:p>
            <a:r>
              <a:rPr lang="fr-FR" sz="1100" b="1" dirty="0" smtClean="0">
                <a:latin typeface="Arial" panose="020B0604020202020204" pitchFamily="34" charset="0"/>
                <a:cs typeface="Arial" panose="020B0604020202020204" pitchFamily="34" charset="0"/>
              </a:rPr>
              <a:t>Log(intensité)</a:t>
            </a:r>
            <a:endParaRPr lang="fr-FR" sz="1100" b="1" dirty="0">
              <a:latin typeface="Arial" panose="020B0604020202020204" pitchFamily="34" charset="0"/>
              <a:cs typeface="Arial" panose="020B0604020202020204" pitchFamily="34" charset="0"/>
            </a:endParaRPr>
          </a:p>
        </p:txBody>
      </p:sp>
      <p:sp>
        <p:nvSpPr>
          <p:cNvPr id="14" name="Rectangle 13"/>
          <p:cNvSpPr/>
          <p:nvPr/>
        </p:nvSpPr>
        <p:spPr>
          <a:xfrm>
            <a:off x="10396203" y="3998981"/>
            <a:ext cx="635000" cy="268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3047999" y="1964220"/>
            <a:ext cx="2967544" cy="307777"/>
          </a:xfrm>
          <a:prstGeom prst="rect">
            <a:avLst/>
          </a:prstGeom>
          <a:noFill/>
        </p:spPr>
        <p:txBody>
          <a:bodyPr wrap="none" rtlCol="0">
            <a:spAutoFit/>
          </a:bodyPr>
          <a:lstStyle/>
          <a:p>
            <a:r>
              <a:rPr lang="fr-FR" sz="1400" i="1" dirty="0" smtClean="0">
                <a:solidFill>
                  <a:schemeClr val="tx1">
                    <a:lumMod val="50000"/>
                    <a:lumOff val="50000"/>
                  </a:schemeClr>
                </a:solidFill>
              </a:rPr>
              <a:t>Empreinte LC-HRMS d’un extrait de sol</a:t>
            </a:r>
            <a:endParaRPr lang="fr-FR" sz="1400" i="1" baseline="30000" dirty="0">
              <a:solidFill>
                <a:schemeClr val="tx1">
                  <a:lumMod val="50000"/>
                  <a:lumOff val="50000"/>
                </a:schemeClr>
              </a:solidFill>
            </a:endParaRPr>
          </a:p>
        </p:txBody>
      </p:sp>
    </p:spTree>
    <p:extLst>
      <p:ext uri="{BB962C8B-B14F-4D97-AF65-F5344CB8AC3E}">
        <p14:creationId xmlns:p14="http://schemas.microsoft.com/office/powerpoint/2010/main" val="13686674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Analyse de composés inconnus par LC-HRMS</a:t>
            </a:r>
          </a:p>
        </p:txBody>
      </p:sp>
      <p:pic>
        <p:nvPicPr>
          <p:cNvPr id="3" name="Image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510940" y="1637673"/>
            <a:ext cx="8640000" cy="4325829"/>
          </a:xfrm>
          <a:prstGeom prst="rect">
            <a:avLst/>
          </a:prstGeom>
        </p:spPr>
      </p:pic>
      <p:cxnSp>
        <p:nvCxnSpPr>
          <p:cNvPr id="4" name="Connecteur droit 3"/>
          <p:cNvCxnSpPr/>
          <p:nvPr/>
        </p:nvCxnSpPr>
        <p:spPr>
          <a:xfrm flipV="1">
            <a:off x="6696156" y="1677190"/>
            <a:ext cx="0" cy="3972552"/>
          </a:xfrm>
          <a:prstGeom prst="line">
            <a:avLst/>
          </a:prstGeom>
          <a:ln w="12700">
            <a:solidFill>
              <a:srgbClr val="2B9040"/>
            </a:solidFill>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7039637" y="6008421"/>
            <a:ext cx="1658787" cy="369332"/>
          </a:xfrm>
          <a:prstGeom prst="rect">
            <a:avLst/>
          </a:prstGeom>
          <a:noFill/>
        </p:spPr>
        <p:txBody>
          <a:bodyPr wrap="none" rtlCol="0">
            <a:spAutoFit/>
          </a:bodyPr>
          <a:lstStyle/>
          <a:p>
            <a:r>
              <a:rPr lang="fr-FR" dirty="0" smtClean="0"/>
              <a:t>« RT » : </a:t>
            </a:r>
            <a:r>
              <a:rPr lang="fr-FR" sz="1400" i="1" dirty="0" smtClean="0"/>
              <a:t>10.76 min</a:t>
            </a:r>
            <a:endParaRPr lang="fr-FR" sz="1600" i="1" dirty="0"/>
          </a:p>
        </p:txBody>
      </p:sp>
      <p:cxnSp>
        <p:nvCxnSpPr>
          <p:cNvPr id="6" name="Connecteur en angle 5"/>
          <p:cNvCxnSpPr>
            <a:endCxn id="5" idx="1"/>
          </p:cNvCxnSpPr>
          <p:nvPr/>
        </p:nvCxnSpPr>
        <p:spPr>
          <a:xfrm rot="16200000" flipH="1">
            <a:off x="6818502" y="5971952"/>
            <a:ext cx="233572" cy="208698"/>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Imag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851134">
            <a:off x="1679967" y="4210296"/>
            <a:ext cx="436508" cy="436508"/>
          </a:xfrm>
          <a:prstGeom prst="rect">
            <a:avLst/>
          </a:prstGeom>
        </p:spPr>
      </p:pic>
      <p:grpSp>
        <p:nvGrpSpPr>
          <p:cNvPr id="8" name="Groupe 7"/>
          <p:cNvGrpSpPr/>
          <p:nvPr/>
        </p:nvGrpSpPr>
        <p:grpSpPr>
          <a:xfrm>
            <a:off x="469564" y="1907189"/>
            <a:ext cx="1346107" cy="2043669"/>
            <a:chOff x="966721" y="2054110"/>
            <a:chExt cx="2645159" cy="3738701"/>
          </a:xfrm>
        </p:grpSpPr>
        <p:pic>
          <p:nvPicPr>
            <p:cNvPr id="9" name="Image 8"/>
            <p:cNvPicPr>
              <a:picLocks noChangeAspect="1"/>
            </p:cNvPicPr>
            <p:nvPr/>
          </p:nvPicPr>
          <p:blipFill>
            <a:blip r:embed="rId4"/>
            <a:stretch>
              <a:fillRect/>
            </a:stretch>
          </p:blipFill>
          <p:spPr>
            <a:xfrm>
              <a:off x="966721" y="4050947"/>
              <a:ext cx="835825" cy="1563015"/>
            </a:xfrm>
            <a:prstGeom prst="rect">
              <a:avLst/>
            </a:prstGeom>
          </p:spPr>
        </p:pic>
        <p:pic>
          <p:nvPicPr>
            <p:cNvPr id="10" name="Image 9"/>
            <p:cNvPicPr>
              <a:picLocks noChangeAspect="1"/>
            </p:cNvPicPr>
            <p:nvPr/>
          </p:nvPicPr>
          <p:blipFill>
            <a:blip r:embed="rId5"/>
            <a:stretch>
              <a:fillRect/>
            </a:stretch>
          </p:blipFill>
          <p:spPr>
            <a:xfrm>
              <a:off x="1621143" y="2054110"/>
              <a:ext cx="1990737" cy="3738701"/>
            </a:xfrm>
            <a:prstGeom prst="rect">
              <a:avLst/>
            </a:prstGeom>
          </p:spPr>
        </p:pic>
      </p:grpSp>
      <p:sp>
        <p:nvSpPr>
          <p:cNvPr id="11" name="Rectangle 10"/>
          <p:cNvSpPr/>
          <p:nvPr/>
        </p:nvSpPr>
        <p:spPr>
          <a:xfrm>
            <a:off x="1078091" y="1537857"/>
            <a:ext cx="771365" cy="369332"/>
          </a:xfrm>
          <a:prstGeom prst="rect">
            <a:avLst/>
          </a:prstGeom>
        </p:spPr>
        <p:txBody>
          <a:bodyPr wrap="none">
            <a:spAutoFit/>
          </a:bodyPr>
          <a:lstStyle/>
          <a:p>
            <a:r>
              <a:rPr lang="fr-FR" b="1" dirty="0">
                <a:solidFill>
                  <a:srgbClr val="00A3A6"/>
                </a:solidFill>
              </a:rPr>
              <a:t>HRMS</a:t>
            </a:r>
          </a:p>
        </p:txBody>
      </p:sp>
      <p:sp>
        <p:nvSpPr>
          <p:cNvPr id="12" name="Rectangle 11"/>
          <p:cNvSpPr/>
          <p:nvPr/>
        </p:nvSpPr>
        <p:spPr>
          <a:xfrm>
            <a:off x="390059" y="2453403"/>
            <a:ext cx="403380" cy="369332"/>
          </a:xfrm>
          <a:prstGeom prst="rect">
            <a:avLst/>
          </a:prstGeom>
        </p:spPr>
        <p:txBody>
          <a:bodyPr wrap="none">
            <a:spAutoFit/>
          </a:bodyPr>
          <a:lstStyle/>
          <a:p>
            <a:r>
              <a:rPr lang="fr-FR" dirty="0" smtClean="0">
                <a:solidFill>
                  <a:schemeClr val="tx1">
                    <a:lumMod val="65000"/>
                    <a:lumOff val="35000"/>
                  </a:schemeClr>
                </a:solidFill>
              </a:rPr>
              <a:t>LC</a:t>
            </a:r>
            <a:endParaRPr lang="fr-FR" dirty="0"/>
          </a:p>
        </p:txBody>
      </p:sp>
      <p:sp>
        <p:nvSpPr>
          <p:cNvPr id="13" name="Rectangle 12"/>
          <p:cNvSpPr/>
          <p:nvPr/>
        </p:nvSpPr>
        <p:spPr>
          <a:xfrm rot="16200000">
            <a:off x="1293109" y="3456131"/>
            <a:ext cx="2464136" cy="276999"/>
          </a:xfrm>
          <a:prstGeom prst="rect">
            <a:avLst/>
          </a:prstGeom>
          <a:solidFill>
            <a:schemeClr val="bg1"/>
          </a:solidFill>
        </p:spPr>
        <p:txBody>
          <a:bodyPr wrap="none">
            <a:spAutoFit/>
          </a:bodyPr>
          <a:lstStyle/>
          <a:p>
            <a:r>
              <a:rPr lang="fr-FR" sz="1200" b="1" dirty="0" smtClean="0">
                <a:latin typeface="Arial" panose="020B0604020202020204" pitchFamily="34" charset="0"/>
                <a:cs typeface="Arial" panose="020B0604020202020204" pitchFamily="34" charset="0"/>
              </a:rPr>
              <a:t>Rapport masse sur charge (Da)</a:t>
            </a:r>
            <a:endParaRPr lang="fr-FR" sz="1200" b="1" dirty="0">
              <a:latin typeface="Arial" panose="020B0604020202020204" pitchFamily="34" charset="0"/>
              <a:cs typeface="Arial" panose="020B0604020202020204" pitchFamily="34" charset="0"/>
            </a:endParaRPr>
          </a:p>
        </p:txBody>
      </p:sp>
      <p:sp>
        <p:nvSpPr>
          <p:cNvPr id="14" name="Rectangle 13"/>
          <p:cNvSpPr/>
          <p:nvPr/>
        </p:nvSpPr>
        <p:spPr>
          <a:xfrm>
            <a:off x="5049654" y="5782915"/>
            <a:ext cx="3502690" cy="276999"/>
          </a:xfrm>
          <a:prstGeom prst="rect">
            <a:avLst/>
          </a:prstGeom>
          <a:solidFill>
            <a:schemeClr val="bg1"/>
          </a:solidFill>
        </p:spPr>
        <p:txBody>
          <a:bodyPr wrap="none">
            <a:spAutoFit/>
          </a:bodyPr>
          <a:lstStyle/>
          <a:p>
            <a:r>
              <a:rPr lang="fr-FR" sz="1200" b="1" dirty="0" smtClean="0">
                <a:latin typeface="Arial" panose="020B0604020202020204" pitchFamily="34" charset="0"/>
                <a:cs typeface="Arial" panose="020B0604020202020204" pitchFamily="34" charset="0"/>
              </a:rPr>
              <a:t>Temps de rétention chromatographique (min)</a:t>
            </a:r>
            <a:endParaRPr lang="fr-FR" sz="1200" b="1" dirty="0">
              <a:latin typeface="Arial" panose="020B0604020202020204" pitchFamily="34" charset="0"/>
              <a:cs typeface="Arial" panose="020B0604020202020204" pitchFamily="34" charset="0"/>
            </a:endParaRPr>
          </a:p>
        </p:txBody>
      </p:sp>
      <p:sp>
        <p:nvSpPr>
          <p:cNvPr id="15" name="Rectangle 14"/>
          <p:cNvSpPr/>
          <p:nvPr/>
        </p:nvSpPr>
        <p:spPr>
          <a:xfrm>
            <a:off x="10194563" y="1645579"/>
            <a:ext cx="1116011" cy="261610"/>
          </a:xfrm>
          <a:prstGeom prst="rect">
            <a:avLst/>
          </a:prstGeom>
          <a:solidFill>
            <a:schemeClr val="bg1"/>
          </a:solidFill>
        </p:spPr>
        <p:txBody>
          <a:bodyPr wrap="none">
            <a:spAutoFit/>
          </a:bodyPr>
          <a:lstStyle/>
          <a:p>
            <a:r>
              <a:rPr lang="fr-FR" sz="1100" b="1" dirty="0" smtClean="0">
                <a:latin typeface="Arial" panose="020B0604020202020204" pitchFamily="34" charset="0"/>
                <a:cs typeface="Arial" panose="020B0604020202020204" pitchFamily="34" charset="0"/>
              </a:rPr>
              <a:t>Log(intensité)</a:t>
            </a:r>
            <a:endParaRPr lang="fr-FR" sz="1100" b="1" dirty="0">
              <a:latin typeface="Arial" panose="020B0604020202020204" pitchFamily="34" charset="0"/>
              <a:cs typeface="Arial" panose="020B0604020202020204" pitchFamily="34" charset="0"/>
            </a:endParaRPr>
          </a:p>
        </p:txBody>
      </p:sp>
      <p:sp>
        <p:nvSpPr>
          <p:cNvPr id="16" name="Rectangle 15"/>
          <p:cNvSpPr/>
          <p:nvPr/>
        </p:nvSpPr>
        <p:spPr>
          <a:xfrm>
            <a:off x="10338516" y="3663466"/>
            <a:ext cx="733425" cy="584684"/>
          </a:xfrm>
          <a:prstGeom prst="rect">
            <a:avLst/>
          </a:prstGeom>
          <a:noFill/>
          <a:ln w="19050">
            <a:solidFill>
              <a:srgbClr val="248B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3009362" y="1616489"/>
            <a:ext cx="2967544" cy="307777"/>
          </a:xfrm>
          <a:prstGeom prst="rect">
            <a:avLst/>
          </a:prstGeom>
          <a:noFill/>
        </p:spPr>
        <p:txBody>
          <a:bodyPr wrap="none" rtlCol="0">
            <a:spAutoFit/>
          </a:bodyPr>
          <a:lstStyle/>
          <a:p>
            <a:r>
              <a:rPr lang="fr-FR" sz="1400" i="1" dirty="0" smtClean="0">
                <a:solidFill>
                  <a:schemeClr val="tx1">
                    <a:lumMod val="50000"/>
                    <a:lumOff val="50000"/>
                  </a:schemeClr>
                </a:solidFill>
              </a:rPr>
              <a:t>Empreinte LC-HRMS d’un extrait de sol</a:t>
            </a:r>
            <a:endParaRPr lang="fr-FR" sz="1400" i="1" baseline="30000" dirty="0">
              <a:solidFill>
                <a:schemeClr val="tx1">
                  <a:lumMod val="50000"/>
                  <a:lumOff val="50000"/>
                </a:schemeClr>
              </a:solidFill>
            </a:endParaRPr>
          </a:p>
        </p:txBody>
      </p:sp>
    </p:spTree>
    <p:extLst>
      <p:ext uri="{BB962C8B-B14F-4D97-AF65-F5344CB8AC3E}">
        <p14:creationId xmlns:p14="http://schemas.microsoft.com/office/powerpoint/2010/main" val="9841885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srcRect l="39786"/>
          <a:stretch/>
        </p:blipFill>
        <p:spPr>
          <a:xfrm>
            <a:off x="117741" y="1128141"/>
            <a:ext cx="3750927" cy="2880919"/>
          </a:xfrm>
          <a:prstGeom prst="rect">
            <a:avLst/>
          </a:prstGeom>
        </p:spPr>
      </p:pic>
      <p:grpSp>
        <p:nvGrpSpPr>
          <p:cNvPr id="13" name="Groupe 12"/>
          <p:cNvGrpSpPr/>
          <p:nvPr/>
        </p:nvGrpSpPr>
        <p:grpSpPr>
          <a:xfrm>
            <a:off x="4004075" y="1200545"/>
            <a:ext cx="3544391" cy="2808515"/>
            <a:chOff x="4162695" y="1404563"/>
            <a:chExt cx="5091532" cy="3600000"/>
          </a:xfrm>
        </p:grpSpPr>
        <p:pic>
          <p:nvPicPr>
            <p:cNvPr id="5" name="Imag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62695" y="1404563"/>
              <a:ext cx="5091532" cy="3600000"/>
            </a:xfrm>
            <a:prstGeom prst="roundRect">
              <a:avLst>
                <a:gd name="adj" fmla="val 9894"/>
              </a:avLst>
            </a:prstGeom>
            <a:ln>
              <a:solidFill>
                <a:schemeClr val="bg2">
                  <a:lumMod val="50000"/>
                </a:schemeClr>
              </a:solidFill>
            </a:ln>
          </p:spPr>
        </p:pic>
        <p:cxnSp>
          <p:nvCxnSpPr>
            <p:cNvPr id="7" name="Connecteur droit 6"/>
            <p:cNvCxnSpPr/>
            <p:nvPr/>
          </p:nvCxnSpPr>
          <p:spPr>
            <a:xfrm flipV="1">
              <a:off x="6295187" y="2550557"/>
              <a:ext cx="424796" cy="5143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à coins arrondis 7"/>
            <p:cNvSpPr/>
            <p:nvPr/>
          </p:nvSpPr>
          <p:spPr>
            <a:xfrm>
              <a:off x="6708461" y="2376591"/>
              <a:ext cx="654346" cy="173966"/>
            </a:xfrm>
            <a:prstGeom prst="round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6617459" y="2332768"/>
              <a:ext cx="836348" cy="295884"/>
            </a:xfrm>
            <a:prstGeom prst="rect">
              <a:avLst/>
            </a:prstGeom>
            <a:noFill/>
          </p:spPr>
          <p:txBody>
            <a:bodyPr wrap="none" rtlCol="0">
              <a:spAutoFit/>
            </a:bodyPr>
            <a:lstStyle/>
            <a:p>
              <a:pPr algn="ctr"/>
              <a:r>
                <a:rPr lang="fr-FR" sz="900" b="1" dirty="0" err="1" smtClean="0">
                  <a:solidFill>
                    <a:srgbClr val="487BB6"/>
                  </a:solidFill>
                </a:rPr>
                <a:t>Morcille</a:t>
              </a:r>
              <a:endParaRPr lang="fr-FR" sz="1100" b="1" dirty="0">
                <a:solidFill>
                  <a:srgbClr val="487BB6"/>
                </a:solidFill>
              </a:endParaRPr>
            </a:p>
          </p:txBody>
        </p:sp>
      </p:grpSp>
      <p:pic>
        <p:nvPicPr>
          <p:cNvPr id="30" name="Image 29"/>
          <p:cNvPicPr>
            <a:picLocks noChangeAspect="1"/>
          </p:cNvPicPr>
          <p:nvPr/>
        </p:nvPicPr>
        <p:blipFill>
          <a:blip r:embed="rId4"/>
          <a:stretch>
            <a:fillRect/>
          </a:stretch>
        </p:blipFill>
        <p:spPr>
          <a:xfrm>
            <a:off x="7713109" y="2971123"/>
            <a:ext cx="4250170" cy="3008381"/>
          </a:xfrm>
          <a:prstGeom prst="rect">
            <a:avLst/>
          </a:prstGeom>
        </p:spPr>
      </p:pic>
      <p:grpSp>
        <p:nvGrpSpPr>
          <p:cNvPr id="39" name="Groupe 38"/>
          <p:cNvGrpSpPr/>
          <p:nvPr/>
        </p:nvGrpSpPr>
        <p:grpSpPr>
          <a:xfrm>
            <a:off x="8392687" y="1310978"/>
            <a:ext cx="2908768" cy="1022415"/>
            <a:chOff x="7667326" y="4868948"/>
            <a:chExt cx="3369578" cy="1395215"/>
          </a:xfrm>
        </p:grpSpPr>
        <p:pic>
          <p:nvPicPr>
            <p:cNvPr id="32" name="Image 31"/>
            <p:cNvPicPr>
              <a:picLocks noChangeAspect="1"/>
            </p:cNvPicPr>
            <p:nvPr/>
          </p:nvPicPr>
          <p:blipFill rotWithShape="1">
            <a:blip r:embed="rId5" cstate="hqprint">
              <a:extLst>
                <a:ext uri="{28A0092B-C50C-407E-A947-70E740481C1C}">
                  <a14:useLocalDpi xmlns:a14="http://schemas.microsoft.com/office/drawing/2010/main" val="0"/>
                </a:ext>
              </a:extLst>
            </a:blip>
            <a:srcRect t="49895" b="1"/>
            <a:stretch/>
          </p:blipFill>
          <p:spPr>
            <a:xfrm>
              <a:off x="7667326" y="4959183"/>
              <a:ext cx="704041" cy="352753"/>
            </a:xfrm>
            <a:prstGeom prst="ellipse">
              <a:avLst/>
            </a:prstGeom>
          </p:spPr>
        </p:pic>
        <p:sp>
          <p:nvSpPr>
            <p:cNvPr id="33" name="Rectangle 32"/>
            <p:cNvSpPr/>
            <p:nvPr/>
          </p:nvSpPr>
          <p:spPr>
            <a:xfrm>
              <a:off x="8393429" y="4868948"/>
              <a:ext cx="1843461" cy="533222"/>
            </a:xfrm>
            <a:prstGeom prst="rect">
              <a:avLst/>
            </a:prstGeom>
            <a:solidFill>
              <a:srgbClr val="FFC000">
                <a:alpha val="20000"/>
              </a:srgbClr>
            </a:solidFill>
            <a:ln>
              <a:solidFill>
                <a:srgbClr val="F876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tx1"/>
                  </a:solidFill>
                </a:rPr>
                <a:t>Sols</a:t>
              </a:r>
              <a:r>
                <a:rPr lang="fr-FR" sz="1400" dirty="0" smtClean="0">
                  <a:solidFill>
                    <a:schemeClr val="tx1"/>
                  </a:solidFill>
                </a:rPr>
                <a:t> (S)  + </a:t>
              </a:r>
              <a:r>
                <a:rPr lang="fr-FR" sz="1400" b="1" dirty="0" smtClean="0">
                  <a:solidFill>
                    <a:schemeClr val="tx1"/>
                  </a:solidFill>
                </a:rPr>
                <a:t>MES</a:t>
              </a:r>
              <a:r>
                <a:rPr lang="fr-FR" sz="1400" dirty="0" smtClean="0">
                  <a:solidFill>
                    <a:schemeClr val="tx1"/>
                  </a:solidFill>
                </a:rPr>
                <a:t> (M)</a:t>
              </a:r>
              <a:endParaRPr lang="fr-FR" sz="1400" dirty="0">
                <a:solidFill>
                  <a:schemeClr val="tx1"/>
                </a:solidFill>
              </a:endParaRPr>
            </a:p>
          </p:txBody>
        </p:sp>
        <p:sp>
          <p:nvSpPr>
            <p:cNvPr id="34" name="Rectangle 33"/>
            <p:cNvSpPr/>
            <p:nvPr/>
          </p:nvSpPr>
          <p:spPr>
            <a:xfrm>
              <a:off x="8733787" y="5735327"/>
              <a:ext cx="1216090" cy="528836"/>
            </a:xfrm>
            <a:prstGeom prst="rect">
              <a:avLst/>
            </a:prstGeom>
            <a:solidFill>
              <a:srgbClr val="00A3A6">
                <a:alpha val="20000"/>
              </a:srgbClr>
            </a:solidFill>
            <a:ln>
              <a:solidFill>
                <a:srgbClr val="00A3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tx1"/>
                  </a:solidFill>
                </a:rPr>
                <a:t>Eaux</a:t>
              </a:r>
              <a:r>
                <a:rPr lang="fr-FR" sz="1400" dirty="0" smtClean="0">
                  <a:solidFill>
                    <a:schemeClr val="tx1"/>
                  </a:solidFill>
                </a:rPr>
                <a:t> (E)</a:t>
              </a:r>
              <a:endParaRPr lang="fr-FR" dirty="0">
                <a:solidFill>
                  <a:schemeClr val="tx1"/>
                </a:solidFill>
              </a:endParaRPr>
            </a:p>
          </p:txBody>
        </p:sp>
        <p:pic>
          <p:nvPicPr>
            <p:cNvPr id="35" name="Image 34"/>
            <p:cNvPicPr>
              <a:picLocks noChangeAspect="1"/>
            </p:cNvPicPr>
            <p:nvPr/>
          </p:nvPicPr>
          <p:blipFill rotWithShape="1">
            <a:blip r:embed="rId6" cstate="hqprint">
              <a:extLst>
                <a:ext uri="{28A0092B-C50C-407E-A947-70E740481C1C}">
                  <a14:useLocalDpi xmlns:a14="http://schemas.microsoft.com/office/drawing/2010/main" val="0"/>
                </a:ext>
              </a:extLst>
            </a:blip>
            <a:srcRect l="5199" r="5181" b="21945"/>
            <a:stretch/>
          </p:blipFill>
          <p:spPr>
            <a:xfrm>
              <a:off x="7685030" y="5663506"/>
              <a:ext cx="602432" cy="524695"/>
            </a:xfrm>
            <a:prstGeom prst="ellipse">
              <a:avLst/>
            </a:prstGeom>
          </p:spPr>
        </p:pic>
        <p:grpSp>
          <p:nvGrpSpPr>
            <p:cNvPr id="36" name="Groupe 35"/>
            <p:cNvGrpSpPr/>
            <p:nvPr/>
          </p:nvGrpSpPr>
          <p:grpSpPr>
            <a:xfrm>
              <a:off x="10360565" y="4882100"/>
              <a:ext cx="676339" cy="506057"/>
              <a:chOff x="4931787" y="2751326"/>
              <a:chExt cx="352732" cy="294584"/>
            </a:xfrm>
          </p:grpSpPr>
          <p:pic>
            <p:nvPicPr>
              <p:cNvPr id="37" name="Image 36"/>
              <p:cNvPicPr>
                <a:picLocks noChangeAspect="1"/>
              </p:cNvPicPr>
              <p:nvPr/>
            </p:nvPicPr>
            <p:blipFill rotWithShape="1">
              <a:blip r:embed="rId7" cstate="hqprint">
                <a:extLst>
                  <a:ext uri="{28A0092B-C50C-407E-A947-70E740481C1C}">
                    <a14:useLocalDpi xmlns:a14="http://schemas.microsoft.com/office/drawing/2010/main" val="0"/>
                  </a:ext>
                </a:extLst>
              </a:blip>
              <a:srcRect l="5199" r="5181" b="21945"/>
              <a:stretch/>
            </p:blipFill>
            <p:spPr>
              <a:xfrm rot="10800000">
                <a:off x="4931787" y="2751326"/>
                <a:ext cx="338228" cy="294584"/>
              </a:xfrm>
              <a:prstGeom prst="ellipse">
                <a:avLst/>
              </a:prstGeom>
            </p:spPr>
          </p:pic>
          <p:pic>
            <p:nvPicPr>
              <p:cNvPr id="38" name="Image 37"/>
              <p:cNvPicPr>
                <a:picLocks noChangeAspect="1"/>
              </p:cNvPicPr>
              <p:nvPr/>
            </p:nvPicPr>
            <p:blipFill rotWithShape="1">
              <a:blip r:embed="rId8" cstate="hqprint">
                <a:extLst>
                  <a:ext uri="{28A0092B-C50C-407E-A947-70E740481C1C}">
                    <a14:useLocalDpi xmlns:a14="http://schemas.microsoft.com/office/drawing/2010/main" val="0"/>
                  </a:ext>
                </a:extLst>
              </a:blip>
              <a:srcRect t="49895" b="1"/>
              <a:stretch/>
            </p:blipFill>
            <p:spPr>
              <a:xfrm>
                <a:off x="4943293" y="2817007"/>
                <a:ext cx="341226" cy="197318"/>
              </a:xfrm>
              <a:prstGeom prst="ellipse">
                <a:avLst/>
              </a:prstGeom>
            </p:spPr>
          </p:pic>
        </p:grpSp>
      </p:grpSp>
      <p:sp>
        <p:nvSpPr>
          <p:cNvPr id="41" name="Rectangle 40"/>
          <p:cNvSpPr/>
          <p:nvPr/>
        </p:nvSpPr>
        <p:spPr>
          <a:xfrm>
            <a:off x="8742044" y="3069827"/>
            <a:ext cx="1369390" cy="369332"/>
          </a:xfrm>
          <a:prstGeom prst="rect">
            <a:avLst/>
          </a:prstGeom>
        </p:spPr>
        <p:txBody>
          <a:bodyPr wrap="square">
            <a:spAutoFit/>
          </a:bodyPr>
          <a:lstStyle/>
          <a:p>
            <a:r>
              <a:rPr lang="fr-FR" b="1" dirty="0" smtClean="0"/>
              <a:t>sol surface</a:t>
            </a:r>
            <a:endParaRPr lang="fr-FR" b="1" dirty="0"/>
          </a:p>
        </p:txBody>
      </p:sp>
      <p:sp>
        <p:nvSpPr>
          <p:cNvPr id="42" name="Rectangle 41"/>
          <p:cNvSpPr/>
          <p:nvPr/>
        </p:nvSpPr>
        <p:spPr>
          <a:xfrm>
            <a:off x="8605308" y="5451977"/>
            <a:ext cx="1457579" cy="369332"/>
          </a:xfrm>
          <a:prstGeom prst="rect">
            <a:avLst/>
          </a:prstGeom>
        </p:spPr>
        <p:txBody>
          <a:bodyPr wrap="none">
            <a:spAutoFit/>
          </a:bodyPr>
          <a:lstStyle/>
          <a:p>
            <a:r>
              <a:rPr lang="fr-FR" b="1" dirty="0" smtClean="0"/>
              <a:t>sols profonds</a:t>
            </a:r>
            <a:endParaRPr lang="fr-FR" b="1" dirty="0"/>
          </a:p>
        </p:txBody>
      </p:sp>
      <p:sp>
        <p:nvSpPr>
          <p:cNvPr id="43" name="Rectangle 42"/>
          <p:cNvSpPr/>
          <p:nvPr/>
        </p:nvSpPr>
        <p:spPr>
          <a:xfrm>
            <a:off x="10750757" y="3688319"/>
            <a:ext cx="797654" cy="369332"/>
          </a:xfrm>
          <a:prstGeom prst="rect">
            <a:avLst/>
          </a:prstGeom>
        </p:spPr>
        <p:txBody>
          <a:bodyPr wrap="none">
            <a:spAutoFit/>
          </a:bodyPr>
          <a:lstStyle/>
          <a:p>
            <a:r>
              <a:rPr lang="fr-FR" b="1" dirty="0" smtClean="0"/>
              <a:t>rivière</a:t>
            </a:r>
            <a:endParaRPr lang="fr-FR" b="1" dirty="0"/>
          </a:p>
        </p:txBody>
      </p:sp>
      <p:sp>
        <p:nvSpPr>
          <p:cNvPr id="44" name="Rectangle 43"/>
          <p:cNvSpPr/>
          <p:nvPr/>
        </p:nvSpPr>
        <p:spPr>
          <a:xfrm>
            <a:off x="10363085" y="4284702"/>
            <a:ext cx="1529073" cy="369332"/>
          </a:xfrm>
          <a:prstGeom prst="rect">
            <a:avLst/>
          </a:prstGeom>
        </p:spPr>
        <p:txBody>
          <a:bodyPr wrap="none">
            <a:spAutoFit/>
          </a:bodyPr>
          <a:lstStyle/>
          <a:p>
            <a:pPr algn="ctr"/>
            <a:r>
              <a:rPr lang="fr-FR" b="1" dirty="0" smtClean="0"/>
              <a:t>ruissellement </a:t>
            </a:r>
          </a:p>
        </p:txBody>
      </p:sp>
      <p:sp>
        <p:nvSpPr>
          <p:cNvPr id="45" name="Rectangle 44"/>
          <p:cNvSpPr/>
          <p:nvPr/>
        </p:nvSpPr>
        <p:spPr>
          <a:xfrm>
            <a:off x="7787367" y="4246273"/>
            <a:ext cx="1761251" cy="369332"/>
          </a:xfrm>
          <a:prstGeom prst="rect">
            <a:avLst/>
          </a:prstGeom>
        </p:spPr>
        <p:txBody>
          <a:bodyPr wrap="none">
            <a:spAutoFit/>
          </a:bodyPr>
          <a:lstStyle/>
          <a:p>
            <a:r>
              <a:rPr lang="fr-FR" b="1" dirty="0" smtClean="0"/>
              <a:t>eau </a:t>
            </a:r>
            <a:r>
              <a:rPr lang="fr-FR" b="1" dirty="0" err="1" smtClean="0"/>
              <a:t>piezomètres</a:t>
            </a:r>
            <a:endParaRPr lang="fr-FR" b="1" dirty="0"/>
          </a:p>
        </p:txBody>
      </p:sp>
      <p:grpSp>
        <p:nvGrpSpPr>
          <p:cNvPr id="4" name="Groupe 3"/>
          <p:cNvGrpSpPr/>
          <p:nvPr/>
        </p:nvGrpSpPr>
        <p:grpSpPr>
          <a:xfrm>
            <a:off x="351610" y="4949950"/>
            <a:ext cx="7034116" cy="1015663"/>
            <a:chOff x="1424472" y="5477634"/>
            <a:chExt cx="6123993" cy="1257212"/>
          </a:xfrm>
        </p:grpSpPr>
        <p:sp>
          <p:nvSpPr>
            <p:cNvPr id="40" name="Rectangle 39"/>
            <p:cNvSpPr/>
            <p:nvPr/>
          </p:nvSpPr>
          <p:spPr>
            <a:xfrm>
              <a:off x="1424472" y="5477634"/>
              <a:ext cx="6123993" cy="1257212"/>
            </a:xfrm>
            <a:prstGeom prst="rect">
              <a:avLst/>
            </a:prstGeom>
            <a:ln w="28575">
              <a:solidFill>
                <a:srgbClr val="009999"/>
              </a:solidFill>
            </a:ln>
          </p:spPr>
          <p:txBody>
            <a:bodyPr wrap="square">
              <a:spAutoFit/>
            </a:bodyPr>
            <a:lstStyle/>
            <a:p>
              <a:r>
                <a:rPr lang="fr-FR" sz="2000" dirty="0">
                  <a:solidFill>
                    <a:srgbClr val="275662"/>
                  </a:solidFill>
                </a:rPr>
                <a:t>7 points de </a:t>
              </a:r>
              <a:r>
                <a:rPr lang="fr-FR" sz="2000" dirty="0" smtClean="0">
                  <a:solidFill>
                    <a:srgbClr val="275662"/>
                  </a:solidFill>
                </a:rPr>
                <a:t>prélèvements </a:t>
              </a:r>
              <a:r>
                <a:rPr lang="fr-FR" sz="2000" dirty="0">
                  <a:solidFill>
                    <a:srgbClr val="275662"/>
                  </a:solidFill>
                </a:rPr>
                <a:t>sur la parcelle + 1 cours d’eau (E4)</a:t>
              </a:r>
            </a:p>
            <a:p>
              <a:r>
                <a:rPr lang="fr-FR" sz="2000" dirty="0">
                  <a:solidFill>
                    <a:srgbClr val="275662"/>
                  </a:solidFill>
                </a:rPr>
                <a:t>2 types de matrices : solides/eaux</a:t>
              </a:r>
            </a:p>
            <a:p>
              <a:r>
                <a:rPr lang="fr-FR" sz="2000" dirty="0">
                  <a:solidFill>
                    <a:srgbClr val="275662"/>
                  </a:solidFill>
                </a:rPr>
                <a:t>Plusieurs temporalités       </a:t>
              </a:r>
              <a:r>
                <a:rPr lang="fr-FR" sz="2000" b="1" dirty="0">
                  <a:solidFill>
                    <a:srgbClr val="275662"/>
                  </a:solidFill>
                </a:rPr>
                <a:t>n=12 échantillons</a:t>
              </a:r>
            </a:p>
          </p:txBody>
        </p:sp>
        <p:sp>
          <p:nvSpPr>
            <p:cNvPr id="3" name="Flèche droite 2"/>
            <p:cNvSpPr/>
            <p:nvPr/>
          </p:nvSpPr>
          <p:spPr>
            <a:xfrm>
              <a:off x="3536569" y="6433307"/>
              <a:ext cx="236376" cy="111124"/>
            </a:xfrm>
            <a:prstGeom prst="rightArrow">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 </a:t>
              </a:r>
              <a:endParaRPr lang="fr-FR" dirty="0"/>
            </a:p>
          </p:txBody>
        </p:sp>
      </p:grpSp>
      <p:sp>
        <p:nvSpPr>
          <p:cNvPr id="10" name="ZoneTexte 9"/>
          <p:cNvSpPr txBox="1"/>
          <p:nvPr/>
        </p:nvSpPr>
        <p:spPr>
          <a:xfrm>
            <a:off x="117741" y="4026572"/>
            <a:ext cx="5553123" cy="646331"/>
          </a:xfrm>
          <a:prstGeom prst="rect">
            <a:avLst/>
          </a:prstGeom>
          <a:noFill/>
        </p:spPr>
        <p:txBody>
          <a:bodyPr wrap="none" rtlCol="0">
            <a:spAutoFit/>
          </a:bodyPr>
          <a:lstStyle/>
          <a:p>
            <a:r>
              <a:rPr lang="fr-FR" dirty="0" smtClean="0"/>
              <a:t>Site Atelier instrumenté </a:t>
            </a:r>
            <a:r>
              <a:rPr lang="fr-FR" dirty="0" err="1" smtClean="0"/>
              <a:t>Ardières</a:t>
            </a:r>
            <a:r>
              <a:rPr lang="fr-FR" dirty="0" err="1"/>
              <a:t>-</a:t>
            </a:r>
            <a:r>
              <a:rPr lang="fr-FR" dirty="0" err="1" smtClean="0"/>
              <a:t>Morcille</a:t>
            </a:r>
            <a:r>
              <a:rPr lang="fr-FR" dirty="0" smtClean="0"/>
              <a:t> (SAAM) – ZABR</a:t>
            </a:r>
          </a:p>
          <a:p>
            <a:r>
              <a:rPr lang="fr-FR" dirty="0" smtClean="0"/>
              <a:t>Affluent de la Saône</a:t>
            </a:r>
            <a:endParaRPr lang="fr-FR" dirty="0"/>
          </a:p>
        </p:txBody>
      </p:sp>
      <p:sp>
        <p:nvSpPr>
          <p:cNvPr id="11" name="Flèche courbée vers le haut 10"/>
          <p:cNvSpPr/>
          <p:nvPr/>
        </p:nvSpPr>
        <p:spPr>
          <a:xfrm rot="1804998">
            <a:off x="4395271" y="3175781"/>
            <a:ext cx="3479128" cy="828487"/>
          </a:xfrm>
          <a:prstGeom prst="curvedUpArrow">
            <a:avLst>
              <a:gd name="adj1" fmla="val 33609"/>
              <a:gd name="adj2" fmla="val 55766"/>
              <a:gd name="adj3" fmla="val 5295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a:solidFill>
                <a:schemeClr val="tx1"/>
              </a:solidFill>
            </a:endParaRPr>
          </a:p>
        </p:txBody>
      </p:sp>
      <p:sp>
        <p:nvSpPr>
          <p:cNvPr id="29" name="Titre 1"/>
          <p:cNvSpPr txBox="1">
            <a:spLocks/>
          </p:cNvSpPr>
          <p:nvPr/>
        </p:nvSpPr>
        <p:spPr>
          <a:xfrm>
            <a:off x="743192" y="149638"/>
            <a:ext cx="10216343" cy="888251"/>
          </a:xfrm>
          <a:prstGeom prst="rect">
            <a:avLst/>
          </a:prstGeom>
        </p:spPr>
        <p:txBody>
          <a:bodyPr vert="horz" lIns="0" tIns="46800" rIns="91440" bIns="45720" rtlCol="0" anchor="ctr">
            <a:normAutofit/>
          </a:bodyPr>
          <a:lstStyle>
            <a:lvl1pPr marL="457200" indent="-457200" algn="l" defTabSz="914400" rtl="0" eaLnBrk="1" latinLnBrk="0" hangingPunct="1">
              <a:lnSpc>
                <a:spcPct val="90000"/>
              </a:lnSpc>
              <a:spcBef>
                <a:spcPct val="0"/>
              </a:spcBef>
              <a:buFontTx/>
              <a:buBlip>
                <a:blip r:embed="rId9"/>
              </a:buBlip>
              <a:defRPr sz="3600" b="1" kern="1200">
                <a:solidFill>
                  <a:schemeClr val="accent6">
                    <a:lumMod val="75000"/>
                  </a:schemeClr>
                </a:solidFill>
                <a:latin typeface="Century Gothic" panose="020B0502020202020204" pitchFamily="34" charset="0"/>
                <a:ea typeface="+mj-ea"/>
                <a:cs typeface="+mj-cs"/>
              </a:defRPr>
            </a:lvl1pPr>
          </a:lstStyle>
          <a:p>
            <a:r>
              <a:rPr lang="fr-FR" sz="3000" dirty="0">
                <a:solidFill>
                  <a:srgbClr val="00A3A6"/>
                </a:solidFill>
                <a:latin typeface="+mj-lt"/>
              </a:rPr>
              <a:t>Site d’étude et stratégie d’échantillonnage</a:t>
            </a:r>
          </a:p>
        </p:txBody>
      </p:sp>
    </p:spTree>
    <p:extLst>
      <p:ext uri="{BB962C8B-B14F-4D97-AF65-F5344CB8AC3E}">
        <p14:creationId xmlns:p14="http://schemas.microsoft.com/office/powerpoint/2010/main" val="95986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5" grpId="0"/>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à coins arrondis 2"/>
          <p:cNvSpPr/>
          <p:nvPr/>
        </p:nvSpPr>
        <p:spPr>
          <a:xfrm>
            <a:off x="628157" y="4559549"/>
            <a:ext cx="4020312" cy="1821865"/>
          </a:xfrm>
          <a:prstGeom prst="roundRect">
            <a:avLst/>
          </a:prstGeom>
          <a:solidFill>
            <a:schemeClr val="bg1"/>
          </a:solidFill>
          <a:ln w="5715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 name="Groupe 3"/>
          <p:cNvGrpSpPr/>
          <p:nvPr/>
        </p:nvGrpSpPr>
        <p:grpSpPr>
          <a:xfrm>
            <a:off x="823853" y="1491580"/>
            <a:ext cx="1992272" cy="2757343"/>
            <a:chOff x="966721" y="2054110"/>
            <a:chExt cx="2645159" cy="3738701"/>
          </a:xfrm>
        </p:grpSpPr>
        <p:pic>
          <p:nvPicPr>
            <p:cNvPr id="5" name="Image 4"/>
            <p:cNvPicPr>
              <a:picLocks noChangeAspect="1"/>
            </p:cNvPicPr>
            <p:nvPr/>
          </p:nvPicPr>
          <p:blipFill>
            <a:blip r:embed="rId2"/>
            <a:stretch>
              <a:fillRect/>
            </a:stretch>
          </p:blipFill>
          <p:spPr>
            <a:xfrm>
              <a:off x="966721" y="4050947"/>
              <a:ext cx="835825" cy="1563015"/>
            </a:xfrm>
            <a:prstGeom prst="rect">
              <a:avLst/>
            </a:prstGeom>
          </p:spPr>
        </p:pic>
        <p:pic>
          <p:nvPicPr>
            <p:cNvPr id="6" name="Image 5"/>
            <p:cNvPicPr>
              <a:picLocks noChangeAspect="1"/>
            </p:cNvPicPr>
            <p:nvPr/>
          </p:nvPicPr>
          <p:blipFill>
            <a:blip r:embed="rId3"/>
            <a:stretch>
              <a:fillRect/>
            </a:stretch>
          </p:blipFill>
          <p:spPr>
            <a:xfrm>
              <a:off x="1621143" y="2054110"/>
              <a:ext cx="1990737" cy="3738701"/>
            </a:xfrm>
            <a:prstGeom prst="rect">
              <a:avLst/>
            </a:prstGeom>
          </p:spPr>
        </p:pic>
      </p:grpSp>
      <p:cxnSp>
        <p:nvCxnSpPr>
          <p:cNvPr id="7" name="Connecteur en angle 6"/>
          <p:cNvCxnSpPr/>
          <p:nvPr/>
        </p:nvCxnSpPr>
        <p:spPr>
          <a:xfrm>
            <a:off x="3034320" y="2858566"/>
            <a:ext cx="840479" cy="272254"/>
          </a:xfrm>
          <a:prstGeom prst="bentConnector3">
            <a:avLst>
              <a:gd name="adj1" fmla="val 50000"/>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 name="Image 7"/>
          <p:cNvPicPr>
            <a:picLocks noChangeAspect="1"/>
          </p:cNvPicPr>
          <p:nvPr/>
        </p:nvPicPr>
        <p:blipFill>
          <a:blip r:embed="rId4"/>
          <a:stretch>
            <a:fillRect/>
          </a:stretch>
        </p:blipFill>
        <p:spPr>
          <a:xfrm>
            <a:off x="4016873" y="1425896"/>
            <a:ext cx="3972479" cy="3019846"/>
          </a:xfrm>
          <a:prstGeom prst="rect">
            <a:avLst/>
          </a:prstGeom>
        </p:spPr>
      </p:pic>
      <p:grpSp>
        <p:nvGrpSpPr>
          <p:cNvPr id="9" name="Groupe 8"/>
          <p:cNvGrpSpPr>
            <a:grpSpLocks noChangeAspect="1"/>
          </p:cNvGrpSpPr>
          <p:nvPr/>
        </p:nvGrpSpPr>
        <p:grpSpPr>
          <a:xfrm>
            <a:off x="9074958" y="5032822"/>
            <a:ext cx="699152" cy="720000"/>
            <a:chOff x="3800444" y="3766372"/>
            <a:chExt cx="684852" cy="689614"/>
          </a:xfrm>
        </p:grpSpPr>
        <p:pic>
          <p:nvPicPr>
            <p:cNvPr id="10" name="Image 9"/>
            <p:cNvPicPr>
              <a:picLocks noChangeAspect="1"/>
            </p:cNvPicPr>
            <p:nvPr/>
          </p:nvPicPr>
          <p:blipFill rotWithShape="1">
            <a:blip r:embed="rId5" cstate="hqprint">
              <a:extLst>
                <a:ext uri="{28A0092B-C50C-407E-A947-70E740481C1C}">
                  <a14:useLocalDpi xmlns:a14="http://schemas.microsoft.com/office/drawing/2010/main" val="0"/>
                </a:ext>
              </a:extLst>
            </a:blip>
            <a:srcRect t="58613"/>
            <a:stretch/>
          </p:blipFill>
          <p:spPr>
            <a:xfrm>
              <a:off x="3800444" y="4172544"/>
              <a:ext cx="684852" cy="283442"/>
            </a:xfrm>
            <a:prstGeom prst="rect">
              <a:avLst/>
            </a:prstGeom>
          </p:spPr>
        </p:pic>
        <p:pic>
          <p:nvPicPr>
            <p:cNvPr id="11" name="Image 10"/>
            <p:cNvPicPr>
              <a:picLocks noChangeAspect="1"/>
            </p:cNvPicPr>
            <p:nvPr/>
          </p:nvPicPr>
          <p:blipFill rotWithShape="1">
            <a:blip r:embed="rId6" cstate="hqprint">
              <a:extLst>
                <a:ext uri="{28A0092B-C50C-407E-A947-70E740481C1C}">
                  <a14:useLocalDpi xmlns:a14="http://schemas.microsoft.com/office/drawing/2010/main" val="0"/>
                </a:ext>
              </a:extLst>
            </a:blip>
            <a:srcRect b="40618"/>
            <a:stretch/>
          </p:blipFill>
          <p:spPr>
            <a:xfrm>
              <a:off x="3801296" y="3766372"/>
              <a:ext cx="684000" cy="406172"/>
            </a:xfrm>
            <a:prstGeom prst="rect">
              <a:avLst/>
            </a:prstGeom>
          </p:spPr>
        </p:pic>
      </p:grpSp>
      <p:pic>
        <p:nvPicPr>
          <p:cNvPr id="12" name="Image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8874850" flipH="1">
            <a:off x="10725783" y="4126008"/>
            <a:ext cx="581531" cy="581531"/>
          </a:xfrm>
          <a:prstGeom prst="rect">
            <a:avLst/>
          </a:prstGeom>
        </p:spPr>
      </p:pic>
      <p:grpSp>
        <p:nvGrpSpPr>
          <p:cNvPr id="13" name="Groupe 12"/>
          <p:cNvGrpSpPr>
            <a:grpSpLocks noChangeAspect="1"/>
          </p:cNvGrpSpPr>
          <p:nvPr/>
        </p:nvGrpSpPr>
        <p:grpSpPr>
          <a:xfrm>
            <a:off x="8658554" y="4820788"/>
            <a:ext cx="699152" cy="720000"/>
            <a:chOff x="3800444" y="3766372"/>
            <a:chExt cx="684852" cy="689614"/>
          </a:xfrm>
        </p:grpSpPr>
        <p:pic>
          <p:nvPicPr>
            <p:cNvPr id="14" name="Image 13"/>
            <p:cNvPicPr>
              <a:picLocks noChangeAspect="1"/>
            </p:cNvPicPr>
            <p:nvPr/>
          </p:nvPicPr>
          <p:blipFill rotWithShape="1">
            <a:blip r:embed="rId5" cstate="hqprint">
              <a:extLst>
                <a:ext uri="{28A0092B-C50C-407E-A947-70E740481C1C}">
                  <a14:useLocalDpi xmlns:a14="http://schemas.microsoft.com/office/drawing/2010/main" val="0"/>
                </a:ext>
              </a:extLst>
            </a:blip>
            <a:srcRect t="58613"/>
            <a:stretch/>
          </p:blipFill>
          <p:spPr>
            <a:xfrm>
              <a:off x="3800444" y="4172544"/>
              <a:ext cx="684852" cy="283442"/>
            </a:xfrm>
            <a:prstGeom prst="rect">
              <a:avLst/>
            </a:prstGeom>
          </p:spPr>
        </p:pic>
        <p:pic>
          <p:nvPicPr>
            <p:cNvPr id="15" name="Image 14"/>
            <p:cNvPicPr>
              <a:picLocks noChangeAspect="1"/>
            </p:cNvPicPr>
            <p:nvPr/>
          </p:nvPicPr>
          <p:blipFill rotWithShape="1">
            <a:blip r:embed="rId6" cstate="hqprint">
              <a:extLst>
                <a:ext uri="{28A0092B-C50C-407E-A947-70E740481C1C}">
                  <a14:useLocalDpi xmlns:a14="http://schemas.microsoft.com/office/drawing/2010/main" val="0"/>
                </a:ext>
              </a:extLst>
            </a:blip>
            <a:srcRect b="40618"/>
            <a:stretch/>
          </p:blipFill>
          <p:spPr>
            <a:xfrm>
              <a:off x="3801296" y="3766372"/>
              <a:ext cx="684000" cy="406172"/>
            </a:xfrm>
            <a:prstGeom prst="rect">
              <a:avLst/>
            </a:prstGeom>
          </p:spPr>
        </p:pic>
      </p:grpSp>
      <p:pic>
        <p:nvPicPr>
          <p:cNvPr id="16" name="Image 15"/>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311426" flipH="1">
            <a:off x="7698587" y="5314091"/>
            <a:ext cx="581531" cy="581531"/>
          </a:xfrm>
          <a:prstGeom prst="rect">
            <a:avLst/>
          </a:prstGeom>
        </p:spPr>
      </p:pic>
      <p:sp>
        <p:nvSpPr>
          <p:cNvPr id="17" name="Rectangle 16"/>
          <p:cNvSpPr/>
          <p:nvPr/>
        </p:nvSpPr>
        <p:spPr>
          <a:xfrm>
            <a:off x="5222690" y="5383490"/>
            <a:ext cx="2358081" cy="369332"/>
          </a:xfrm>
          <a:prstGeom prst="rect">
            <a:avLst/>
          </a:prstGeom>
        </p:spPr>
        <p:txBody>
          <a:bodyPr wrap="none">
            <a:spAutoFit/>
          </a:bodyPr>
          <a:lstStyle/>
          <a:p>
            <a:r>
              <a:rPr lang="fr-FR" dirty="0" smtClean="0">
                <a:solidFill>
                  <a:srgbClr val="00A3A6"/>
                </a:solidFill>
              </a:rPr>
              <a:t>« Identité analytique »</a:t>
            </a:r>
            <a:r>
              <a:rPr lang="fr-FR" dirty="0" smtClean="0"/>
              <a:t> </a:t>
            </a:r>
            <a:endParaRPr lang="fr-FR" dirty="0"/>
          </a:p>
        </p:txBody>
      </p:sp>
      <p:sp>
        <p:nvSpPr>
          <p:cNvPr id="18" name="Rectangle 17"/>
          <p:cNvSpPr/>
          <p:nvPr/>
        </p:nvSpPr>
        <p:spPr>
          <a:xfrm>
            <a:off x="5222689" y="5011609"/>
            <a:ext cx="2614498" cy="369332"/>
          </a:xfrm>
          <a:prstGeom prst="rect">
            <a:avLst/>
          </a:prstGeom>
        </p:spPr>
        <p:txBody>
          <a:bodyPr wrap="none">
            <a:spAutoFit/>
          </a:bodyPr>
          <a:lstStyle/>
          <a:p>
            <a:r>
              <a:rPr lang="fr-FR" dirty="0" smtClean="0">
                <a:solidFill>
                  <a:srgbClr val="9443D0"/>
                </a:solidFill>
              </a:rPr>
              <a:t>« Noms » des composés </a:t>
            </a:r>
            <a:r>
              <a:rPr lang="fr-FR" dirty="0" smtClean="0"/>
              <a:t>+</a:t>
            </a:r>
            <a:endParaRPr lang="fr-FR" dirty="0"/>
          </a:p>
        </p:txBody>
      </p:sp>
      <p:sp>
        <p:nvSpPr>
          <p:cNvPr id="19" name="Rectangle 18"/>
          <p:cNvSpPr/>
          <p:nvPr/>
        </p:nvSpPr>
        <p:spPr>
          <a:xfrm>
            <a:off x="9878948" y="4906302"/>
            <a:ext cx="1970152" cy="369332"/>
          </a:xfrm>
          <a:prstGeom prst="rect">
            <a:avLst/>
          </a:prstGeom>
        </p:spPr>
        <p:txBody>
          <a:bodyPr wrap="square">
            <a:spAutoFit/>
          </a:bodyPr>
          <a:lstStyle/>
          <a:p>
            <a:pPr algn="just"/>
            <a:r>
              <a:rPr lang="fr-FR" dirty="0" smtClean="0"/>
              <a:t>Création de </a:t>
            </a:r>
            <a:r>
              <a:rPr lang="fr-FR" b="1" dirty="0" smtClean="0"/>
              <a:t>2 BDD</a:t>
            </a:r>
            <a:endParaRPr lang="fr-FR" b="1" dirty="0"/>
          </a:p>
        </p:txBody>
      </p:sp>
      <p:sp>
        <p:nvSpPr>
          <p:cNvPr id="20" name="ZoneTexte 19"/>
          <p:cNvSpPr txBox="1"/>
          <p:nvPr/>
        </p:nvSpPr>
        <p:spPr>
          <a:xfrm>
            <a:off x="8277013" y="3286023"/>
            <a:ext cx="3819737" cy="923330"/>
          </a:xfrm>
          <a:prstGeom prst="rect">
            <a:avLst/>
          </a:prstGeom>
          <a:noFill/>
        </p:spPr>
        <p:txBody>
          <a:bodyPr wrap="square" rtlCol="0">
            <a:spAutoFit/>
          </a:bodyPr>
          <a:lstStyle/>
          <a:p>
            <a:pPr algn="just"/>
            <a:r>
              <a:rPr lang="fr-FR" b="1" dirty="0">
                <a:latin typeface="Calibri" panose="020F0502020204030204" pitchFamily="34" charset="0"/>
                <a:cs typeface="Calibri" panose="020F0502020204030204" pitchFamily="34" charset="0"/>
              </a:rPr>
              <a:t>Analyse </a:t>
            </a:r>
            <a:r>
              <a:rPr lang="fr-FR" b="1" dirty="0" smtClean="0">
                <a:latin typeface="Calibri" panose="020F0502020204030204" pitchFamily="34" charset="0"/>
                <a:cs typeface="Calibri" panose="020F0502020204030204" pitchFamily="34" charset="0"/>
              </a:rPr>
              <a:t>suspectée </a:t>
            </a:r>
            <a:r>
              <a:rPr lang="fr-FR" dirty="0">
                <a:latin typeface="Calibri" panose="020F0502020204030204" pitchFamily="34" charset="0"/>
                <a:cs typeface="Calibri" panose="020F0502020204030204" pitchFamily="34" charset="0"/>
              </a:rPr>
              <a:t>:</a:t>
            </a:r>
          </a:p>
          <a:p>
            <a:pPr marL="285750" indent="-285750">
              <a:buFontTx/>
              <a:buChar char="-"/>
            </a:pPr>
            <a:r>
              <a:rPr lang="fr-FR" dirty="0">
                <a:latin typeface="Calibri" panose="020F0502020204030204" pitchFamily="34" charset="0"/>
                <a:cs typeface="Calibri" panose="020F0502020204030204" pitchFamily="34" charset="0"/>
              </a:rPr>
              <a:t>Pesticides appliqués en viticulture </a:t>
            </a:r>
          </a:p>
          <a:p>
            <a:pPr marL="285750" indent="-285750" algn="just">
              <a:buFontTx/>
              <a:buChar char="-"/>
            </a:pPr>
            <a:r>
              <a:rPr lang="fr-FR" dirty="0">
                <a:latin typeface="Calibri" panose="020F0502020204030204" pitchFamily="34" charset="0"/>
                <a:cs typeface="Calibri" panose="020F0502020204030204" pitchFamily="34" charset="0"/>
              </a:rPr>
              <a:t>TP associés </a:t>
            </a:r>
          </a:p>
        </p:txBody>
      </p:sp>
      <p:sp>
        <p:nvSpPr>
          <p:cNvPr id="21" name="ZoneTexte 20"/>
          <p:cNvSpPr txBox="1"/>
          <p:nvPr/>
        </p:nvSpPr>
        <p:spPr>
          <a:xfrm>
            <a:off x="8277013" y="1957212"/>
            <a:ext cx="3565853" cy="1200329"/>
          </a:xfrm>
          <a:prstGeom prst="rect">
            <a:avLst/>
          </a:prstGeom>
          <a:noFill/>
        </p:spPr>
        <p:txBody>
          <a:bodyPr wrap="square" rtlCol="0">
            <a:spAutoFit/>
          </a:bodyPr>
          <a:lstStyle/>
          <a:p>
            <a:pPr algn="just"/>
            <a:r>
              <a:rPr lang="fr-FR" b="1" dirty="0">
                <a:latin typeface="Calibri" panose="020F0502020204030204" pitchFamily="34" charset="0"/>
                <a:cs typeface="Calibri" panose="020F0502020204030204" pitchFamily="34" charset="0"/>
              </a:rPr>
              <a:t>Analyse </a:t>
            </a:r>
            <a:r>
              <a:rPr lang="fr-FR" b="1" dirty="0" smtClean="0">
                <a:latin typeface="Calibri" panose="020F0502020204030204" pitchFamily="34" charset="0"/>
                <a:cs typeface="Calibri" panose="020F0502020204030204" pitchFamily="34" charset="0"/>
              </a:rPr>
              <a:t>ciblée </a:t>
            </a:r>
            <a:r>
              <a:rPr lang="fr-FR" dirty="0">
                <a:latin typeface="Calibri" panose="020F0502020204030204" pitchFamily="34" charset="0"/>
                <a:cs typeface="Calibri" panose="020F0502020204030204" pitchFamily="34" charset="0"/>
              </a:rPr>
              <a:t>:</a:t>
            </a:r>
          </a:p>
          <a:p>
            <a:pPr algn="just"/>
            <a:r>
              <a:rPr lang="fr-FR" dirty="0" smtClean="0">
                <a:latin typeface="Calibri" panose="020F0502020204030204" pitchFamily="34" charset="0"/>
                <a:cs typeface="Calibri" panose="020F0502020204030204" pitchFamily="34" charset="0"/>
              </a:rPr>
              <a:t>39 </a:t>
            </a:r>
            <a:r>
              <a:rPr lang="fr-FR" dirty="0">
                <a:latin typeface="Calibri" panose="020F0502020204030204" pitchFamily="34" charset="0"/>
                <a:cs typeface="Calibri" panose="020F0502020204030204" pitchFamily="34" charset="0"/>
              </a:rPr>
              <a:t>pesticides (PC) </a:t>
            </a:r>
            <a:endParaRPr lang="fr-FR" dirty="0" smtClean="0">
              <a:latin typeface="Calibri" panose="020F0502020204030204" pitchFamily="34" charset="0"/>
              <a:cs typeface="Calibri" panose="020F0502020204030204" pitchFamily="34" charset="0"/>
            </a:endParaRPr>
          </a:p>
          <a:p>
            <a:pPr algn="just"/>
            <a:r>
              <a:rPr lang="fr-FR" dirty="0" smtClean="0">
                <a:latin typeface="Calibri" panose="020F0502020204030204" pitchFamily="34" charset="0"/>
                <a:cs typeface="Calibri" panose="020F0502020204030204" pitchFamily="34" charset="0"/>
              </a:rPr>
              <a:t>+ 9 </a:t>
            </a:r>
            <a:r>
              <a:rPr lang="fr-FR" dirty="0">
                <a:latin typeface="Calibri" panose="020F0502020204030204" pitchFamily="34" charset="0"/>
                <a:cs typeface="Calibri" panose="020F0502020204030204" pitchFamily="34" charset="0"/>
              </a:rPr>
              <a:t>produits de transformation </a:t>
            </a:r>
            <a:r>
              <a:rPr lang="fr-FR" dirty="0" smtClean="0">
                <a:latin typeface="Calibri" panose="020F0502020204030204" pitchFamily="34" charset="0"/>
                <a:cs typeface="Calibri" panose="020F0502020204030204" pitchFamily="34" charset="0"/>
              </a:rPr>
              <a:t>(TP</a:t>
            </a:r>
            <a:r>
              <a:rPr lang="fr-FR" dirty="0">
                <a:latin typeface="Calibri" panose="020F0502020204030204" pitchFamily="34" charset="0"/>
                <a:cs typeface="Calibri" panose="020F0502020204030204" pitchFamily="34" charset="0"/>
              </a:rPr>
              <a:t>) « connus »</a:t>
            </a:r>
          </a:p>
        </p:txBody>
      </p:sp>
      <p:sp>
        <p:nvSpPr>
          <p:cNvPr id="22" name="Rectangle 21"/>
          <p:cNvSpPr/>
          <p:nvPr/>
        </p:nvSpPr>
        <p:spPr>
          <a:xfrm>
            <a:off x="5727305" y="5713853"/>
            <a:ext cx="1339149" cy="338554"/>
          </a:xfrm>
          <a:prstGeom prst="rect">
            <a:avLst/>
          </a:prstGeom>
        </p:spPr>
        <p:txBody>
          <a:bodyPr wrap="none">
            <a:spAutoFit/>
          </a:bodyPr>
          <a:lstStyle/>
          <a:p>
            <a:pPr algn="just">
              <a:buClr>
                <a:srgbClr val="00A3A6"/>
              </a:buClr>
            </a:pPr>
            <a:r>
              <a:rPr lang="fr-FR" sz="1600" i="1" dirty="0">
                <a:solidFill>
                  <a:schemeClr val="bg1">
                    <a:lumMod val="50000"/>
                  </a:schemeClr>
                </a:solidFill>
              </a:rPr>
              <a:t>(RT/MS</a:t>
            </a:r>
            <a:r>
              <a:rPr lang="fr-FR" sz="1600" i="1" baseline="30000" dirty="0">
                <a:solidFill>
                  <a:schemeClr val="bg1">
                    <a:lumMod val="50000"/>
                  </a:schemeClr>
                </a:solidFill>
              </a:rPr>
              <a:t>1</a:t>
            </a:r>
            <a:r>
              <a:rPr lang="fr-FR" sz="1600" i="1" dirty="0">
                <a:solidFill>
                  <a:schemeClr val="bg1">
                    <a:lumMod val="50000"/>
                  </a:schemeClr>
                </a:solidFill>
              </a:rPr>
              <a:t>/MS</a:t>
            </a:r>
            <a:r>
              <a:rPr lang="fr-FR" sz="1600" i="1" baseline="30000" dirty="0">
                <a:solidFill>
                  <a:schemeClr val="bg1">
                    <a:lumMod val="50000"/>
                  </a:schemeClr>
                </a:solidFill>
              </a:rPr>
              <a:t>2</a:t>
            </a:r>
            <a:r>
              <a:rPr lang="fr-FR" sz="1600" i="1" dirty="0">
                <a:solidFill>
                  <a:schemeClr val="bg1">
                    <a:lumMod val="50000"/>
                  </a:schemeClr>
                </a:solidFill>
              </a:rPr>
              <a:t>)</a:t>
            </a:r>
            <a:endParaRPr lang="fr-FR" sz="1600" dirty="0">
              <a:solidFill>
                <a:schemeClr val="bg1">
                  <a:lumMod val="50000"/>
                </a:schemeClr>
              </a:solidFill>
            </a:endParaRPr>
          </a:p>
        </p:txBody>
      </p:sp>
      <p:pic>
        <p:nvPicPr>
          <p:cNvPr id="23" name="Imag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06527" y="4677777"/>
            <a:ext cx="720000" cy="720000"/>
          </a:xfrm>
          <a:prstGeom prst="ellipse">
            <a:avLst/>
          </a:prstGeom>
          <a:ln>
            <a:solidFill>
              <a:schemeClr val="tx1"/>
            </a:solidFill>
          </a:ln>
        </p:spPr>
      </p:pic>
      <p:sp>
        <p:nvSpPr>
          <p:cNvPr id="24" name="Rectangle 23"/>
          <p:cNvSpPr/>
          <p:nvPr/>
        </p:nvSpPr>
        <p:spPr>
          <a:xfrm>
            <a:off x="924201" y="4714611"/>
            <a:ext cx="2616102" cy="646331"/>
          </a:xfrm>
          <a:prstGeom prst="rect">
            <a:avLst/>
          </a:prstGeom>
        </p:spPr>
        <p:txBody>
          <a:bodyPr wrap="none">
            <a:spAutoFit/>
          </a:bodyPr>
          <a:lstStyle/>
          <a:p>
            <a:pPr algn="ctr"/>
            <a:r>
              <a:rPr lang="fr-FR" dirty="0"/>
              <a:t>BDD 1 : </a:t>
            </a:r>
            <a:endParaRPr lang="fr-FR" dirty="0" smtClean="0"/>
          </a:p>
          <a:p>
            <a:pPr algn="ctr"/>
            <a:r>
              <a:rPr lang="fr-FR" b="1" dirty="0" smtClean="0">
                <a:solidFill>
                  <a:srgbClr val="9443D0"/>
                </a:solidFill>
                <a:sym typeface="Wingdings" panose="05000000000000000000" pitchFamily="2" charset="2"/>
              </a:rPr>
              <a:t>239 pesticides viti</a:t>
            </a:r>
            <a:r>
              <a:rPr lang="fr-FR" b="1" dirty="0">
                <a:solidFill>
                  <a:srgbClr val="9443D0"/>
                </a:solidFill>
                <a:sym typeface="Wingdings" panose="05000000000000000000" pitchFamily="2" charset="2"/>
              </a:rPr>
              <a:t>culture</a:t>
            </a:r>
            <a:r>
              <a:rPr lang="fr-FR" b="1" dirty="0" smtClean="0">
                <a:solidFill>
                  <a:srgbClr val="9443D0"/>
                </a:solidFill>
                <a:sym typeface="Wingdings" panose="05000000000000000000" pitchFamily="2" charset="2"/>
              </a:rPr>
              <a:t> </a:t>
            </a:r>
            <a:endParaRPr lang="fr-FR" dirty="0">
              <a:solidFill>
                <a:srgbClr val="9443D0"/>
              </a:solidFill>
            </a:endParaRPr>
          </a:p>
        </p:txBody>
      </p:sp>
      <p:pic>
        <p:nvPicPr>
          <p:cNvPr id="25" name="Imag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21623" y="5470482"/>
            <a:ext cx="720000" cy="720000"/>
          </a:xfrm>
          <a:prstGeom prst="ellipse">
            <a:avLst/>
          </a:prstGeom>
          <a:ln>
            <a:solidFill>
              <a:schemeClr val="tx1"/>
            </a:solidFill>
          </a:ln>
        </p:spPr>
      </p:pic>
      <p:sp>
        <p:nvSpPr>
          <p:cNvPr id="26" name="Rectangle 25"/>
          <p:cNvSpPr/>
          <p:nvPr/>
        </p:nvSpPr>
        <p:spPr>
          <a:xfrm>
            <a:off x="1775902" y="5507316"/>
            <a:ext cx="942887" cy="646331"/>
          </a:xfrm>
          <a:prstGeom prst="rect">
            <a:avLst/>
          </a:prstGeom>
        </p:spPr>
        <p:txBody>
          <a:bodyPr wrap="none">
            <a:spAutoFit/>
          </a:bodyPr>
          <a:lstStyle/>
          <a:p>
            <a:pPr algn="ctr"/>
            <a:r>
              <a:rPr lang="fr-FR" dirty="0"/>
              <a:t>BDD </a:t>
            </a:r>
            <a:r>
              <a:rPr lang="fr-FR" dirty="0" smtClean="0"/>
              <a:t>2 </a:t>
            </a:r>
            <a:r>
              <a:rPr lang="fr-FR" dirty="0"/>
              <a:t>: </a:t>
            </a:r>
          </a:p>
          <a:p>
            <a:pPr algn="ctr"/>
            <a:r>
              <a:rPr lang="fr-FR" b="1" dirty="0" smtClean="0">
                <a:solidFill>
                  <a:srgbClr val="9443D0"/>
                </a:solidFill>
                <a:sym typeface="Wingdings" panose="05000000000000000000" pitchFamily="2" charset="2"/>
              </a:rPr>
              <a:t>1559 TP</a:t>
            </a:r>
            <a:endParaRPr lang="fr-FR" dirty="0">
              <a:solidFill>
                <a:srgbClr val="9443D0"/>
              </a:solidFill>
            </a:endParaRPr>
          </a:p>
        </p:txBody>
      </p:sp>
      <p:sp>
        <p:nvSpPr>
          <p:cNvPr id="28" name="Titre 1"/>
          <p:cNvSpPr txBox="1">
            <a:spLocks/>
          </p:cNvSpPr>
          <p:nvPr/>
        </p:nvSpPr>
        <p:spPr>
          <a:xfrm>
            <a:off x="743192" y="149638"/>
            <a:ext cx="10216343" cy="888251"/>
          </a:xfrm>
          <a:prstGeom prst="rect">
            <a:avLst/>
          </a:prstGeom>
        </p:spPr>
        <p:txBody>
          <a:bodyPr vert="horz" lIns="0" tIns="46800" rIns="91440" bIns="45720" rtlCol="0" anchor="ctr">
            <a:normAutofit/>
          </a:bodyPr>
          <a:lstStyle>
            <a:lvl1pPr marL="457200" indent="-457200" algn="l" defTabSz="914400" rtl="0" eaLnBrk="1" latinLnBrk="0" hangingPunct="1">
              <a:lnSpc>
                <a:spcPct val="90000"/>
              </a:lnSpc>
              <a:spcBef>
                <a:spcPct val="0"/>
              </a:spcBef>
              <a:buFontTx/>
              <a:buBlip>
                <a:blip r:embed="rId10"/>
              </a:buBlip>
              <a:defRPr sz="3600" b="1" kern="1200">
                <a:solidFill>
                  <a:schemeClr val="accent6">
                    <a:lumMod val="75000"/>
                  </a:schemeClr>
                </a:solidFill>
                <a:latin typeface="Century Gothic" panose="020B0502020202020204" pitchFamily="34" charset="0"/>
                <a:ea typeface="+mj-ea"/>
                <a:cs typeface="+mj-cs"/>
              </a:defRPr>
            </a:lvl1pPr>
          </a:lstStyle>
          <a:p>
            <a:r>
              <a:rPr lang="fr-FR" sz="3000" dirty="0">
                <a:solidFill>
                  <a:srgbClr val="00A3A6"/>
                </a:solidFill>
                <a:latin typeface="+mj-lt"/>
              </a:rPr>
              <a:t>Stratégies analytiques</a:t>
            </a:r>
          </a:p>
        </p:txBody>
      </p:sp>
      <p:pic>
        <p:nvPicPr>
          <p:cNvPr id="2" name="Image 1"/>
          <p:cNvPicPr>
            <a:picLocks noChangeAspect="1"/>
          </p:cNvPicPr>
          <p:nvPr/>
        </p:nvPicPr>
        <p:blipFill>
          <a:blip r:embed="rId11"/>
          <a:stretch>
            <a:fillRect/>
          </a:stretch>
        </p:blipFill>
        <p:spPr>
          <a:xfrm>
            <a:off x="8097118" y="23194"/>
            <a:ext cx="4022698" cy="1605716"/>
          </a:xfrm>
          <a:prstGeom prst="rect">
            <a:avLst/>
          </a:prstGeom>
        </p:spPr>
      </p:pic>
    </p:spTree>
    <p:extLst>
      <p:ext uri="{BB962C8B-B14F-4D97-AF65-F5344CB8AC3E}">
        <p14:creationId xmlns:p14="http://schemas.microsoft.com/office/powerpoint/2010/main" val="262618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P spid="18" grpId="0"/>
      <p:bldP spid="19" grpId="0"/>
      <p:bldP spid="20" grpId="0"/>
      <p:bldP spid="22" grpId="0"/>
      <p:bldP spid="24"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80418" y="1663793"/>
            <a:ext cx="12145694" cy="4504026"/>
          </a:xfrm>
        </p:spPr>
        <p:txBody>
          <a:bodyPr>
            <a:normAutofit/>
          </a:bodyPr>
          <a:lstStyle/>
          <a:p>
            <a:r>
              <a:rPr lang="fr-FR" sz="2000" b="1" dirty="0">
                <a:solidFill>
                  <a:srgbClr val="275662"/>
                </a:solidFill>
                <a:latin typeface="+mn-lt"/>
              </a:rPr>
              <a:t>26 composés quantifiés </a:t>
            </a:r>
            <a:r>
              <a:rPr lang="fr-FR" sz="2000" dirty="0">
                <a:solidFill>
                  <a:srgbClr val="275662"/>
                </a:solidFill>
                <a:latin typeface="+mn-lt"/>
              </a:rPr>
              <a:t>(19 PC dont 80% d’herbicides et 7 TP d’herbicides), tous échantillons confondus (n=12)</a:t>
            </a:r>
          </a:p>
          <a:p>
            <a:r>
              <a:rPr lang="fr-FR" sz="2000" dirty="0">
                <a:solidFill>
                  <a:srgbClr val="275662"/>
                </a:solidFill>
                <a:latin typeface="+mn-lt"/>
              </a:rPr>
              <a:t>Le produit de transformation </a:t>
            </a:r>
            <a:r>
              <a:rPr lang="fr-FR" sz="2000" dirty="0" err="1">
                <a:solidFill>
                  <a:srgbClr val="275662"/>
                </a:solidFill>
                <a:latin typeface="+mn-lt"/>
              </a:rPr>
              <a:t>norflurazon-desmethyl</a:t>
            </a:r>
            <a:r>
              <a:rPr lang="fr-FR" sz="2000" dirty="0">
                <a:solidFill>
                  <a:srgbClr val="275662"/>
                </a:solidFill>
                <a:latin typeface="+mn-lt"/>
              </a:rPr>
              <a:t> est présent et quantifié dans tous les échantillons (eau, sols, sédiments)</a:t>
            </a:r>
          </a:p>
          <a:p>
            <a:endParaRPr lang="fr-FR" sz="2000" dirty="0">
              <a:solidFill>
                <a:srgbClr val="275662"/>
              </a:solidFill>
              <a:latin typeface="+mn-lt"/>
            </a:endParaRPr>
          </a:p>
          <a:p>
            <a:r>
              <a:rPr lang="fr-FR" sz="2000" dirty="0">
                <a:solidFill>
                  <a:srgbClr val="275662"/>
                </a:solidFill>
                <a:latin typeface="+mn-lt"/>
              </a:rPr>
              <a:t>Forte </a:t>
            </a:r>
            <a:r>
              <a:rPr lang="fr-FR" sz="2000" b="1" dirty="0">
                <a:solidFill>
                  <a:srgbClr val="275662"/>
                </a:solidFill>
                <a:latin typeface="+mn-lt"/>
              </a:rPr>
              <a:t>variabilité des niveaux de concentrations </a:t>
            </a:r>
            <a:r>
              <a:rPr lang="fr-FR" sz="2000" dirty="0">
                <a:solidFill>
                  <a:srgbClr val="275662"/>
                </a:solidFill>
                <a:latin typeface="+mn-lt"/>
              </a:rPr>
              <a:t>:</a:t>
            </a:r>
          </a:p>
          <a:p>
            <a:pPr lvl="1"/>
            <a:r>
              <a:rPr lang="fr-FR" sz="2000" dirty="0" smtClean="0">
                <a:solidFill>
                  <a:srgbClr val="275662"/>
                </a:solidFill>
                <a:latin typeface="+mn-lt"/>
              </a:rPr>
              <a:t>eaux : 	</a:t>
            </a:r>
            <a:r>
              <a:rPr lang="en-US" sz="2000" dirty="0" smtClean="0">
                <a:solidFill>
                  <a:srgbClr val="275662"/>
                </a:solidFill>
                <a:latin typeface="+mn-lt"/>
              </a:rPr>
              <a:t>0,03 </a:t>
            </a:r>
            <a:r>
              <a:rPr lang="en-US" sz="2000" dirty="0" smtClean="0">
                <a:solidFill>
                  <a:srgbClr val="275662"/>
                </a:solidFill>
                <a:latin typeface="+mn-lt"/>
                <a:sym typeface="Wingdings" panose="05000000000000000000" pitchFamily="2" charset="2"/>
              </a:rPr>
              <a:t></a:t>
            </a:r>
            <a:r>
              <a:rPr lang="en-US" sz="2000" dirty="0" smtClean="0">
                <a:solidFill>
                  <a:srgbClr val="275662"/>
                </a:solidFill>
                <a:latin typeface="+mn-lt"/>
              </a:rPr>
              <a:t> 28 µg.L</a:t>
            </a:r>
            <a:r>
              <a:rPr lang="en-US" sz="2000" baseline="30000" dirty="0" smtClean="0">
                <a:solidFill>
                  <a:srgbClr val="275662"/>
                </a:solidFill>
                <a:latin typeface="+mn-lt"/>
              </a:rPr>
              <a:t>-1</a:t>
            </a:r>
            <a:r>
              <a:rPr lang="en-US" sz="2000" dirty="0" smtClean="0">
                <a:solidFill>
                  <a:srgbClr val="275662"/>
                </a:solidFill>
                <a:latin typeface="+mn-lt"/>
              </a:rPr>
              <a:t> </a:t>
            </a:r>
          </a:p>
          <a:p>
            <a:pPr lvl="1"/>
            <a:r>
              <a:rPr lang="en-US" sz="2000" dirty="0" smtClean="0">
                <a:solidFill>
                  <a:srgbClr val="275662"/>
                </a:solidFill>
                <a:latin typeface="+mn-lt"/>
              </a:rPr>
              <a:t>sols </a:t>
            </a:r>
            <a:r>
              <a:rPr lang="en-US" sz="2000" dirty="0">
                <a:solidFill>
                  <a:srgbClr val="275662"/>
                </a:solidFill>
                <a:latin typeface="+mn-lt"/>
              </a:rPr>
              <a:t>: </a:t>
            </a:r>
            <a:r>
              <a:rPr lang="en-US" sz="2000" dirty="0" smtClean="0">
                <a:solidFill>
                  <a:srgbClr val="275662"/>
                </a:solidFill>
                <a:latin typeface="+mn-lt"/>
              </a:rPr>
              <a:t>	0,17 </a:t>
            </a:r>
            <a:r>
              <a:rPr lang="en-US" sz="2000" dirty="0">
                <a:solidFill>
                  <a:srgbClr val="275662"/>
                </a:solidFill>
                <a:latin typeface="+mn-lt"/>
                <a:sym typeface="Wingdings" panose="05000000000000000000" pitchFamily="2" charset="2"/>
              </a:rPr>
              <a:t></a:t>
            </a:r>
            <a:r>
              <a:rPr lang="en-US" sz="2000" dirty="0">
                <a:solidFill>
                  <a:srgbClr val="275662"/>
                </a:solidFill>
                <a:latin typeface="+mn-lt"/>
              </a:rPr>
              <a:t> 309 </a:t>
            </a:r>
            <a:r>
              <a:rPr lang="en-US" sz="2000" dirty="0" smtClean="0">
                <a:solidFill>
                  <a:srgbClr val="275662"/>
                </a:solidFill>
                <a:latin typeface="+mn-lt"/>
              </a:rPr>
              <a:t>µg.kg</a:t>
            </a:r>
            <a:r>
              <a:rPr lang="en-US" sz="2000" baseline="30000" dirty="0" smtClean="0">
                <a:solidFill>
                  <a:srgbClr val="275662"/>
                </a:solidFill>
                <a:latin typeface="+mn-lt"/>
              </a:rPr>
              <a:t>-1</a:t>
            </a:r>
            <a:endParaRPr lang="fr-FR" sz="2000" dirty="0">
              <a:solidFill>
                <a:srgbClr val="275662"/>
              </a:solidFill>
              <a:latin typeface="+mn-lt"/>
            </a:endParaRPr>
          </a:p>
        </p:txBody>
      </p:sp>
      <p:sp>
        <p:nvSpPr>
          <p:cNvPr id="4" name="Titre 1"/>
          <p:cNvSpPr txBox="1">
            <a:spLocks/>
          </p:cNvSpPr>
          <p:nvPr/>
        </p:nvSpPr>
        <p:spPr>
          <a:xfrm>
            <a:off x="743192" y="149638"/>
            <a:ext cx="10216343" cy="888251"/>
          </a:xfrm>
          <a:prstGeom prst="rect">
            <a:avLst/>
          </a:prstGeom>
        </p:spPr>
        <p:txBody>
          <a:bodyPr vert="horz" lIns="0" tIns="46800" rIns="91440" bIns="45720" rtlCol="0" anchor="ctr">
            <a:normAutofit/>
          </a:bodyPr>
          <a:lstStyle>
            <a:lvl1pPr marL="457200" indent="-457200" algn="l" defTabSz="914400" rtl="0" eaLnBrk="1" latinLnBrk="0" hangingPunct="1">
              <a:lnSpc>
                <a:spcPct val="90000"/>
              </a:lnSpc>
              <a:spcBef>
                <a:spcPct val="0"/>
              </a:spcBef>
              <a:buFontTx/>
              <a:buBlip>
                <a:blip r:embed="rId2"/>
              </a:buBlip>
              <a:defRPr sz="3600" b="1" kern="1200">
                <a:solidFill>
                  <a:schemeClr val="accent6">
                    <a:lumMod val="75000"/>
                  </a:schemeClr>
                </a:solidFill>
                <a:latin typeface="Century Gothic" panose="020B0502020202020204" pitchFamily="34" charset="0"/>
                <a:ea typeface="+mj-ea"/>
                <a:cs typeface="+mj-cs"/>
              </a:defRPr>
            </a:lvl1pPr>
          </a:lstStyle>
          <a:p>
            <a:r>
              <a:rPr lang="fr-FR" sz="3000" dirty="0" smtClean="0">
                <a:solidFill>
                  <a:srgbClr val="00A3A6"/>
                </a:solidFill>
                <a:latin typeface="+mj-lt"/>
              </a:rPr>
              <a:t>Analyse </a:t>
            </a:r>
            <a:r>
              <a:rPr lang="fr-FR" sz="3000" dirty="0">
                <a:solidFill>
                  <a:srgbClr val="00A3A6"/>
                </a:solidFill>
                <a:latin typeface="+mj-lt"/>
              </a:rPr>
              <a:t>ciblée </a:t>
            </a:r>
            <a:r>
              <a:rPr lang="fr-FR" sz="3000" dirty="0" smtClean="0">
                <a:solidFill>
                  <a:srgbClr val="00A3A6"/>
                </a:solidFill>
                <a:latin typeface="+mj-lt"/>
              </a:rPr>
              <a:t>de 39 </a:t>
            </a:r>
            <a:r>
              <a:rPr lang="fr-FR" sz="3000" dirty="0">
                <a:solidFill>
                  <a:srgbClr val="00A3A6"/>
                </a:solidFill>
                <a:latin typeface="+mj-lt"/>
              </a:rPr>
              <a:t>PC et 9 </a:t>
            </a:r>
            <a:r>
              <a:rPr lang="fr-FR" sz="3000" dirty="0" smtClean="0">
                <a:solidFill>
                  <a:srgbClr val="00A3A6"/>
                </a:solidFill>
                <a:latin typeface="+mj-lt"/>
              </a:rPr>
              <a:t>TP </a:t>
            </a:r>
            <a:endParaRPr lang="fr-FR" sz="3000" dirty="0">
              <a:solidFill>
                <a:srgbClr val="00A3A6"/>
              </a:solidFill>
              <a:latin typeface="+mj-lt"/>
            </a:endParaRPr>
          </a:p>
        </p:txBody>
      </p:sp>
    </p:spTree>
    <p:extLst>
      <p:ext uri="{BB962C8B-B14F-4D97-AF65-F5344CB8AC3E}">
        <p14:creationId xmlns:p14="http://schemas.microsoft.com/office/powerpoint/2010/main" val="3161463726"/>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1999</TotalTime>
  <Words>1308</Words>
  <Application>Microsoft Office PowerPoint</Application>
  <PresentationFormat>Grand écran</PresentationFormat>
  <Paragraphs>197</Paragraphs>
  <Slides>22</Slides>
  <Notes>1</Notes>
  <HiddenSlides>1</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22</vt:i4>
      </vt:variant>
    </vt:vector>
  </HeadingPairs>
  <TitlesOfParts>
    <vt:vector size="30" baseType="lpstr">
      <vt:lpstr>Arial</vt:lpstr>
      <vt:lpstr>Calibri</vt:lpstr>
      <vt:lpstr>Calibri Light</vt:lpstr>
      <vt:lpstr>Century Gothic</vt:lpstr>
      <vt:lpstr>Courier New</vt:lpstr>
      <vt:lpstr>Raleway</vt:lpstr>
      <vt:lpstr>Wingdings</vt:lpstr>
      <vt:lpstr>Thème Office</vt:lpstr>
      <vt:lpstr>Devenir des produits phytosanitaires et identification des produits de transformation</vt:lpstr>
      <vt:lpstr>Présentation PowerPoint</vt:lpstr>
      <vt:lpstr>Présentation PowerPoint</vt:lpstr>
      <vt:lpstr>Présentation PowerPoint</vt:lpstr>
      <vt:lpstr>Analyse de composés inconnus par LC-HRMS</vt:lpstr>
      <vt:lpstr>Analyse de composés inconnus par LC-HRMS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Synthèse des enjeux du suivi des contaminations en milieux aquatiques à l’échelle d’un petit bassin versant </vt:lpstr>
      <vt:lpstr>Merci pour votre attention !</vt:lpstr>
      <vt:lpstr>Perspectives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arnaud</dc:creator>
  <cp:lastModifiedBy>Christelle Margoum</cp:lastModifiedBy>
  <cp:revision>113</cp:revision>
  <dcterms:created xsi:type="dcterms:W3CDTF">2019-12-11T10:12:20Z</dcterms:created>
  <dcterms:modified xsi:type="dcterms:W3CDTF">2025-05-19T16:26:02Z</dcterms:modified>
</cp:coreProperties>
</file>