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4" r:id="rId2"/>
    <p:sldId id="333" r:id="rId3"/>
    <p:sldId id="261" r:id="rId4"/>
    <p:sldId id="332" r:id="rId5"/>
    <p:sldId id="277" r:id="rId6"/>
    <p:sldId id="327" r:id="rId7"/>
    <p:sldId id="319" r:id="rId8"/>
    <p:sldId id="335" r:id="rId9"/>
    <p:sldId id="328" r:id="rId10"/>
    <p:sldId id="258" r:id="rId11"/>
    <p:sldId id="275" r:id="rId12"/>
    <p:sldId id="287" r:id="rId13"/>
    <p:sldId id="288" r:id="rId14"/>
    <p:sldId id="291" r:id="rId15"/>
    <p:sldId id="29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8493" autoAdjust="0"/>
  </p:normalViewPr>
  <p:slideViewPr>
    <p:cSldViewPr snapToGrid="0">
      <p:cViewPr varScale="1">
        <p:scale>
          <a:sx n="96" d="100"/>
          <a:sy n="96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476CA-5AFE-4208-B700-C2069005C99B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058FE-4127-4894-90E3-003149E5C3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03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F5135-FA18-423F-8946-AC3A14A024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98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28CAD-59ED-4EA3-BCB0-76F99909A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7F4B57-BD45-4EC6-9DC4-AEE928D94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1D14AC-A10B-4AF3-AF32-6750071C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C301-4ED4-4D85-8DFA-B7A3F21FB21D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B3EE03-EC8E-40C5-A515-85A4EF74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DB46F1-808F-4D26-9601-BC384930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008-83AC-4BBC-AEDB-6A40F6431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03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14808-D07B-4BD9-8F77-13100C97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B7364E-E834-405C-8FF6-3F8A94ACB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8495B5-1A69-4B77-933D-010883E0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C301-4ED4-4D85-8DFA-B7A3F21FB21D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73CE85-ABFE-4820-8F95-563DED1C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4B257-24BD-4B5A-B80A-C0CD022A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008-83AC-4BBC-AEDB-6A40F6431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15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9158C9-82CC-4085-A6C2-8836667E8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A7DF87-DA32-48BC-90EF-E0FC7F0E0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965ACA-C6CB-45EA-A2F5-35392D2C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C301-4ED4-4D85-8DFA-B7A3F21FB21D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6ABB91-B563-4DB7-93B8-B891B0CC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C6E1CB-065C-49A5-BF4D-81B09273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008-83AC-4BBC-AEDB-6A40F6431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44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429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308" y="2418921"/>
            <a:ext cx="314325" cy="428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191097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D18E85FD-4D63-460A-8FAE-B85C5520C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843" y="5628463"/>
            <a:ext cx="2286000" cy="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6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852" y="1272218"/>
            <a:ext cx="1546667" cy="4177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2837638"/>
            <a:ext cx="4076190" cy="27904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16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8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8EFAD-71DA-4D12-ACBE-132CACEA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91B16F-A089-4E21-BDF0-D311D59EE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4CC8C3-D471-4D22-BDC3-78C47BE8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C301-4ED4-4D85-8DFA-B7A3F21FB21D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CA823-0989-44B5-A547-245F6131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44C47C-40AA-4F4D-82B4-20258179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008-83AC-4BBC-AEDB-6A40F6431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7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04EC6-E6AD-434C-8CAA-35802DB7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795C1D-B217-4AE6-86AF-E660C3D22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4A5C3D-CEC2-45B4-843B-CBD18B7B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C301-4ED4-4D85-8DFA-B7A3F21FB21D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511C43-0DC0-4DC8-8EFE-23708ED2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4C28FA-F10C-4147-86B0-D4167E66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008-83AC-4BBC-AEDB-6A40F6431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5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047AB-90ED-4F94-B58A-BD5905AC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78EB66-2EF1-447F-9412-5DAB021B5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B8292E-6952-4C05-A2B6-8C96AFA05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EBCEDF-8A75-4B3A-A988-8534D68A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C301-4ED4-4D85-8DFA-B7A3F21FB21D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FF2519-33CA-4D60-9ECB-7ECF17BE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750827-07D5-4B2B-BCBC-06447236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008-83AC-4BBC-AEDB-6A40F6431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95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5AE9E9-E7A6-4017-B855-227A21BA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AD3946-068D-4A88-8516-18ED78E8E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2A18FF-C00B-4889-962A-1FC42EB3B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EA498B-B692-4ECF-907F-6B230504E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5BE352-E869-413F-A6E5-C44DE8854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9F605F3-A6CD-47E5-BB4C-6762189A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C301-4ED4-4D85-8DFA-B7A3F21FB21D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D45C48F-1D53-4AEA-BEA3-F88FCADC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7B6474-8FAC-431E-9EEF-A8EF1679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008-83AC-4BBC-AEDB-6A40F6431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50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9182C-20BA-4775-A464-0F9A2926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276B72-D6FB-460C-BCAC-1B466C27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C301-4ED4-4D85-8DFA-B7A3F21FB21D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D4D755-655C-4CE0-A618-142D20E1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619509-2F6F-421D-BA7C-E216E0D0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008-83AC-4BBC-AEDB-6A40F6431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8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052B29-697A-4F21-A356-AEE1AC94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C301-4ED4-4D85-8DFA-B7A3F21FB21D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DC5171-8262-48E3-8962-7C2038AB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E06F19-9ADF-4D8B-9FB3-1BBDB73C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008-83AC-4BBC-AEDB-6A40F6431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1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E8A09-1DB2-4C99-B583-B7433B0E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E7596-0B00-4A99-B57A-79763F89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8D7AA2-71C7-4F4B-BB90-814D7B8C0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EB8A93-5D27-4790-8B34-09F21BDE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C301-4ED4-4D85-8DFA-B7A3F21FB21D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366558-E4E9-4D18-A8F4-0167EFE0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508083-67C7-46A0-A367-BC61C4C4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008-83AC-4BBC-AEDB-6A40F6431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34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EDC893-B804-4631-A5F9-62747247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6C2358-9707-4007-B6D7-4ACC8EEFF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81300A-B6BA-4BEE-8B5C-41FD58292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F9EC33-0AED-4373-80AD-BC3BC2EB9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C301-4ED4-4D85-8DFA-B7A3F21FB21D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51524C-3405-4500-BC2D-71E0372E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646BC3-0CA2-4DA8-9654-FF291B40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008-83AC-4BBC-AEDB-6A40F6431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54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6BA8C5-B4C9-4468-974F-5ABD8901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206E74-E5C7-48A7-A1DC-0A62F5C2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9CFE4D-3B2D-49C6-A80D-D38900B4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DC301-4ED4-4D85-8DFA-B7A3F21FB21D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83A3D4-CC6D-4E5D-B990-1140606A5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69FBCC-8756-40E9-B139-A821F7670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0D008-83AC-4BBC-AEDB-6A40F6431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22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jpeg"/><Relationship Id="rId5" Type="http://schemas.openxmlformats.org/officeDocument/2006/relationships/image" Target="../media/image45.emf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F6EFD18-A4D7-462B-91BB-C133A5C497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506" y="0"/>
            <a:ext cx="8710246" cy="55385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689" y="5613063"/>
            <a:ext cx="799200" cy="72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914" y="5613063"/>
            <a:ext cx="1591746" cy="72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413" y="5613063"/>
            <a:ext cx="646525" cy="72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264" y="5613063"/>
            <a:ext cx="1684898" cy="720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027687" y="5326550"/>
            <a:ext cx="1489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Comfortaa" panose="00000500000000000000" pitchFamily="2" charset="0"/>
              </a:rPr>
              <a:t>P. Branchet, 2022</a:t>
            </a:r>
            <a:endParaRPr lang="en-GB" sz="800" dirty="0">
              <a:solidFill>
                <a:schemeClr val="bg1"/>
              </a:solidFill>
              <a:latin typeface="Comfortaa" panose="00000500000000000000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DDA473-499E-4AA7-8242-FD5AB14CB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4506" y="4324673"/>
            <a:ext cx="9036950" cy="964619"/>
          </a:xfrm>
        </p:spPr>
        <p:txBody>
          <a:bodyPr>
            <a:normAutofit fontScale="70000" lnSpcReduction="20000"/>
          </a:bodyPr>
          <a:lstStyle/>
          <a:p>
            <a:r>
              <a:rPr lang="en-GB" sz="2400" dirty="0" err="1">
                <a:latin typeface="Comfortaa" panose="00000500000000000000" pitchFamily="2" charset="0"/>
              </a:rPr>
              <a:t>Equipe</a:t>
            </a:r>
            <a:r>
              <a:rPr lang="en-GB" sz="2400" dirty="0">
                <a:latin typeface="Comfortaa" panose="00000500000000000000" pitchFamily="2" charset="0"/>
              </a:rPr>
              <a:t> de coordination :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Comfortaa" panose="00000500000000000000" pitchFamily="2" charset="0"/>
              </a:rPr>
              <a:t>Perrine Branchet, Tanguy Nardon, Virginie Parnaudeau &amp; Olivier Godinot</a:t>
            </a:r>
            <a:endParaRPr lang="fr-FR" sz="2400" dirty="0">
              <a:latin typeface="Comfortaa" panose="00000500000000000000" pitchFamily="2" charset="0"/>
            </a:endParaRPr>
          </a:p>
          <a:p>
            <a:endParaRPr lang="fr-FR" dirty="0">
              <a:latin typeface="Comfortaa" panose="00000500000000000000" pitchFamily="2" charset="0"/>
            </a:endParaRP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9D5CAF5-B400-471B-8A35-B41DE6723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1" y="1822698"/>
            <a:ext cx="6214621" cy="1057708"/>
          </a:xfrm>
        </p:spPr>
        <p:txBody>
          <a:bodyPr>
            <a:noAutofit/>
          </a:bodyPr>
          <a:lstStyle/>
          <a:p>
            <a:r>
              <a:rPr lang="fr-FR" sz="2800" dirty="0" err="1">
                <a:latin typeface="Comfortaa" panose="00000500000000000000" pitchFamily="2" charset="0"/>
              </a:rPr>
              <a:t>Co-conception</a:t>
            </a:r>
            <a:r>
              <a:rPr lang="fr-FR" sz="2800" dirty="0">
                <a:latin typeface="Comfortaa" panose="00000500000000000000" pitchFamily="2" charset="0"/>
              </a:rPr>
              <a:t> d’indicateurs de résultats de qualité de l’eau </a:t>
            </a:r>
            <a:br>
              <a:rPr lang="fr-FR" sz="2800" dirty="0">
                <a:latin typeface="Comfortaa" panose="00000500000000000000" pitchFamily="2" charset="0"/>
              </a:rPr>
            </a:br>
            <a:r>
              <a:rPr lang="fr-FR" sz="2800" dirty="0">
                <a:latin typeface="Comfortaa" panose="00000500000000000000" pitchFamily="2" charset="0"/>
              </a:rPr>
              <a:t>et tests dans des fermes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68A10BD-2D06-4AEE-8AD6-7C293F619BE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77821" y="3384594"/>
            <a:ext cx="3103435" cy="360966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1940592-8E35-4EDE-8AEF-D3BD7119BB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58" y="5873916"/>
            <a:ext cx="1013798" cy="32528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3ACE910-AED4-4A57-B3EB-DD62CD254606}"/>
              </a:ext>
            </a:extLst>
          </p:cNvPr>
          <p:cNvSpPr txBox="1"/>
          <p:nvPr/>
        </p:nvSpPr>
        <p:spPr>
          <a:xfrm>
            <a:off x="8316660" y="6619461"/>
            <a:ext cx="3968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omfortaa" panose="00000500000000000000" pitchFamily="2" charset="0"/>
              </a:rPr>
              <a:t>Illustrations © INRAE – Perrine Branchet</a:t>
            </a:r>
          </a:p>
        </p:txBody>
      </p:sp>
    </p:spTree>
    <p:extLst>
      <p:ext uri="{BB962C8B-B14F-4D97-AF65-F5344CB8AC3E}">
        <p14:creationId xmlns:p14="http://schemas.microsoft.com/office/powerpoint/2010/main" val="375915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7550519-4099-4EB1-9562-E420A5DCE7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638"/>
            <a:ext cx="12192000" cy="6858000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88CCE59-DF6A-4188-99EA-987CFC5E9902}"/>
              </a:ext>
            </a:extLst>
          </p:cNvPr>
          <p:cNvSpPr txBox="1">
            <a:spLocks/>
          </p:cNvSpPr>
          <p:nvPr/>
        </p:nvSpPr>
        <p:spPr>
          <a:xfrm>
            <a:off x="772486" y="3563224"/>
            <a:ext cx="10515600" cy="236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fr-FR" dirty="0">
              <a:latin typeface="Comfortaa" panose="00000500000000000000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479869-EEC5-4239-9031-05276B84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fortaa" panose="00000500000000000000" pitchFamily="2" charset="0"/>
              </a:rPr>
              <a:t>Conclusion et perspectives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3EAB27-C6E8-4AD7-B97E-C50673ED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345" y="1546860"/>
            <a:ext cx="9680172" cy="3997729"/>
          </a:xfrm>
        </p:spPr>
        <p:txBody>
          <a:bodyPr/>
          <a:lstStyle/>
          <a:p>
            <a:r>
              <a:rPr lang="fr-FR" dirty="0">
                <a:latin typeface="Comfortaa" panose="00000500000000000000" pitchFamily="2" charset="0"/>
              </a:rPr>
              <a:t>Méthode KCP intéressante mais n’a pas abouti à des indicateurs vraiment nouveaux : effet de fixation ?</a:t>
            </a:r>
          </a:p>
          <a:p>
            <a:r>
              <a:rPr lang="fr-FR" dirty="0">
                <a:latin typeface="Comfortaa" panose="00000500000000000000" pitchFamily="2" charset="0"/>
              </a:rPr>
              <a:t>Les indicateurs les plus originaux ne sont pas les plus faciles à relier aux pollutions par N et phytos sur la ferme, ni à mettre en œuvre en routine</a:t>
            </a:r>
          </a:p>
          <a:p>
            <a:r>
              <a:rPr lang="fr-FR" dirty="0">
                <a:latin typeface="Comfortaa" panose="00000500000000000000" pitchFamily="2" charset="0"/>
              </a:rPr>
              <a:t>Intérêt des agriculteurs pour l’eau et sa qualité dans leur ferme, motivation pour la recherche</a:t>
            </a:r>
          </a:p>
          <a:p>
            <a:r>
              <a:rPr lang="fr-FR" dirty="0">
                <a:latin typeface="Comfortaa" panose="00000500000000000000" pitchFamily="2" charset="0"/>
              </a:rPr>
              <a:t>Sensibilisation à la qualité de l’eau via bioindicateurs</a:t>
            </a:r>
          </a:p>
          <a:p>
            <a:endParaRPr lang="fr-FR" dirty="0">
              <a:latin typeface="Comfortaa" panose="00000500000000000000" pitchFamily="2" charset="0"/>
            </a:endParaRPr>
          </a:p>
          <a:p>
            <a:r>
              <a:rPr lang="fr-FR" dirty="0">
                <a:latin typeface="Comfortaa" panose="00000500000000000000" pitchFamily="2" charset="0"/>
              </a:rPr>
              <a:t>Poursuivre le projet d’accompagnement des agriculteurs via la co-construction d’indicateurs et de formes de connaissance permettant de relier directement les pratiques agricoles à la qualité de l’eau</a:t>
            </a:r>
          </a:p>
          <a:p>
            <a:r>
              <a:rPr lang="fr-FR" dirty="0">
                <a:latin typeface="Comfortaa" panose="00000500000000000000" pitchFamily="2" charset="0"/>
              </a:rPr>
              <a:t>Suivi et « re-bouclage » avec évolution des pratiques dans notre réseau d’agriculteurs qui trouvent qu’on « s’est arrêté au milieu du gué ».</a:t>
            </a:r>
          </a:p>
          <a:p>
            <a:endParaRPr lang="fr-FR" dirty="0">
              <a:solidFill>
                <a:srgbClr val="FF0000"/>
              </a:solidFill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8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ED669CB-8A0E-411A-B53B-13FC692C72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83403" y="58607"/>
            <a:ext cx="6381222" cy="63025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000" dirty="0">
                <a:latin typeface="+mn-lt"/>
              </a:rPr>
              <a:t>Merci à toutes celles et tous ceux qui ont contribué 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</a:rPr>
              <a:t>au projet </a:t>
            </a:r>
            <a:r>
              <a:rPr lang="fr-FR" sz="2000" dirty="0" err="1">
                <a:latin typeface="+mn-lt"/>
              </a:rPr>
              <a:t>Ciqualo</a:t>
            </a:r>
            <a:r>
              <a:rPr lang="fr-FR" sz="2000" dirty="0">
                <a:latin typeface="+mn-lt"/>
              </a:rPr>
              <a:t> !</a:t>
            </a:r>
            <a:endParaRPr lang="en-GB" sz="2000" dirty="0"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0" y="650528"/>
            <a:ext cx="4186643" cy="19642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776" y="1304885"/>
            <a:ext cx="2073510" cy="31098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416" y="2773668"/>
            <a:ext cx="1954760" cy="26063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14779"/>
            <a:ext cx="2400000" cy="180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761" y="3263071"/>
            <a:ext cx="4793239" cy="359492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14779"/>
            <a:ext cx="2400000" cy="180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18928" y="5029053"/>
            <a:ext cx="2090225" cy="15676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635" y="8766"/>
            <a:ext cx="1711365" cy="12835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84016" y="757565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dirty="0">
                <a:solidFill>
                  <a:srgbClr val="FFC000"/>
                </a:solidFill>
              </a:rPr>
              <a:t>Questions ?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737" y="4973652"/>
            <a:ext cx="2528531" cy="189639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9512" y="1817038"/>
            <a:ext cx="1897140" cy="169774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1211" y="502943"/>
            <a:ext cx="3740150" cy="20764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8596" y="4877781"/>
            <a:ext cx="1625340" cy="198021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-54652" y="6657915"/>
            <a:ext cx="2194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Crédit photo : P. Branchet, 2022-2023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6AD57-5767-4BD1-BFB4-8AA9F29D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Matériel et méthode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18753E56-5990-450C-97C3-4C3CF392283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Les étapes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E72E312-0938-4168-9C24-9CBFDDC447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16" y="1435665"/>
            <a:ext cx="9571826" cy="48089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6AB106-E659-499C-996E-2311E6FEF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3373" y="4249269"/>
            <a:ext cx="3122104" cy="274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97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914A5-30B2-4769-AAD4-D86B16CE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Matériel et méthode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FDF591F-01EF-45C0-96DE-76E71E742B1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Sélection des indicateurs à tester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4183E37-0436-41C3-AF0C-0ACE2F60EA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389483" y="1529064"/>
            <a:ext cx="3354023" cy="50635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4A91B5-6E18-4B8D-BE68-E94415AB66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587" y="11998"/>
            <a:ext cx="3598782" cy="684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7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C9E7F-3A47-4C4D-8419-2AB5FA34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237BE1-6C7A-468D-833C-2C1922D2B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A5BA289-313E-433B-B9A9-09BB8538342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Le diagramme C-K final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EB36592-9026-4547-BFF2-C2C9CADC53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71" y="1504267"/>
            <a:ext cx="10581860" cy="53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121A1-B86F-4C4F-9A1D-B9A417D7F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Indicateurs « sentinelle »</a:t>
            </a:r>
          </a:p>
          <a:p>
            <a:pPr marL="285750" indent="-285750">
              <a:buFontTx/>
              <a:buChar char="-"/>
            </a:pPr>
            <a:r>
              <a:rPr lang="fr-FR" dirty="0"/>
              <a:t>Sensibilité du bétail à l’environnement (à travers notamment consommation d’eau)</a:t>
            </a:r>
          </a:p>
          <a:p>
            <a:pPr marL="285750" indent="-285750">
              <a:buFontTx/>
              <a:buChar char="-"/>
            </a:pPr>
            <a:r>
              <a:rPr lang="fr-FR" dirty="0"/>
              <a:t>Utilisation des sens (détections d’odeurs, de couleurs inhabituelles) =&gt; pas de référence établie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Indicateurs de biodiversité sur la ferme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Manque de relation explicite entre pollution et biodiversité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8DEB24D9-30D6-4C67-9F29-5EF366F06C2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Indicateurs laissés de côté… pour le moment =&gt; pistes de recherche ?</a:t>
            </a:r>
          </a:p>
        </p:txBody>
      </p:sp>
    </p:spTree>
    <p:extLst>
      <p:ext uri="{BB962C8B-B14F-4D97-AF65-F5344CB8AC3E}">
        <p14:creationId xmlns:p14="http://schemas.microsoft.com/office/powerpoint/2010/main" val="14231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5D649CD-9443-4C55-8D3D-5B5815107E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638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48AE61B-2EF5-4DD3-8C54-920F55EDD0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6" y="1457458"/>
            <a:ext cx="6481104" cy="41823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B71F614-FE94-460E-A3EC-401A11095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395"/>
          <a:stretch/>
        </p:blipFill>
        <p:spPr>
          <a:xfrm>
            <a:off x="0" y="5354515"/>
            <a:ext cx="5734990" cy="150348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C4EBE2-B71F-4526-95FF-4688B6ED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>
                <a:latin typeface="Comfortaa" panose="00000500000000000000" pitchFamily="2" charset="0"/>
              </a:rPr>
              <a:t>Terres de Sources (2018-2028) et </a:t>
            </a:r>
            <a:r>
              <a:rPr lang="fr-FR" sz="3200" dirty="0" err="1">
                <a:latin typeface="Comfortaa" panose="00000500000000000000" pitchFamily="2" charset="0"/>
              </a:rPr>
              <a:t>Ciqualo</a:t>
            </a:r>
            <a:r>
              <a:rPr lang="fr-FR" sz="3200" dirty="0">
                <a:latin typeface="Comfortaa" panose="00000500000000000000" pitchFamily="2" charset="0"/>
              </a:rPr>
              <a:t> (2020-2024)</a:t>
            </a:r>
            <a:endParaRPr lang="fr-FR" dirty="0">
              <a:latin typeface="Comfortaa" panose="000005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F783BD-206A-4BC0-8DCC-1349494783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8703" y="1048614"/>
            <a:ext cx="5508497" cy="52006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C39B36-E96A-44AD-A5A5-7FAF01AEF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26" y="1037889"/>
            <a:ext cx="2714625" cy="7048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94A4DD3-E426-40C7-82B8-93308F87A497}"/>
              </a:ext>
            </a:extLst>
          </p:cNvPr>
          <p:cNvSpPr txBox="1"/>
          <p:nvPr/>
        </p:nvSpPr>
        <p:spPr>
          <a:xfrm>
            <a:off x="8878968" y="5222156"/>
            <a:ext cx="3279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000" b="1" dirty="0">
                <a:latin typeface="Comfortaa" panose="00000500000000000000" pitchFamily="2" charset="0"/>
              </a:rPr>
              <a:t>Ateliers de </a:t>
            </a:r>
            <a:r>
              <a:rPr lang="fr-FR" sz="2000" b="1" dirty="0" err="1">
                <a:latin typeface="Comfortaa" panose="00000500000000000000" pitchFamily="2" charset="0"/>
              </a:rPr>
              <a:t>co-conception</a:t>
            </a:r>
            <a:endParaRPr lang="fr-FR" sz="2000" b="1" dirty="0">
              <a:latin typeface="Comfortaa" panose="00000500000000000000" pitchFamily="2" charset="0"/>
            </a:endParaRPr>
          </a:p>
          <a:p>
            <a:pPr marL="342900" indent="-342900">
              <a:buAutoNum type="arabicPeriod"/>
            </a:pPr>
            <a:endParaRPr lang="fr-FR" sz="2000" b="1" dirty="0">
              <a:latin typeface="Comfortaa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fr-FR" sz="2000" b="1" dirty="0">
                <a:latin typeface="Comfortaa" panose="00000500000000000000" pitchFamily="2" charset="0"/>
              </a:rPr>
              <a:t>Test des indicateurs</a:t>
            </a:r>
          </a:p>
        </p:txBody>
      </p:sp>
    </p:spTree>
    <p:extLst>
      <p:ext uri="{BB962C8B-B14F-4D97-AF65-F5344CB8AC3E}">
        <p14:creationId xmlns:p14="http://schemas.microsoft.com/office/powerpoint/2010/main" val="37947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D009C0E-2A0D-4712-BCE2-8FA2A557BF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638"/>
            <a:ext cx="1219200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749E88-4587-4ECA-A5DB-FE76F8590F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069" y="3891682"/>
            <a:ext cx="3766931" cy="302455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Comfortaa" panose="00000500000000000000" pitchFamily="2" charset="0"/>
              </a:rPr>
              <a:t>Co-conception</a:t>
            </a:r>
            <a:r>
              <a:rPr lang="fr-FR" dirty="0">
                <a:latin typeface="Comfortaa" panose="00000500000000000000" pitchFamily="2" charset="0"/>
              </a:rPr>
              <a:t> des indicateurs</a:t>
            </a:r>
            <a:endParaRPr lang="en-GB" dirty="0">
              <a:latin typeface="Comfortaa" panose="000005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>
          <a:xfrm>
            <a:off x="1122335" y="1637764"/>
            <a:ext cx="9680172" cy="400673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b="1" dirty="0" err="1">
                <a:latin typeface="Comfortaa" panose="00000500000000000000" pitchFamily="2" charset="0"/>
              </a:rPr>
              <a:t>Hypothèses</a:t>
            </a:r>
            <a:r>
              <a:rPr lang="en-GB" b="1" dirty="0">
                <a:latin typeface="Comfortaa" panose="00000500000000000000" pitchFamily="2" charset="0"/>
              </a:rPr>
              <a:t> de travail</a:t>
            </a:r>
          </a:p>
          <a:p>
            <a:pPr algn="just">
              <a:lnSpc>
                <a:spcPct val="100000"/>
              </a:lnSpc>
            </a:pPr>
            <a:r>
              <a:rPr lang="fr-FR" sz="1600" dirty="0">
                <a:latin typeface="Comfortaa" panose="00000500000000000000" pitchFamily="2" charset="0"/>
              </a:rPr>
              <a:t>La </a:t>
            </a:r>
            <a:r>
              <a:rPr lang="fr-FR" sz="1600" u="sng" dirty="0" err="1">
                <a:latin typeface="Comfortaa" panose="00000500000000000000" pitchFamily="2" charset="0"/>
              </a:rPr>
              <a:t>co-conception</a:t>
            </a:r>
            <a:r>
              <a:rPr lang="fr-FR" sz="1600" u="sng" dirty="0">
                <a:latin typeface="Comfortaa" panose="00000500000000000000" pitchFamily="2" charset="0"/>
              </a:rPr>
              <a:t> d'indicateurs de résultats de </a:t>
            </a:r>
            <a:r>
              <a:rPr lang="fr-FR" sz="1600" dirty="0">
                <a:latin typeface="Comfortaa" panose="00000500000000000000" pitchFamily="2" charset="0"/>
              </a:rPr>
              <a:t>qualité de l'eau à l’échelle de la ferme</a:t>
            </a:r>
          </a:p>
          <a:p>
            <a:pPr algn="just">
              <a:lnSpc>
                <a:spcPct val="100000"/>
              </a:lnSpc>
            </a:pPr>
            <a:r>
              <a:rPr lang="fr-FR" sz="1600" dirty="0">
                <a:latin typeface="Comfortaa" panose="00000500000000000000" pitchFamily="2" charset="0"/>
              </a:rPr>
              <a:t>en utilisant la méthode KCP pour rassembler des chercheurs, des conseillers techniques, des gestionnaires de l'eau et des agriculteurs </a:t>
            </a:r>
          </a:p>
          <a:p>
            <a:pPr algn="just">
              <a:lnSpc>
                <a:spcPct val="100000"/>
              </a:lnSpc>
            </a:pPr>
            <a:r>
              <a:rPr lang="fr-FR" sz="1600" dirty="0">
                <a:latin typeface="Comfortaa" panose="00000500000000000000" pitchFamily="2" charset="0"/>
              </a:rPr>
              <a:t>permettrait de créer de nouveaux indicateurs opérationnels à suivre dans les fermes. </a:t>
            </a:r>
            <a:endParaRPr lang="en-GB" sz="1600" dirty="0">
              <a:latin typeface="Comfortaa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GB" b="1" dirty="0">
                <a:latin typeface="Comfortaa" panose="00000500000000000000" pitchFamily="2" charset="0"/>
              </a:rPr>
              <a:t>Matériel et </a:t>
            </a:r>
            <a:r>
              <a:rPr lang="en-GB" b="1" dirty="0" err="1">
                <a:latin typeface="Comfortaa" panose="00000500000000000000" pitchFamily="2" charset="0"/>
              </a:rPr>
              <a:t>méthodes</a:t>
            </a:r>
            <a:endParaRPr lang="en-GB" b="1" dirty="0">
              <a:latin typeface="Comfortaa" panose="000005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latin typeface="Comfortaa" panose="00000500000000000000" pitchFamily="2" charset="0"/>
              </a:rPr>
              <a:t>Méthode</a:t>
            </a:r>
            <a:r>
              <a:rPr lang="en-GB" dirty="0">
                <a:latin typeface="Comfortaa" panose="00000500000000000000" pitchFamily="2" charset="0"/>
              </a:rPr>
              <a:t> KCP (</a:t>
            </a:r>
            <a:r>
              <a:rPr lang="en-GB" dirty="0" err="1">
                <a:latin typeface="Comfortaa" panose="00000500000000000000" pitchFamily="2" charset="0"/>
              </a:rPr>
              <a:t>Hatchuel</a:t>
            </a:r>
            <a:r>
              <a:rPr lang="en-GB" dirty="0">
                <a:latin typeface="Comfortaa" panose="00000500000000000000" pitchFamily="2" charset="0"/>
              </a:rPr>
              <a:t>, 2009), déjà </a:t>
            </a:r>
            <a:r>
              <a:rPr lang="en-GB" dirty="0" err="1">
                <a:latin typeface="Comfortaa" panose="00000500000000000000" pitchFamily="2" charset="0"/>
              </a:rPr>
              <a:t>utilisée</a:t>
            </a:r>
            <a:r>
              <a:rPr lang="en-GB" dirty="0">
                <a:latin typeface="Comfortaa" panose="00000500000000000000" pitchFamily="2" charset="0"/>
              </a:rPr>
              <a:t> </a:t>
            </a:r>
            <a:r>
              <a:rPr lang="en-GB" dirty="0" err="1">
                <a:latin typeface="Comfortaa" panose="00000500000000000000" pitchFamily="2" charset="0"/>
              </a:rPr>
              <a:t>en</a:t>
            </a:r>
            <a:r>
              <a:rPr lang="en-GB" dirty="0">
                <a:latin typeface="Comfortaa" panose="00000500000000000000" pitchFamily="2" charset="0"/>
              </a:rPr>
              <a:t> recherche sur </a:t>
            </a:r>
            <a:r>
              <a:rPr lang="en-GB" dirty="0" err="1">
                <a:latin typeface="Comfortaa" panose="00000500000000000000" pitchFamily="2" charset="0"/>
              </a:rPr>
              <a:t>systèmes</a:t>
            </a:r>
            <a:r>
              <a:rPr lang="en-GB" dirty="0">
                <a:latin typeface="Comfortaa" panose="00000500000000000000" pitchFamily="2" charset="0"/>
              </a:rPr>
              <a:t> </a:t>
            </a:r>
            <a:r>
              <a:rPr lang="en-GB" dirty="0" err="1">
                <a:latin typeface="Comfortaa" panose="00000500000000000000" pitchFamily="2" charset="0"/>
              </a:rPr>
              <a:t>agricoles</a:t>
            </a:r>
            <a:r>
              <a:rPr lang="en-GB" dirty="0">
                <a:latin typeface="Comfortaa" panose="00000500000000000000" pitchFamily="2" charset="0"/>
              </a:rPr>
              <a:t> et </a:t>
            </a:r>
            <a:r>
              <a:rPr lang="en-GB" dirty="0" err="1">
                <a:latin typeface="Comfortaa" panose="00000500000000000000" pitchFamily="2" charset="0"/>
              </a:rPr>
              <a:t>agro-alimentaires</a:t>
            </a:r>
            <a:r>
              <a:rPr lang="en-GB" dirty="0">
                <a:latin typeface="Comfortaa" panose="00000500000000000000" pitchFamily="2" charset="0"/>
              </a:rPr>
              <a:t> (e.g. </a:t>
            </a:r>
            <a:r>
              <a:rPr lang="en-GB" dirty="0" err="1">
                <a:latin typeface="Comfortaa" panose="00000500000000000000" pitchFamily="2" charset="0"/>
              </a:rPr>
              <a:t>Berthet</a:t>
            </a:r>
            <a:r>
              <a:rPr lang="en-GB" dirty="0">
                <a:latin typeface="Comfortaa" panose="00000500000000000000" pitchFamily="2" charset="0"/>
              </a:rPr>
              <a:t> et al., 2016)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omfortaa" panose="00000500000000000000" pitchFamily="2" charset="0"/>
              </a:rPr>
              <a:t>2 </a:t>
            </a:r>
            <a:r>
              <a:rPr lang="en-GB" dirty="0" err="1">
                <a:latin typeface="Comfortaa" panose="00000500000000000000" pitchFamily="2" charset="0"/>
              </a:rPr>
              <a:t>groupes</a:t>
            </a:r>
            <a:r>
              <a:rPr lang="en-GB" dirty="0">
                <a:latin typeface="Comfortaa" panose="00000500000000000000" pitchFamily="2" charset="0"/>
              </a:rPr>
              <a:t> </a:t>
            </a:r>
            <a:r>
              <a:rPr lang="en-GB" dirty="0" err="1">
                <a:latin typeface="Comfortaa" panose="00000500000000000000" pitchFamily="2" charset="0"/>
              </a:rPr>
              <a:t>d’agriculteurs</a:t>
            </a:r>
            <a:r>
              <a:rPr lang="en-GB" dirty="0">
                <a:latin typeface="Comfortaa" panose="00000500000000000000" pitchFamily="2" charset="0"/>
              </a:rPr>
              <a:t> + </a:t>
            </a:r>
            <a:r>
              <a:rPr lang="en-GB" dirty="0" err="1">
                <a:latin typeface="Comfortaa" panose="00000500000000000000" pitchFamily="2" charset="0"/>
              </a:rPr>
              <a:t>groupes</a:t>
            </a:r>
            <a:r>
              <a:rPr lang="en-GB" dirty="0">
                <a:latin typeface="Comfortaa" panose="00000500000000000000" pitchFamily="2" charset="0"/>
              </a:rPr>
              <a:t> </a:t>
            </a:r>
            <a:r>
              <a:rPr lang="en-GB" dirty="0" err="1">
                <a:latin typeface="Comfortaa" panose="00000500000000000000" pitchFamily="2" charset="0"/>
              </a:rPr>
              <a:t>chercheurs</a:t>
            </a:r>
            <a:r>
              <a:rPr lang="en-GB" dirty="0">
                <a:latin typeface="Comfortaa" panose="00000500000000000000" pitchFamily="2" charset="0"/>
              </a:rPr>
              <a:t> et </a:t>
            </a:r>
            <a:r>
              <a:rPr lang="en-GB" dirty="0" err="1">
                <a:latin typeface="Comfortaa" panose="00000500000000000000" pitchFamily="2" charset="0"/>
              </a:rPr>
              <a:t>conseillers</a:t>
            </a:r>
            <a:endParaRPr lang="en-GB" dirty="0">
              <a:latin typeface="Comfortaa" panose="000005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omfortaa" panose="00000500000000000000" pitchFamily="2" charset="0"/>
              </a:rPr>
              <a:t>3 ateliers (partage de </a:t>
            </a:r>
            <a:r>
              <a:rPr lang="en-GB" dirty="0" err="1">
                <a:latin typeface="Comfortaa" panose="00000500000000000000" pitchFamily="2" charset="0"/>
              </a:rPr>
              <a:t>connaissances</a:t>
            </a:r>
            <a:r>
              <a:rPr lang="en-GB" dirty="0">
                <a:latin typeface="Comfortaa" panose="00000500000000000000" pitchFamily="2" charset="0"/>
              </a:rPr>
              <a:t>, production de concepts, </a:t>
            </a:r>
            <a:r>
              <a:rPr lang="en-GB" dirty="0" err="1">
                <a:latin typeface="Comfortaa" panose="00000500000000000000" pitchFamily="2" charset="0"/>
              </a:rPr>
              <a:t>outils</a:t>
            </a:r>
            <a:r>
              <a:rPr lang="en-GB" dirty="0">
                <a:latin typeface="Comfortaa" panose="00000500000000000000" pitchFamily="2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err="1">
                <a:latin typeface="Comfortaa" panose="00000500000000000000" pitchFamily="2" charset="0"/>
              </a:rPr>
              <a:t>prototypage</a:t>
            </a:r>
            <a:r>
              <a:rPr lang="en-GB" dirty="0">
                <a:latin typeface="Comfortaa" panose="00000500000000000000" pitchFamily="2" charset="0"/>
              </a:rPr>
              <a:t>) / </a:t>
            </a:r>
            <a:r>
              <a:rPr lang="en-GB" dirty="0" err="1">
                <a:latin typeface="Comfortaa" panose="00000500000000000000" pitchFamily="2" charset="0"/>
              </a:rPr>
              <a:t>groupe</a:t>
            </a:r>
            <a:r>
              <a:rPr lang="en-GB" dirty="0">
                <a:latin typeface="Comfortaa" panose="00000500000000000000" pitchFamily="2" charset="0"/>
              </a:rPr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omfortaa" panose="00000500000000000000" pitchFamily="2" charset="0"/>
              </a:rPr>
              <a:t>68 </a:t>
            </a:r>
            <a:r>
              <a:rPr lang="en-GB" dirty="0" err="1">
                <a:latin typeface="Comfortaa" panose="00000500000000000000" pitchFamily="2" charset="0"/>
              </a:rPr>
              <a:t>idées</a:t>
            </a:r>
            <a:r>
              <a:rPr lang="en-GB" dirty="0">
                <a:latin typeface="Comfortaa" panose="00000500000000000000" pitchFamily="2" charset="0"/>
              </a:rPr>
              <a:t> </a:t>
            </a:r>
            <a:r>
              <a:rPr lang="en-GB" dirty="0" err="1">
                <a:latin typeface="Comfortaa" panose="00000500000000000000" pitchFamily="2" charset="0"/>
              </a:rPr>
              <a:t>d’indicateurs</a:t>
            </a:r>
            <a:r>
              <a:rPr lang="en-GB" dirty="0">
                <a:latin typeface="Comfortaa" panose="00000500000000000000" pitchFamily="2" charset="0"/>
              </a:rPr>
              <a:t> </a:t>
            </a:r>
            <a:r>
              <a:rPr lang="en-GB" dirty="0" err="1">
                <a:latin typeface="Comfortaa" panose="00000500000000000000" pitchFamily="2" charset="0"/>
              </a:rPr>
              <a:t>puis</a:t>
            </a:r>
            <a:r>
              <a:rPr lang="en-GB" dirty="0">
                <a:latin typeface="Comfortaa" panose="00000500000000000000" pitchFamily="2" charset="0"/>
              </a:rPr>
              <a:t> selection par </a:t>
            </a:r>
            <a:r>
              <a:rPr lang="en-GB" dirty="0" err="1">
                <a:latin typeface="Comfortaa" panose="00000500000000000000" pitchFamily="2" charset="0"/>
              </a:rPr>
              <a:t>équipe</a:t>
            </a:r>
            <a:r>
              <a:rPr lang="en-GB" dirty="0">
                <a:latin typeface="Comfortaa" panose="00000500000000000000" pitchFamily="2" charset="0"/>
              </a:rPr>
              <a:t> de coordination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D28BD168-F6E7-41F2-975D-C0677F52089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5" y="836137"/>
            <a:ext cx="9837199" cy="679019"/>
          </a:xfrm>
        </p:spPr>
        <p:txBody>
          <a:bodyPr>
            <a:noAutofit/>
          </a:bodyPr>
          <a:lstStyle/>
          <a:p>
            <a:r>
              <a:rPr lang="fr-FR" sz="1200" dirty="0">
                <a:latin typeface="Comfortaa" panose="00000500000000000000" pitchFamily="2" charset="0"/>
              </a:rPr>
              <a:t>Perrine Branchet, Olivier Godinot, Nouraya Akkal-Corfini, Matthieu Carof, Christophe Jaeger, Bénédicte Roche, Françoise </a:t>
            </a:r>
            <a:r>
              <a:rPr lang="fr-FR" sz="1200" dirty="0" err="1">
                <a:latin typeface="Comfortaa" panose="00000500000000000000" pitchFamily="2" charset="0"/>
              </a:rPr>
              <a:t>Vertès</a:t>
            </a:r>
            <a:r>
              <a:rPr lang="fr-FR" sz="1200" dirty="0">
                <a:latin typeface="Comfortaa" panose="00000500000000000000" pitchFamily="2" charset="0"/>
              </a:rPr>
              <a:t>, Gilles Martel, Patrick Durand, Virginie Parnaudeau </a:t>
            </a:r>
          </a:p>
          <a:p>
            <a:pPr>
              <a:spcBef>
                <a:spcPts val="0"/>
              </a:spcBef>
            </a:pPr>
            <a:r>
              <a:rPr lang="fr-FR" sz="1200" dirty="0">
                <a:latin typeface="Comfortaa" panose="00000500000000000000" pitchFamily="2" charset="0"/>
              </a:rPr>
              <a:t>Et les indispensables collaborateurs de quelques jours : chercheurs, techniciens, conseillers techniques, gestionnaires de l'eau et agriculteurs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5E0B957-4ED4-465B-B14D-B09DFDDF4D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784" y="5461937"/>
            <a:ext cx="5368543" cy="165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57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49">
            <a:extLst>
              <a:ext uri="{FF2B5EF4-FFF2-40B4-BE49-F238E27FC236}">
                <a16:creationId xmlns:a16="http://schemas.microsoft.com/office/drawing/2014/main" id="{F2563CDB-DADE-4431-B95C-718DA80397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638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229A1BF-E7B7-48B5-86C7-C04567FE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fortaa" panose="00000500000000000000" pitchFamily="2" charset="0"/>
              </a:rPr>
              <a:t>Résultats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0B4F368C-403D-4CA2-A42F-E2B3398E7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335" y="1286424"/>
            <a:ext cx="4484033" cy="571917"/>
          </a:xfrm>
        </p:spPr>
        <p:txBody>
          <a:bodyPr/>
          <a:lstStyle/>
          <a:p>
            <a:r>
              <a:rPr lang="fr-FR" dirty="0">
                <a:latin typeface="Comfortaa" panose="00000500000000000000" pitchFamily="2" charset="0"/>
              </a:rPr>
              <a:t>Pertinents scientifiquement / objectif, opérationnels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E809EA8-4F31-4DD9-B5CA-41C141CA2AB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3"/>
            <a:ext cx="9680171" cy="396220"/>
          </a:xfrm>
        </p:spPr>
        <p:txBody>
          <a:bodyPr/>
          <a:lstStyle/>
          <a:p>
            <a:r>
              <a:rPr lang="fr-FR" dirty="0">
                <a:latin typeface="Comfortaa" panose="00000500000000000000" pitchFamily="2" charset="0"/>
              </a:rPr>
              <a:t>Les indicateurs sélectionnés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298459-68EC-43BD-87BD-17A042BD2731}"/>
              </a:ext>
            </a:extLst>
          </p:cNvPr>
          <p:cNvSpPr txBox="1"/>
          <p:nvPr/>
        </p:nvSpPr>
        <p:spPr>
          <a:xfrm>
            <a:off x="5992229" y="761653"/>
            <a:ext cx="1754500" cy="27241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err="1">
                <a:cs typeface="Times New Roman" panose="02020603050405020304" pitchFamily="18" charset="0"/>
              </a:rPr>
              <a:t>Calculés</a:t>
            </a:r>
            <a:r>
              <a:rPr lang="en-US" sz="1000" dirty="0">
                <a:cs typeface="Times New Roman" panose="02020603050405020304" pitchFamily="18" charset="0"/>
              </a:rPr>
              <a:t> et/</a:t>
            </a:r>
            <a:r>
              <a:rPr lang="en-US" sz="1000" dirty="0" err="1">
                <a:cs typeface="Times New Roman" panose="02020603050405020304" pitchFamily="18" charset="0"/>
              </a:rPr>
              <a:t>ou</a:t>
            </a:r>
            <a:r>
              <a:rPr lang="en-US" sz="1000" dirty="0"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cs typeface="Times New Roman" panose="02020603050405020304" pitchFamily="18" charset="0"/>
              </a:rPr>
              <a:t>mesurés</a:t>
            </a:r>
            <a:endParaRPr lang="en-US" sz="1000" dirty="0"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E8C4A65-D2C6-4ADB-9CE4-D2109B245EEB}"/>
              </a:ext>
            </a:extLst>
          </p:cNvPr>
          <p:cNvSpPr txBox="1"/>
          <p:nvPr/>
        </p:nvSpPr>
        <p:spPr>
          <a:xfrm>
            <a:off x="5094455" y="2433728"/>
            <a:ext cx="1197129" cy="44267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dirty="0" err="1">
                <a:latin typeface="+mn-lt"/>
              </a:rPr>
              <a:t>Indicateurs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moyens</a:t>
            </a:r>
            <a:endParaRPr lang="en-US" dirty="0">
              <a:latin typeface="+mn-lt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C37F957-3829-4C81-A9D7-73FFD6D7FAFB}"/>
              </a:ext>
            </a:extLst>
          </p:cNvPr>
          <p:cNvCxnSpPr>
            <a:stCxn id="15" idx="2"/>
            <a:endCxn id="6" idx="0"/>
          </p:cNvCxnSpPr>
          <p:nvPr/>
        </p:nvCxnSpPr>
        <p:spPr>
          <a:xfrm flipH="1">
            <a:off x="5693020" y="1613276"/>
            <a:ext cx="1175461" cy="8204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15472ED-8F0E-4839-8C6C-EC1F85156AAA}"/>
              </a:ext>
            </a:extLst>
          </p:cNvPr>
          <p:cNvSpPr txBox="1"/>
          <p:nvPr/>
        </p:nvSpPr>
        <p:spPr>
          <a:xfrm>
            <a:off x="7642898" y="2123157"/>
            <a:ext cx="1803863" cy="27241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000" dirty="0">
                <a:cs typeface="Times New Roman" panose="02020603050405020304" pitchFamily="18" charset="0"/>
              </a:rPr>
              <a:t>Avec de nouvelles données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B0B2938-BAB7-4B42-A775-0064383806CF}"/>
              </a:ext>
            </a:extLst>
          </p:cNvPr>
          <p:cNvCxnSpPr>
            <a:stCxn id="15" idx="2"/>
            <a:endCxn id="8" idx="0"/>
          </p:cNvCxnSpPr>
          <p:nvPr/>
        </p:nvCxnSpPr>
        <p:spPr>
          <a:xfrm>
            <a:off x="6868478" y="1613276"/>
            <a:ext cx="1528516" cy="509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585DDF2-3248-4BF7-8981-98F0370B4C92}"/>
              </a:ext>
            </a:extLst>
          </p:cNvPr>
          <p:cNvSpPr txBox="1"/>
          <p:nvPr/>
        </p:nvSpPr>
        <p:spPr>
          <a:xfrm>
            <a:off x="7266312" y="2992227"/>
            <a:ext cx="1252398" cy="44267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Times New Roman" panose="02020603050405020304" pitchFamily="18" charset="0"/>
              </a:rPr>
              <a:t>Avec </a:t>
            </a:r>
            <a:r>
              <a:rPr lang="en-US" sz="1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dispositif</a:t>
            </a:r>
            <a:r>
              <a:rPr lang="en-US" sz="1000" dirty="0">
                <a:solidFill>
                  <a:schemeClr val="bg1"/>
                </a:solidFill>
                <a:cs typeface="Times New Roman" panose="02020603050405020304" pitchFamily="18" charset="0"/>
              </a:rPr>
              <a:t> de </a:t>
            </a:r>
            <a:r>
              <a:rPr lang="en-US" sz="1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mesure</a:t>
            </a:r>
            <a:endParaRPr lang="en-US" sz="1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F5AEC4A-9839-4F38-BED7-7B2A5BEE889A}"/>
              </a:ext>
            </a:extLst>
          </p:cNvPr>
          <p:cNvSpPr txBox="1"/>
          <p:nvPr/>
        </p:nvSpPr>
        <p:spPr>
          <a:xfrm>
            <a:off x="9954683" y="2824508"/>
            <a:ext cx="1239945" cy="44267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cs typeface="Times New Roman" panose="02020603050405020304" pitchFamily="18" charset="0"/>
              </a:rPr>
              <a:t>Sans </a:t>
            </a:r>
            <a:r>
              <a:rPr lang="en-US" sz="1000" dirty="0" err="1">
                <a:cs typeface="Times New Roman" panose="02020603050405020304" pitchFamily="18" charset="0"/>
              </a:rPr>
              <a:t>dispositif</a:t>
            </a:r>
            <a:r>
              <a:rPr lang="en-US" sz="1000" dirty="0">
                <a:cs typeface="Times New Roman" panose="02020603050405020304" pitchFamily="18" charset="0"/>
              </a:rPr>
              <a:t> de </a:t>
            </a:r>
            <a:r>
              <a:rPr lang="en-US" sz="1000" dirty="0" err="1">
                <a:cs typeface="Times New Roman" panose="02020603050405020304" pitchFamily="18" charset="0"/>
              </a:rPr>
              <a:t>mesure</a:t>
            </a:r>
            <a:endParaRPr lang="en-US" sz="1000" dirty="0">
              <a:cs typeface="Times New Roman" panose="02020603050405020304" pitchFamily="18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8C2AAD8-1B2F-42F7-BF7C-AFB1EF659814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7892514" y="2395569"/>
            <a:ext cx="504483" cy="596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AE01CF5-9109-4F06-8814-3A82F9087DF4}"/>
              </a:ext>
            </a:extLst>
          </p:cNvPr>
          <p:cNvCxnSpPr>
            <a:stCxn id="8" idx="2"/>
            <a:endCxn id="11" idx="0"/>
          </p:cNvCxnSpPr>
          <p:nvPr/>
        </p:nvCxnSpPr>
        <p:spPr>
          <a:xfrm>
            <a:off x="8396997" y="2395572"/>
            <a:ext cx="2177659" cy="4289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DB2E310-7B01-4284-9A5F-4EB0D448668E}"/>
              </a:ext>
            </a:extLst>
          </p:cNvPr>
          <p:cNvSpPr/>
          <p:nvPr/>
        </p:nvSpPr>
        <p:spPr>
          <a:xfrm>
            <a:off x="9998279" y="3223411"/>
            <a:ext cx="1341204" cy="36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6C6B91A-8FC2-4355-9B39-29D603CA23A5}"/>
              </a:ext>
            </a:extLst>
          </p:cNvPr>
          <p:cNvSpPr txBox="1"/>
          <p:nvPr/>
        </p:nvSpPr>
        <p:spPr>
          <a:xfrm>
            <a:off x="6211798" y="1170599"/>
            <a:ext cx="1313360" cy="44267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Times New Roman" panose="02020603050405020304" pitchFamily="18" charset="0"/>
              </a:rPr>
              <a:t>Avec des </a:t>
            </a:r>
            <a:r>
              <a:rPr lang="en-US" sz="1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données</a:t>
            </a:r>
            <a:r>
              <a:rPr lang="en-US" sz="1000" dirty="0">
                <a:solidFill>
                  <a:schemeClr val="bg1"/>
                </a:solidFill>
                <a:cs typeface="Times New Roman" panose="02020603050405020304" pitchFamily="18" charset="0"/>
              </a:rPr>
              <a:t> de la </a:t>
            </a:r>
            <a:r>
              <a:rPr lang="en-US" sz="1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ferme</a:t>
            </a:r>
            <a:endParaRPr lang="en-US" sz="1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B63BEFE-AFBC-497C-A836-C905CC0BA277}"/>
              </a:ext>
            </a:extLst>
          </p:cNvPr>
          <p:cNvCxnSpPr>
            <a:stCxn id="5" idx="2"/>
            <a:endCxn id="15" idx="0"/>
          </p:cNvCxnSpPr>
          <p:nvPr/>
        </p:nvCxnSpPr>
        <p:spPr>
          <a:xfrm flipH="1">
            <a:off x="6868481" y="1034065"/>
            <a:ext cx="1001" cy="136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1F433108-5709-4691-B5CE-6298FEB60162}"/>
              </a:ext>
            </a:extLst>
          </p:cNvPr>
          <p:cNvSpPr txBox="1"/>
          <p:nvPr/>
        </p:nvSpPr>
        <p:spPr>
          <a:xfrm>
            <a:off x="5309329" y="3949166"/>
            <a:ext cx="944745" cy="27241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Prélèvements</a:t>
            </a:r>
            <a:endParaRPr lang="en-US" sz="1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5A9271-DC15-4443-AABB-F6F1B550C7FD}"/>
              </a:ext>
            </a:extLst>
          </p:cNvPr>
          <p:cNvSpPr txBox="1"/>
          <p:nvPr/>
        </p:nvSpPr>
        <p:spPr>
          <a:xfrm>
            <a:off x="6322268" y="3940325"/>
            <a:ext cx="1407526" cy="27241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Mesures</a:t>
            </a:r>
            <a:r>
              <a:rPr lang="en-US" sz="1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000" i="1" dirty="0">
                <a:solidFill>
                  <a:schemeClr val="bg1"/>
                </a:solidFill>
                <a:cs typeface="Times New Roman" panose="02020603050405020304" pitchFamily="18" charset="0"/>
              </a:rPr>
              <a:t>in situ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84B7FE6-A38E-4F19-866C-6394FCF5AE52}"/>
              </a:ext>
            </a:extLst>
          </p:cNvPr>
          <p:cNvSpPr txBox="1"/>
          <p:nvPr/>
        </p:nvSpPr>
        <p:spPr>
          <a:xfrm>
            <a:off x="7591370" y="4582230"/>
            <a:ext cx="1102353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err="1">
                <a:cs typeface="Times New Roman" panose="02020603050405020304" pitchFamily="18" charset="0"/>
              </a:rPr>
              <a:t>Echantillonnage</a:t>
            </a:r>
            <a:r>
              <a:rPr lang="en-US" sz="1000" dirty="0"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cs typeface="Times New Roman" panose="02020603050405020304" pitchFamily="18" charset="0"/>
              </a:rPr>
              <a:t>passif</a:t>
            </a:r>
            <a:endParaRPr lang="en-US" sz="1000" dirty="0">
              <a:cs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D3B8A1D-D1F3-4DF2-8C4C-5537D3B22E85}"/>
              </a:ext>
            </a:extLst>
          </p:cNvPr>
          <p:cNvSpPr txBox="1"/>
          <p:nvPr/>
        </p:nvSpPr>
        <p:spPr>
          <a:xfrm>
            <a:off x="9077805" y="3600114"/>
            <a:ext cx="1440858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err="1">
                <a:cs typeface="Times New Roman" panose="02020603050405020304" pitchFamily="18" charset="0"/>
              </a:rPr>
              <a:t>Bioindicateurs</a:t>
            </a:r>
            <a:r>
              <a:rPr lang="en-US" sz="1000" dirty="0"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000" dirty="0" err="1">
                <a:cs typeface="Times New Roman" panose="02020603050405020304" pitchFamily="18" charset="0"/>
              </a:rPr>
              <a:t>présents</a:t>
            </a:r>
            <a:r>
              <a:rPr lang="en-US" sz="1000" dirty="0">
                <a:cs typeface="Times New Roman" panose="02020603050405020304" pitchFamily="18" charset="0"/>
              </a:rPr>
              <a:t> sur la </a:t>
            </a:r>
            <a:r>
              <a:rPr lang="en-US" sz="1000" dirty="0" err="1">
                <a:cs typeface="Times New Roman" panose="02020603050405020304" pitchFamily="18" charset="0"/>
              </a:rPr>
              <a:t>ferme</a:t>
            </a:r>
            <a:endParaRPr lang="en-US" sz="1000" dirty="0"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3D52218-8CF2-47EB-9FB9-487F3BF9B530}"/>
              </a:ext>
            </a:extLst>
          </p:cNvPr>
          <p:cNvSpPr txBox="1"/>
          <p:nvPr/>
        </p:nvSpPr>
        <p:spPr>
          <a:xfrm>
            <a:off x="10554487" y="3601539"/>
            <a:ext cx="1440858" cy="4426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err="1">
                <a:cs typeface="Times New Roman" panose="02020603050405020304" pitchFamily="18" charset="0"/>
              </a:rPr>
              <a:t>Bioindicateurs</a:t>
            </a:r>
            <a:r>
              <a:rPr lang="en-US" sz="1000" dirty="0"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cs typeface="Times New Roman" panose="02020603050405020304" pitchFamily="18" charset="0"/>
              </a:rPr>
              <a:t>introduits</a:t>
            </a:r>
            <a:r>
              <a:rPr lang="en-US" sz="1000" dirty="0">
                <a:cs typeface="Times New Roman" panose="02020603050405020304" pitchFamily="18" charset="0"/>
              </a:rPr>
              <a:t> sur la </a:t>
            </a:r>
            <a:r>
              <a:rPr lang="en-US" sz="1000" dirty="0" err="1">
                <a:cs typeface="Times New Roman" panose="02020603050405020304" pitchFamily="18" charset="0"/>
              </a:rPr>
              <a:t>ferme</a:t>
            </a:r>
            <a:endParaRPr lang="en-US" sz="1000" dirty="0">
              <a:cs typeface="Times New Roman" panose="020206030504050203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90ABF11-D77F-428B-9586-BD360B7BA7BD}"/>
              </a:ext>
            </a:extLst>
          </p:cNvPr>
          <p:cNvSpPr txBox="1"/>
          <p:nvPr/>
        </p:nvSpPr>
        <p:spPr>
          <a:xfrm>
            <a:off x="5990227" y="159674"/>
            <a:ext cx="1756502" cy="44267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000" dirty="0">
                <a:cs typeface="Times New Roman" panose="02020603050405020304" pitchFamily="18" charset="0"/>
              </a:rPr>
              <a:t>Indicateurs de résultats de la qualité de l’eau sur la ferme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53B1E77-3E88-46F1-B90E-A7901E368152}"/>
              </a:ext>
            </a:extLst>
          </p:cNvPr>
          <p:cNvCxnSpPr>
            <a:stCxn id="22" idx="2"/>
            <a:endCxn id="5" idx="0"/>
          </p:cNvCxnSpPr>
          <p:nvPr/>
        </p:nvCxnSpPr>
        <p:spPr>
          <a:xfrm>
            <a:off x="6868481" y="602348"/>
            <a:ext cx="1001" cy="159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C3D60EE-958B-4E70-85A2-D850C40A2B39}"/>
              </a:ext>
            </a:extLst>
          </p:cNvPr>
          <p:cNvSpPr txBox="1"/>
          <p:nvPr/>
        </p:nvSpPr>
        <p:spPr>
          <a:xfrm>
            <a:off x="10837029" y="4134262"/>
            <a:ext cx="98522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400" i="1"/>
            </a:lvl1pPr>
          </a:lstStyle>
          <a:p>
            <a:pPr algn="ctr"/>
            <a:r>
              <a:rPr lang="fr-FR" dirty="0"/>
              <a:t>Gammares encagés</a:t>
            </a:r>
            <a:endParaRPr lang="en-GB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B1071E2-AAFD-4F47-8B04-F9A44C7AC5FB}"/>
              </a:ext>
            </a:extLst>
          </p:cNvPr>
          <p:cNvSpPr txBox="1"/>
          <p:nvPr/>
        </p:nvSpPr>
        <p:spPr>
          <a:xfrm>
            <a:off x="9044704" y="4229866"/>
            <a:ext cx="1629608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400" i="1"/>
            </a:lvl1pPr>
          </a:lstStyle>
          <a:p>
            <a:pPr algn="ctr"/>
            <a:r>
              <a:rPr lang="fr-FR" dirty="0" err="1"/>
              <a:t>Macroinvertébrés</a:t>
            </a:r>
            <a:r>
              <a:rPr lang="fr-FR" dirty="0"/>
              <a:t> benthiques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62E2E8D-BC97-4078-BE9B-63E35131F9B0}"/>
              </a:ext>
            </a:extLst>
          </p:cNvPr>
          <p:cNvSpPr txBox="1"/>
          <p:nvPr/>
        </p:nvSpPr>
        <p:spPr>
          <a:xfrm>
            <a:off x="7116866" y="5140729"/>
            <a:ext cx="1616016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400" i="1"/>
            </a:lvl1pPr>
          </a:lstStyle>
          <a:p>
            <a:pPr algn="ctr"/>
            <a:r>
              <a:rPr lang="fr-FR" dirty="0"/>
              <a:t>Echantillonneur de substances organiques polaires </a:t>
            </a:r>
            <a:endParaRPr lang="en-GB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653E1D7-3369-4C22-9565-0F43B9CDB798}"/>
              </a:ext>
            </a:extLst>
          </p:cNvPr>
          <p:cNvSpPr txBox="1"/>
          <p:nvPr/>
        </p:nvSpPr>
        <p:spPr>
          <a:xfrm>
            <a:off x="4899696" y="4409144"/>
            <a:ext cx="2538968" cy="30777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i="1" dirty="0"/>
              <a:t>N minéral dans solution du sol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6E9F96B-606B-44F6-8271-21444945E63C}"/>
              </a:ext>
            </a:extLst>
          </p:cNvPr>
          <p:cNvSpPr txBox="1"/>
          <p:nvPr/>
        </p:nvSpPr>
        <p:spPr>
          <a:xfrm>
            <a:off x="7128858" y="5969698"/>
            <a:ext cx="1592032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400" i="1"/>
            </a:lvl1pPr>
          </a:lstStyle>
          <a:p>
            <a:pPr algn="ctr"/>
            <a:r>
              <a:rPr lang="fr-FR" dirty="0"/>
              <a:t>Membranes échangeuses d’anions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2A95F2D-0632-440A-A688-00A0F95DB0E5}"/>
              </a:ext>
            </a:extLst>
          </p:cNvPr>
          <p:cNvSpPr txBox="1"/>
          <p:nvPr/>
        </p:nvSpPr>
        <p:spPr>
          <a:xfrm>
            <a:off x="5138121" y="4783963"/>
            <a:ext cx="1749368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400" i="1"/>
            </a:lvl1pPr>
          </a:lstStyle>
          <a:p>
            <a:pPr algn="ctr"/>
            <a:r>
              <a:rPr lang="fr-FR" dirty="0"/>
              <a:t>Concentrations</a:t>
            </a:r>
            <a:endParaRPr lang="en-GB" dirty="0"/>
          </a:p>
          <a:p>
            <a:pPr algn="ctr"/>
            <a:r>
              <a:rPr lang="fr-FR" dirty="0"/>
              <a:t>en pesticide et nitrate</a:t>
            </a:r>
            <a:endParaRPr lang="en-GB" dirty="0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6651649-B35D-4B1C-941E-A47E1914C282}"/>
              </a:ext>
            </a:extLst>
          </p:cNvPr>
          <p:cNvCxnSpPr>
            <a:stCxn id="10" idx="2"/>
            <a:endCxn id="19" idx="0"/>
          </p:cNvCxnSpPr>
          <p:nvPr/>
        </p:nvCxnSpPr>
        <p:spPr>
          <a:xfrm>
            <a:off x="7892511" y="3434904"/>
            <a:ext cx="172352" cy="1147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B6C0395-1765-4C1A-B9B4-BE1144C94E17}"/>
              </a:ext>
            </a:extLst>
          </p:cNvPr>
          <p:cNvCxnSpPr>
            <a:stCxn id="10" idx="2"/>
          </p:cNvCxnSpPr>
          <p:nvPr/>
        </p:nvCxnSpPr>
        <p:spPr>
          <a:xfrm flipH="1">
            <a:off x="6254071" y="3434901"/>
            <a:ext cx="1638440" cy="334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C8597AD4-648C-40B1-9CB1-AD349F085B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019" y="4744263"/>
            <a:ext cx="1018703" cy="78423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0E6B0D2-2C20-4814-B2E9-4817063A92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2749" y="5855679"/>
            <a:ext cx="1226153" cy="80207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4B3A1D1-2B32-460D-A420-0EBE61FBD4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46425" y="4966836"/>
            <a:ext cx="745902" cy="789086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0869977-7612-40C0-BAB4-03DCD9A5B7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314" y="5477256"/>
            <a:ext cx="1221069" cy="122106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2C540B9A-808A-435A-A9C9-FE20DFF8CF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28464" y="5531728"/>
            <a:ext cx="1403436" cy="105257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D42D34D-9811-45B7-B45C-7C857048F1D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34959" y="2980283"/>
            <a:ext cx="4719865" cy="2369363"/>
          </a:xfrm>
          <a:prstGeom prst="rect">
            <a:avLst/>
          </a:prstGeom>
        </p:spPr>
      </p:pic>
      <p:pic>
        <p:nvPicPr>
          <p:cNvPr id="37" name="Espace réservé du contenu 22">
            <a:extLst>
              <a:ext uri="{FF2B5EF4-FFF2-40B4-BE49-F238E27FC236}">
                <a16:creationId xmlns:a16="http://schemas.microsoft.com/office/drawing/2014/main" id="{88868D3B-CD0C-49FA-A863-21A76578A49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181" y="2449753"/>
            <a:ext cx="894286" cy="119218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A262324-4B59-40B6-8641-B53C4F66BE5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9484" y="4014410"/>
            <a:ext cx="1670089" cy="125256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CD3DA906-BFC5-4BAC-9D7F-BB429A71C111}"/>
              </a:ext>
            </a:extLst>
          </p:cNvPr>
          <p:cNvSpPr txBox="1"/>
          <p:nvPr/>
        </p:nvSpPr>
        <p:spPr>
          <a:xfrm>
            <a:off x="1055942" y="6488176"/>
            <a:ext cx="1702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Sources : INPN, Perla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9B48F37-57CC-4F8E-BDB9-763D66AA848A}"/>
              </a:ext>
            </a:extLst>
          </p:cNvPr>
          <p:cNvSpPr txBox="1"/>
          <p:nvPr/>
        </p:nvSpPr>
        <p:spPr>
          <a:xfrm>
            <a:off x="8064863" y="238268"/>
            <a:ext cx="1800106" cy="272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cs typeface="Times New Roman" panose="02020603050405020304" pitchFamily="18" charset="0"/>
              </a:rPr>
              <a:t>Non </a:t>
            </a:r>
            <a:r>
              <a:rPr lang="en-US" sz="1000" dirty="0" err="1">
                <a:cs typeface="Times New Roman" panose="02020603050405020304" pitchFamily="18" charset="0"/>
              </a:rPr>
              <a:t>calculés</a:t>
            </a:r>
            <a:r>
              <a:rPr lang="en-US" sz="1000" dirty="0"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cs typeface="Times New Roman" panose="02020603050405020304" pitchFamily="18" charset="0"/>
              </a:rPr>
              <a:t>ni</a:t>
            </a:r>
            <a:r>
              <a:rPr lang="en-US" sz="1000" dirty="0"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cs typeface="Times New Roman" panose="02020603050405020304" pitchFamily="18" charset="0"/>
              </a:rPr>
              <a:t>mesurés</a:t>
            </a:r>
            <a:endParaRPr lang="en-US" sz="1000" dirty="0">
              <a:cs typeface="Times New Roman" panose="02020603050405020304" pitchFamily="18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7119B07-3619-4735-B7AB-4ACD812E29B7}"/>
              </a:ext>
            </a:extLst>
          </p:cNvPr>
          <p:cNvSpPr txBox="1"/>
          <p:nvPr/>
        </p:nvSpPr>
        <p:spPr>
          <a:xfrm>
            <a:off x="10160759" y="230603"/>
            <a:ext cx="1754500" cy="272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err="1">
                <a:cs typeface="Times New Roman" panose="02020603050405020304" pitchFamily="18" charset="0"/>
              </a:rPr>
              <a:t>Basés</a:t>
            </a:r>
            <a:r>
              <a:rPr lang="en-US" sz="1000" dirty="0">
                <a:cs typeface="Times New Roman" panose="02020603050405020304" pitchFamily="18" charset="0"/>
              </a:rPr>
              <a:t> sur les </a:t>
            </a:r>
            <a:r>
              <a:rPr lang="en-US" sz="1000" dirty="0" err="1">
                <a:cs typeface="Times New Roman" panose="02020603050405020304" pitchFamily="18" charset="0"/>
              </a:rPr>
              <a:t>sens</a:t>
            </a:r>
            <a:endParaRPr lang="en-US" sz="1000" dirty="0">
              <a:cs typeface="Times New Roman" panose="02020603050405020304" pitchFamily="18" charset="0"/>
            </a:endParaRP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2EA3F27F-063D-469F-A4FE-0C67B4343546}"/>
              </a:ext>
            </a:extLst>
          </p:cNvPr>
          <p:cNvCxnSpPr>
            <a:cxnSpLocks/>
            <a:stCxn id="22" idx="3"/>
            <a:endCxn id="40" idx="1"/>
          </p:cNvCxnSpPr>
          <p:nvPr/>
        </p:nvCxnSpPr>
        <p:spPr>
          <a:xfrm flipV="1">
            <a:off x="7746729" y="374476"/>
            <a:ext cx="318134" cy="6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B6630218-A386-46DC-8762-5B286C2C37C4}"/>
              </a:ext>
            </a:extLst>
          </p:cNvPr>
          <p:cNvCxnSpPr>
            <a:stCxn id="40" idx="3"/>
            <a:endCxn id="42" idx="1"/>
          </p:cNvCxnSpPr>
          <p:nvPr/>
        </p:nvCxnSpPr>
        <p:spPr>
          <a:xfrm flipV="1">
            <a:off x="9864969" y="366811"/>
            <a:ext cx="295790" cy="7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25EF0C69-6B4C-44C0-ACDA-AF2FF44E82D2}"/>
              </a:ext>
            </a:extLst>
          </p:cNvPr>
          <p:cNvSpPr txBox="1"/>
          <p:nvPr/>
        </p:nvSpPr>
        <p:spPr>
          <a:xfrm>
            <a:off x="8518710" y="1169934"/>
            <a:ext cx="1754500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err="1">
                <a:cs typeface="Times New Roman" panose="02020603050405020304" pitchFamily="18" charset="0"/>
              </a:rPr>
              <a:t>Basés</a:t>
            </a:r>
            <a:r>
              <a:rPr lang="en-US" sz="1000" dirty="0">
                <a:cs typeface="Times New Roman" panose="02020603050405020304" pitchFamily="18" charset="0"/>
              </a:rPr>
              <a:t> sur </a:t>
            </a:r>
            <a:r>
              <a:rPr lang="en-US" sz="1000" dirty="0" err="1">
                <a:cs typeface="Times New Roman" panose="02020603050405020304" pitchFamily="18" charset="0"/>
              </a:rPr>
              <a:t>indicateurs</a:t>
            </a:r>
            <a:r>
              <a:rPr lang="en-US" sz="1000" dirty="0">
                <a:cs typeface="Times New Roman" panose="02020603050405020304" pitchFamily="18" charset="0"/>
              </a:rPr>
              <a:t> de </a:t>
            </a:r>
            <a:r>
              <a:rPr lang="en-US" sz="1000" dirty="0" err="1">
                <a:cs typeface="Times New Roman" panose="02020603050405020304" pitchFamily="18" charset="0"/>
              </a:rPr>
              <a:t>moyens</a:t>
            </a:r>
            <a:r>
              <a:rPr lang="en-US" sz="1000" dirty="0">
                <a:cs typeface="Times New Roman" panose="02020603050405020304" pitchFamily="18" charset="0"/>
              </a:rPr>
              <a:t> + </a:t>
            </a:r>
            <a:r>
              <a:rPr lang="en-US" sz="1000" dirty="0" err="1">
                <a:cs typeface="Times New Roman" panose="02020603050405020304" pitchFamily="18" charset="0"/>
              </a:rPr>
              <a:t>autres</a:t>
            </a:r>
            <a:r>
              <a:rPr lang="en-US" sz="1000" dirty="0"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cs typeface="Times New Roman" panose="02020603050405020304" pitchFamily="18" charset="0"/>
              </a:rPr>
              <a:t>données</a:t>
            </a:r>
            <a:endParaRPr lang="en-US" sz="1000" dirty="0">
              <a:cs typeface="Times New Roman" panose="02020603050405020304" pitchFamily="18" charset="0"/>
            </a:endParaRP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DF4D46B6-AAE1-4C12-A1C4-3EF80D350094}"/>
              </a:ext>
            </a:extLst>
          </p:cNvPr>
          <p:cNvCxnSpPr>
            <a:stCxn id="15" idx="3"/>
            <a:endCxn id="49" idx="1"/>
          </p:cNvCxnSpPr>
          <p:nvPr/>
        </p:nvCxnSpPr>
        <p:spPr>
          <a:xfrm flipV="1">
            <a:off x="7525158" y="1391271"/>
            <a:ext cx="993552" cy="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55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438BB998-6112-4E7E-9B5B-8FE33057A3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638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A6AFF68-B44E-4FC5-A3DD-6A7FF10506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671" y="2601798"/>
            <a:ext cx="10216343" cy="29623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1FE280-2551-4218-9EF0-3C3585B7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fortaa" panose="00000500000000000000" pitchFamily="2" charset="0"/>
              </a:rPr>
              <a:t>Test des indicateurs </a:t>
            </a:r>
            <a:r>
              <a:rPr lang="fr-FR" i="1" dirty="0">
                <a:latin typeface="Comfortaa" panose="00000500000000000000" pitchFamily="2" charset="0"/>
              </a:rPr>
              <a:t>in situ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7CDE17-4917-4393-8BBD-5B4BE8FE6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Comfortaa" panose="00000500000000000000" pitchFamily="2" charset="0"/>
              </a:rPr>
              <a:t>Objectifs du test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omfortaa" panose="00000500000000000000" pitchFamily="2" charset="0"/>
              </a:rPr>
              <a:t>La faisabilité technique des indicateurs chez les agriculteurs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omfortaa" panose="00000500000000000000" pitchFamily="2" charset="0"/>
              </a:rPr>
              <a:t>La fiabilité (pertinence scientifique) des indicateurs in situ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omfortaa" panose="00000500000000000000" pitchFamily="2" charset="0"/>
              </a:rPr>
              <a:t>L’appropriation par les agriculteurs</a:t>
            </a:r>
          </a:p>
          <a:p>
            <a:endParaRPr lang="fr-FR" dirty="0">
              <a:latin typeface="Comfortaa" panose="00000500000000000000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90D663-7CBA-4C54-89F0-404B016594C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107000"/>
              </a:lnSpc>
            </a:pPr>
            <a:r>
              <a:rPr lang="fr-FR" sz="5600" dirty="0">
                <a:effectLst/>
                <a:latin typeface="Comforta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Tanguy Nardon, Perrine Branchet, Virginie Parnaudeau, Olivier Godinot, Rémi </a:t>
            </a:r>
            <a:r>
              <a:rPr lang="fr-FR" sz="5600" dirty="0" err="1">
                <a:effectLst/>
                <a:latin typeface="Comforta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Recoura-Massaquant</a:t>
            </a:r>
            <a:r>
              <a:rPr lang="fr-FR" sz="5600" dirty="0">
                <a:effectLst/>
                <a:latin typeface="Comforta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Marc Roucaute, </a:t>
            </a:r>
            <a:r>
              <a:rPr lang="fr-FR" sz="5600" dirty="0" err="1">
                <a:effectLst/>
                <a:latin typeface="Comforta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Jan-Mickaël</a:t>
            </a:r>
            <a:r>
              <a:rPr lang="fr-FR" sz="5600" dirty="0">
                <a:effectLst/>
                <a:latin typeface="Comforta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Busnel, Céline Bouillis, Yannick Hamon, François Rouault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5600" dirty="0">
                <a:effectLst/>
                <a:latin typeface="Comforta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agriculteurs et les nombreux collaborateurs d’un jour de l’UMR SAS !</a:t>
            </a:r>
          </a:p>
          <a:p>
            <a:endParaRPr lang="fr-FR" dirty="0">
              <a:latin typeface="Comfortaa" panose="00000500000000000000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F6F7E9-8B7B-4E5C-867C-A85D4EEB22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032" y="3623931"/>
            <a:ext cx="2425098" cy="32340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7F9BBB-C9E1-47E2-8831-39D4B39759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9620" y="1293852"/>
            <a:ext cx="3670894" cy="196403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D63F2627-ADD0-4BB8-AD9F-FDEAEB3E4BDD}"/>
              </a:ext>
            </a:extLst>
          </p:cNvPr>
          <p:cNvGrpSpPr/>
          <p:nvPr/>
        </p:nvGrpSpPr>
        <p:grpSpPr>
          <a:xfrm>
            <a:off x="250481" y="3798278"/>
            <a:ext cx="2246533" cy="2774970"/>
            <a:chOff x="4035433" y="1716118"/>
            <a:chExt cx="3689343" cy="453794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F4C49A6-E1A9-4A75-A66A-971BD4BBB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5433" y="1716118"/>
              <a:ext cx="3689343" cy="4537943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D217091-BDE6-453E-BCAE-593E9578A871}"/>
                </a:ext>
              </a:extLst>
            </p:cNvPr>
            <p:cNvSpPr/>
            <p:nvPr/>
          </p:nvSpPr>
          <p:spPr>
            <a:xfrm>
              <a:off x="5066959" y="3934782"/>
              <a:ext cx="136571" cy="119451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mfortaa" panose="00000500000000000000" pitchFamily="2" charset="0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3C3DD37-BF0F-4E15-961E-2CA90557E15D}"/>
                </a:ext>
              </a:extLst>
            </p:cNvPr>
            <p:cNvSpPr/>
            <p:nvPr/>
          </p:nvSpPr>
          <p:spPr>
            <a:xfrm>
              <a:off x="6857423" y="3032002"/>
              <a:ext cx="136571" cy="119451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mfortaa" panose="00000500000000000000" pitchFamily="2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0763AEC4-86F5-4825-83CD-125013E87641}"/>
                </a:ext>
              </a:extLst>
            </p:cNvPr>
            <p:cNvSpPr/>
            <p:nvPr/>
          </p:nvSpPr>
          <p:spPr>
            <a:xfrm>
              <a:off x="6560147" y="3315126"/>
              <a:ext cx="136571" cy="119451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mfortaa" panose="00000500000000000000" pitchFamily="2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A068312-944A-4AF9-9119-57A253830596}"/>
                </a:ext>
              </a:extLst>
            </p:cNvPr>
            <p:cNvSpPr/>
            <p:nvPr/>
          </p:nvSpPr>
          <p:spPr>
            <a:xfrm>
              <a:off x="4612641" y="3481137"/>
              <a:ext cx="136571" cy="119451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mfortaa" panose="00000500000000000000" pitchFamily="2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4688E8EC-3109-4868-922F-3D95D42CD533}"/>
                </a:ext>
              </a:extLst>
            </p:cNvPr>
            <p:cNvSpPr/>
            <p:nvPr/>
          </p:nvSpPr>
          <p:spPr>
            <a:xfrm>
              <a:off x="4752902" y="3614332"/>
              <a:ext cx="136571" cy="119451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mfortaa" panose="00000500000000000000" pitchFamily="2" charset="0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A6275CA-EC91-493A-978F-39D126A94A91}"/>
                </a:ext>
              </a:extLst>
            </p:cNvPr>
            <p:cNvSpPr/>
            <p:nvPr/>
          </p:nvSpPr>
          <p:spPr>
            <a:xfrm>
              <a:off x="7113914" y="3472462"/>
              <a:ext cx="136571" cy="119451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mfortaa" panose="00000500000000000000" pitchFamily="2" charset="0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47861D8-BF7E-4471-BA8F-0D3E0C15D13C}"/>
                </a:ext>
              </a:extLst>
            </p:cNvPr>
            <p:cNvSpPr/>
            <p:nvPr/>
          </p:nvSpPr>
          <p:spPr>
            <a:xfrm>
              <a:off x="7068984" y="3655609"/>
              <a:ext cx="136571" cy="119451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mfortaa" panose="00000500000000000000" pitchFamily="2" charset="0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DF5BDA1-324E-4CC6-BEFD-8A42A21E0C04}"/>
                </a:ext>
              </a:extLst>
            </p:cNvPr>
            <p:cNvSpPr/>
            <p:nvPr/>
          </p:nvSpPr>
          <p:spPr>
            <a:xfrm>
              <a:off x="7170991" y="2950797"/>
              <a:ext cx="136571" cy="119451"/>
            </a:xfrm>
            <a:prstGeom prst="ellipse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omfortaa" panose="00000500000000000000" pitchFamily="2" charset="0"/>
              </a:endParaRP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3AA17426-F298-4AC9-951A-C1C5E3879DF5}"/>
              </a:ext>
            </a:extLst>
          </p:cNvPr>
          <p:cNvSpPr txBox="1"/>
          <p:nvPr/>
        </p:nvSpPr>
        <p:spPr>
          <a:xfrm>
            <a:off x="2745663" y="5020806"/>
            <a:ext cx="6700674" cy="9211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000"/>
              </a:spcBef>
            </a:pPr>
            <a:r>
              <a:rPr lang="fr-FR" dirty="0">
                <a:latin typeface="Comfortaa" panose="00000500000000000000" pitchFamily="2" charset="0"/>
              </a:rPr>
              <a:t>Matériel et méthodes :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omfortaa" panose="00000500000000000000" pitchFamily="2" charset="0"/>
              </a:rPr>
              <a:t>Suivi sur 2 hivers hydro : 2022-2023 et 2023-2024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omfortaa" panose="00000500000000000000" pitchFamily="2" charset="0"/>
              </a:rPr>
              <a:t>2 Secteurs géographiques en Ille-et-Vilaine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Comfortaa" panose="00000500000000000000" pitchFamily="2" charset="0"/>
              </a:rPr>
              <a:t>7 (8) fermes et une station de référence pour les </a:t>
            </a:r>
            <a:r>
              <a:rPr lang="fr-FR" dirty="0" err="1">
                <a:latin typeface="Comfortaa" panose="00000500000000000000" pitchFamily="2" charset="0"/>
              </a:rPr>
              <a:t>macroinvertébrés</a:t>
            </a:r>
            <a:endParaRPr lang="fr-FR" dirty="0"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6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A3ADE5A-4014-4406-B4ED-3143870C66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638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39045E3-58A6-4AB3-819E-93F69B7D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fortaa" panose="00000500000000000000" pitchFamily="2" charset="0"/>
              </a:rPr>
              <a:t>Résultats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E5F1701-1D98-41C1-A15B-984865DCC85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>
                <a:latin typeface="Comfortaa" panose="00000500000000000000" pitchFamily="2" charset="0"/>
              </a:rPr>
              <a:t>Synthèse  qualitative des résultats du test </a:t>
            </a:r>
            <a:r>
              <a:rPr lang="fr-FR" u="sng" dirty="0">
                <a:latin typeface="Comfortaa" panose="00000500000000000000" pitchFamily="2" charset="0"/>
              </a:rPr>
              <a:t>pour les 7(8) fermes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E252AF-0103-4901-B5C4-0B008B25F7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230" y="1599506"/>
            <a:ext cx="8530493" cy="53657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774280-989B-4EC5-896B-A344725E2FBC}"/>
              </a:ext>
            </a:extLst>
          </p:cNvPr>
          <p:cNvSpPr/>
          <p:nvPr/>
        </p:nvSpPr>
        <p:spPr>
          <a:xfrm>
            <a:off x="8396654" y="3604846"/>
            <a:ext cx="1037492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2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EEC80BA-59EC-4DD2-A6CF-213A64408B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2625" y="687625"/>
            <a:ext cx="8587865" cy="23864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58CA788-8F55-4FC8-9385-C1760982C1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638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D3C0B6-7088-4D68-821C-098B102F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307697"/>
            <a:ext cx="10216343" cy="888251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latin typeface="Comfortaa" panose="00000500000000000000" pitchFamily="2" charset="0"/>
              </a:rPr>
              <a:t>Laqwatwin</a:t>
            </a:r>
            <a:r>
              <a:rPr lang="fr-FR" baseline="30000" dirty="0">
                <a:latin typeface="Comfortaa" panose="00000500000000000000" pitchFamily="2" charset="0"/>
              </a:rPr>
              <a:t>®</a:t>
            </a:r>
            <a:r>
              <a:rPr lang="fr-FR" dirty="0">
                <a:latin typeface="Comfortaa" panose="00000500000000000000" pitchFamily="2" charset="0"/>
              </a:rPr>
              <a:t> : stylo </a:t>
            </a:r>
            <a:r>
              <a:rPr lang="fr-FR" dirty="0" err="1">
                <a:latin typeface="Comfortaa" panose="00000500000000000000" pitchFamily="2" charset="0"/>
              </a:rPr>
              <a:t>ionomètre</a:t>
            </a:r>
            <a:br>
              <a:rPr lang="fr-FR" dirty="0">
                <a:latin typeface="Comfortaa" panose="00000500000000000000" pitchFamily="2" charset="0"/>
              </a:rPr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E0E246-FC1E-4DCD-83D3-71F6C5BDA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3031" y="2865530"/>
            <a:ext cx="4818969" cy="3197043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Comfortaa" panose="00000500000000000000" pitchFamily="2" charset="0"/>
              </a:rPr>
              <a:t>Bonne corrélation entre les 2 méthodes</a:t>
            </a:r>
          </a:p>
          <a:p>
            <a:endParaRPr lang="fr-FR" sz="1800" dirty="0">
              <a:latin typeface="Comfortaa" panose="000005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633DAD-5FE0-4859-88AE-6B820737910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4044"/>
            <a:ext cx="7373031" cy="41539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D99718C-AB22-4459-A10B-8CAF1BF885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462" y="3719852"/>
            <a:ext cx="4532028" cy="2628787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0BE89845-467D-4B39-960F-379C184B164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955283" y="1037889"/>
            <a:ext cx="2025309" cy="1221734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latin typeface="Comfortaa" panose="00000500000000000000" pitchFamily="2" charset="0"/>
              </a:rPr>
              <a:t>Mesure directe de la concentration en nitrate dans l’eau</a:t>
            </a:r>
          </a:p>
          <a:p>
            <a:endParaRPr lang="fr-FR" dirty="0"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0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D110F6D-6E4D-42DC-8F6D-7F24F7A602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638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4B7D0D-DA5D-4409-B475-44781785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fortaa" panose="00000500000000000000" pitchFamily="2" charset="0"/>
              </a:rPr>
              <a:t>Membranes POCIS</a:t>
            </a:r>
            <a:r>
              <a:rPr lang="fr-FR" baseline="30000" dirty="0">
                <a:latin typeface="Comfortaa" panose="00000500000000000000" pitchFamily="2" charset="0"/>
              </a:rPr>
              <a:t>®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B445FE-33F6-4FB5-8F38-29EFE05CA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34264" y="1459766"/>
            <a:ext cx="4077591" cy="226922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fortaa" panose="00000500000000000000" pitchFamily="2" charset="0"/>
              </a:rPr>
              <a:t>Présence quasi-systématique des pesticides : jusqu’à 54 molécules et métabolites, en concentration parfois élevée (&gt; 1 µg.L</a:t>
            </a:r>
            <a:r>
              <a:rPr lang="fr-FR" sz="1400" baseline="30000" dirty="0">
                <a:latin typeface="Comfortaa" panose="00000500000000000000" pitchFamily="2" charset="0"/>
              </a:rPr>
              <a:t>-1</a:t>
            </a:r>
            <a:r>
              <a:rPr lang="fr-FR" sz="1400" dirty="0">
                <a:latin typeface="Comfortaa" panose="00000500000000000000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fortaa" panose="00000500000000000000" pitchFamily="2" charset="0"/>
              </a:rPr>
              <a:t>« Bruit de fond » de molécules et métabolites en faible concentration (dont certaines interdites : atrazine, alachlore) mieux capté par POCIS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fortaa" panose="00000500000000000000" pitchFamily="2" charset="0"/>
              </a:rPr>
              <a:t>Complémentarité entre méthodes liées à la concentration et aux propriétés chimiques des molécules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fortaa" panose="00000500000000000000" pitchFamily="2" charset="0"/>
              </a:rPr>
              <a:t>Moins bon recoupement en 2024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8075B306-C787-43AC-99E8-4E57645A4D7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</p:spPr>
        <p:txBody>
          <a:bodyPr/>
          <a:lstStyle/>
          <a:p>
            <a:r>
              <a:rPr lang="fr-FR" dirty="0">
                <a:latin typeface="Comfortaa" panose="00000500000000000000" pitchFamily="2" charset="0"/>
              </a:rPr>
              <a:t>Présence de produits phytosanitaires et leurs métabolites : POCIS vs prélèvements ponctuels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F7CBF1D-151A-4558-9265-FCAE8B8260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5" y="1537856"/>
            <a:ext cx="4077591" cy="30327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A7719B-928F-47BD-A6A2-307E1AA5AA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582" y="1537856"/>
            <a:ext cx="4077591" cy="30327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5D0AB7C-391F-4823-BD3D-99D964DB42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091" y="4280558"/>
            <a:ext cx="4077591" cy="30327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18E78FD-BF7E-462E-93F5-55DD82786A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939" y="4280558"/>
            <a:ext cx="4077591" cy="303270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FFF56CC-863B-4204-8284-258339994D6F}"/>
              </a:ext>
            </a:extLst>
          </p:cNvPr>
          <p:cNvSpPr txBox="1"/>
          <p:nvPr/>
        </p:nvSpPr>
        <p:spPr>
          <a:xfrm>
            <a:off x="3611650" y="2851421"/>
            <a:ext cx="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fortaa" panose="00000500000000000000" pitchFamily="2" charset="0"/>
              </a:rPr>
              <a:t>2023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1EBF152-1D20-48A1-98CF-11234B890FE6}"/>
              </a:ext>
            </a:extLst>
          </p:cNvPr>
          <p:cNvSpPr txBox="1"/>
          <p:nvPr/>
        </p:nvSpPr>
        <p:spPr>
          <a:xfrm>
            <a:off x="3652721" y="5468085"/>
            <a:ext cx="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fortaa" panose="00000500000000000000" pitchFamily="2" charset="0"/>
              </a:rPr>
              <a:t>2024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EF530B-9239-4345-BA62-67CC9C1DF7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415" b="1"/>
          <a:stretch/>
        </p:blipFill>
        <p:spPr>
          <a:xfrm>
            <a:off x="7757622" y="4372459"/>
            <a:ext cx="4384463" cy="2515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9DE834-523D-493B-97C3-21CDEA1F322F}"/>
              </a:ext>
            </a:extLst>
          </p:cNvPr>
          <p:cNvSpPr/>
          <p:nvPr/>
        </p:nvSpPr>
        <p:spPr>
          <a:xfrm>
            <a:off x="5913783" y="2345635"/>
            <a:ext cx="782969" cy="2520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POCIS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BBF6C2-F998-4324-9A7B-267DB2696B37}"/>
              </a:ext>
            </a:extLst>
          </p:cNvPr>
          <p:cNvSpPr/>
          <p:nvPr/>
        </p:nvSpPr>
        <p:spPr>
          <a:xfrm>
            <a:off x="4841362" y="2526180"/>
            <a:ext cx="503582" cy="2520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E64DF2-8B86-4A3F-BB76-452EB98E8181}"/>
              </a:ext>
            </a:extLst>
          </p:cNvPr>
          <p:cNvSpPr/>
          <p:nvPr/>
        </p:nvSpPr>
        <p:spPr>
          <a:xfrm>
            <a:off x="5632819" y="3257014"/>
            <a:ext cx="1412200" cy="2520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POCIS et PP</a:t>
            </a:r>
          </a:p>
        </p:txBody>
      </p:sp>
    </p:spTree>
    <p:extLst>
      <p:ext uri="{BB962C8B-B14F-4D97-AF65-F5344CB8AC3E}">
        <p14:creationId xmlns:p14="http://schemas.microsoft.com/office/powerpoint/2010/main" val="366803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52572C3-0B4E-4714-A5CC-BFDA628389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6416"/>
            <a:ext cx="12192000" cy="68580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62A505-5897-4635-A2F7-0DB8AA3C7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648" y="4169499"/>
            <a:ext cx="3508024" cy="22333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omfortaa" panose="00000500000000000000" pitchFamily="2" charset="0"/>
              </a:rPr>
              <a:t>Difficile à relier à nos critères de qualité de l’eau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omfortaa" panose="00000500000000000000" pitchFamily="2" charset="0"/>
              </a:rPr>
              <a:t>Elargissement du domaine d’application de la démarche (nitrate)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omfortaa" panose="00000500000000000000" pitchFamily="2" charset="0"/>
              </a:rPr>
              <a:t>Effet délétère des pH faibles (milieux acides)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1BE9A6C7-1DCC-47FA-B550-4DE765BC25A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52330" y="1018428"/>
            <a:ext cx="9680171" cy="679019"/>
          </a:xfrm>
        </p:spPr>
        <p:txBody>
          <a:bodyPr/>
          <a:lstStyle/>
          <a:p>
            <a:endParaRPr lang="fr-FR" dirty="0">
              <a:latin typeface="Comfortaa" panose="000005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82640B-6FE1-4D86-A84A-E628A8DF23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699" y="0"/>
            <a:ext cx="4848301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A256B0-A016-4259-B211-6D94B8B552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73515" y="4158537"/>
            <a:ext cx="2833705" cy="22333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7E0B81C-7483-427C-8CAC-3555A66CDF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04" t="15853" r="19095" b="27268"/>
          <a:stretch/>
        </p:blipFill>
        <p:spPr>
          <a:xfrm>
            <a:off x="305392" y="869434"/>
            <a:ext cx="5269670" cy="27219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D46ABA-238B-4E4B-8A47-690D22996A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1541" y="464912"/>
            <a:ext cx="1325053" cy="15199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E7BC898-0FCF-459A-B922-61ECCB76CA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464" t="32164" r="-697" b="36074"/>
          <a:stretch/>
        </p:blipFill>
        <p:spPr>
          <a:xfrm>
            <a:off x="4674842" y="2202754"/>
            <a:ext cx="1421157" cy="151991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6BABE65-23DE-42F0-BEA2-5B9DC1A013B7}"/>
              </a:ext>
            </a:extLst>
          </p:cNvPr>
          <p:cNvSpPr txBox="1"/>
          <p:nvPr/>
        </p:nvSpPr>
        <p:spPr>
          <a:xfrm>
            <a:off x="168913" y="3553390"/>
            <a:ext cx="386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>
                <a:latin typeface="Comfortaa" panose="00000500000000000000" pitchFamily="2" charset="0"/>
              </a:rPr>
              <a:t>Recoura-Massaquant</a:t>
            </a:r>
            <a:r>
              <a:rPr lang="fr-FR" sz="1600" i="1" dirty="0">
                <a:latin typeface="Comfortaa" panose="00000500000000000000" pitchFamily="2" charset="0"/>
              </a:rPr>
              <a:t> et coll.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6EBEE6E-49EA-4729-A79D-8A72411BC5F3}"/>
              </a:ext>
            </a:extLst>
          </p:cNvPr>
          <p:cNvSpPr txBox="1"/>
          <p:nvPr/>
        </p:nvSpPr>
        <p:spPr>
          <a:xfrm>
            <a:off x="723168" y="315436"/>
            <a:ext cx="63134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dirty="0">
                <a:latin typeface="Comfortaa" panose="00000500000000000000" pitchFamily="2" charset="0"/>
              </a:rPr>
              <a:t>Gammares encagés</a:t>
            </a:r>
          </a:p>
        </p:txBody>
      </p:sp>
    </p:spTree>
    <p:extLst>
      <p:ext uri="{BB962C8B-B14F-4D97-AF65-F5344CB8AC3E}">
        <p14:creationId xmlns:p14="http://schemas.microsoft.com/office/powerpoint/2010/main" val="13383188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817</Words>
  <Application>Microsoft Office PowerPoint</Application>
  <PresentationFormat>Grand écran</PresentationFormat>
  <Paragraphs>106</Paragraphs>
  <Slides>15</Slides>
  <Notes>1</Notes>
  <HiddenSlides>3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Comfortaa</vt:lpstr>
      <vt:lpstr>Symbol</vt:lpstr>
      <vt:lpstr>Thème Office</vt:lpstr>
      <vt:lpstr>Co-conception d’indicateurs de résultats de qualité de l’eau  et tests dans des fermes</vt:lpstr>
      <vt:lpstr>Terres de Sources (2018-2028) et Ciqualo (2020-2024)</vt:lpstr>
      <vt:lpstr>Co-conception des indicateurs</vt:lpstr>
      <vt:lpstr>Résultats</vt:lpstr>
      <vt:lpstr>Test des indicateurs in situ</vt:lpstr>
      <vt:lpstr>Résultats</vt:lpstr>
      <vt:lpstr>Laqwatwin® : stylo ionomètre </vt:lpstr>
      <vt:lpstr>Membranes POCIS®</vt:lpstr>
      <vt:lpstr>Présentation PowerPoint</vt:lpstr>
      <vt:lpstr>Conclusion et perspectives</vt:lpstr>
      <vt:lpstr>Merci à toutes celles et tous ceux qui ont contribué  au projet Ciqualo !</vt:lpstr>
      <vt:lpstr>Matériel et méthode</vt:lpstr>
      <vt:lpstr>Matériel et méthode</vt:lpstr>
      <vt:lpstr>Résultats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Reviewer</dc:creator>
  <cp:lastModifiedBy>Reviewer</cp:lastModifiedBy>
  <cp:revision>104</cp:revision>
  <dcterms:created xsi:type="dcterms:W3CDTF">2025-03-28T08:09:58Z</dcterms:created>
  <dcterms:modified xsi:type="dcterms:W3CDTF">2025-05-21T08:26:49Z</dcterms:modified>
</cp:coreProperties>
</file>