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63" r:id="rId3"/>
    <p:sldId id="262" r:id="rId4"/>
    <p:sldId id="266" r:id="rId5"/>
    <p:sldId id="630" r:id="rId6"/>
    <p:sldId id="267" r:id="rId7"/>
    <p:sldId id="325" r:id="rId8"/>
    <p:sldId id="327" r:id="rId9"/>
    <p:sldId id="328" r:id="rId10"/>
    <p:sldId id="329" r:id="rId11"/>
    <p:sldId id="652" r:id="rId12"/>
    <p:sldId id="653" r:id="rId13"/>
    <p:sldId id="330" r:id="rId14"/>
    <p:sldId id="277" r:id="rId15"/>
    <p:sldId id="331" r:id="rId16"/>
    <p:sldId id="269" r:id="rId17"/>
    <p:sldId id="271" r:id="rId18"/>
    <p:sldId id="274" r:id="rId19"/>
    <p:sldId id="268" r:id="rId20"/>
    <p:sldId id="333" r:id="rId21"/>
    <p:sldId id="337" r:id="rId22"/>
    <p:sldId id="340" r:id="rId23"/>
    <p:sldId id="621" r:id="rId24"/>
    <p:sldId id="343" r:id="rId25"/>
    <p:sldId id="344" r:id="rId26"/>
    <p:sldId id="649" r:id="rId27"/>
    <p:sldId id="650" r:id="rId28"/>
    <p:sldId id="632" r:id="rId29"/>
    <p:sldId id="654" r:id="rId30"/>
    <p:sldId id="655" r:id="rId31"/>
    <p:sldId id="656" r:id="rId32"/>
    <p:sldId id="657" r:id="rId33"/>
    <p:sldId id="631" r:id="rId34"/>
    <p:sldId id="258" r:id="rId35"/>
    <p:sldId id="259" r:id="rId36"/>
    <p:sldId id="334" r:id="rId37"/>
    <p:sldId id="658" r:id="rId38"/>
    <p:sldId id="284" r:id="rId39"/>
    <p:sldId id="275" r:id="rId40"/>
    <p:sldId id="278" r:id="rId41"/>
    <p:sldId id="322" r:id="rId42"/>
    <p:sldId id="323" r:id="rId43"/>
    <p:sldId id="270" r:id="rId44"/>
    <p:sldId id="272" r:id="rId45"/>
    <p:sldId id="332" r:id="rId46"/>
    <p:sldId id="288" r:id="rId47"/>
    <p:sldId id="260" r:id="rId48"/>
    <p:sldId id="342" r:id="rId49"/>
    <p:sldId id="624" r:id="rId50"/>
    <p:sldId id="345" r:id="rId51"/>
    <p:sldId id="651" r:id="rId5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81629" autoAdjust="0"/>
  </p:normalViewPr>
  <p:slideViewPr>
    <p:cSldViewPr snapToGrid="0">
      <p:cViewPr varScale="1">
        <p:scale>
          <a:sx n="97" d="100"/>
          <a:sy n="97" d="100"/>
        </p:scale>
        <p:origin x="1310"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file:///\\srv-ad01\BUR\000_BUR\S2E77\2_TECHNIQUE\3_RESSOURCES\CTEC\THESE\THESE%20BUR\9%20Agriculteurs\Entretien\Resultats%20Entretie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Utilisateur\Documents\Documents%20INRA\POPSY\auxerre\brienon\BDonn&#233;es\Copie%20de%20Brienon_successions-et-N_2016-12-21_r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DOUE!$B$61</c:f>
              <c:strCache>
                <c:ptCount val="1"/>
                <c:pt idx="0">
                  <c:v>Rahaut</c:v>
                </c:pt>
              </c:strCache>
            </c:strRef>
          </c:tx>
          <c:spPr>
            <a:ln w="28575" cap="rnd">
              <a:solidFill>
                <a:schemeClr val="accent1"/>
              </a:solidFill>
              <a:round/>
            </a:ln>
            <a:effectLst/>
          </c:spPr>
          <c:marker>
            <c:symbol val="none"/>
          </c:marker>
          <c:cat>
            <c:strRef>
              <c:f>DOUE!$A$62:$A$68</c:f>
              <c:strCache>
                <c:ptCount val="7"/>
                <c:pt idx="0">
                  <c:v>Sécurité - robustesse</c:v>
                </c:pt>
                <c:pt idx="1">
                  <c:v>Orgeuil - rareté</c:v>
                </c:pt>
                <c:pt idx="2">
                  <c:v>Nouveauté - innovation</c:v>
                </c:pt>
                <c:pt idx="3">
                  <c:v>Confort - simplicité</c:v>
                </c:pt>
                <c:pt idx="4">
                  <c:v>Argent - bonne affaire</c:v>
                </c:pt>
                <c:pt idx="5">
                  <c:v>Sympathie - loyauté</c:v>
                </c:pt>
                <c:pt idx="6">
                  <c:v>Ecologie - recyclage</c:v>
                </c:pt>
              </c:strCache>
            </c:strRef>
          </c:cat>
          <c:val>
            <c:numRef>
              <c:f>DOUE!$B$62:$B$68</c:f>
              <c:numCache>
                <c:formatCode>General</c:formatCode>
                <c:ptCount val="7"/>
                <c:pt idx="0">
                  <c:v>5</c:v>
                </c:pt>
                <c:pt idx="1">
                  <c:v>8</c:v>
                </c:pt>
                <c:pt idx="2">
                  <c:v>6</c:v>
                </c:pt>
                <c:pt idx="3">
                  <c:v>1</c:v>
                </c:pt>
                <c:pt idx="4">
                  <c:v>8</c:v>
                </c:pt>
                <c:pt idx="5">
                  <c:v>10</c:v>
                </c:pt>
                <c:pt idx="6">
                  <c:v>6</c:v>
                </c:pt>
              </c:numCache>
            </c:numRef>
          </c:val>
          <c:extLst>
            <c:ext xmlns:c16="http://schemas.microsoft.com/office/drawing/2014/chart" uri="{C3380CC4-5D6E-409C-BE32-E72D297353CC}">
              <c16:uniqueId val="{00000000-7D7D-42B0-8C4E-3CB57286FAC5}"/>
            </c:ext>
          </c:extLst>
        </c:ser>
        <c:ser>
          <c:idx val="1"/>
          <c:order val="1"/>
          <c:tx>
            <c:strRef>
              <c:f>DOUE!$C$61</c:f>
              <c:strCache>
                <c:ptCount val="1"/>
                <c:pt idx="0">
                  <c:v>Maucler</c:v>
                </c:pt>
              </c:strCache>
            </c:strRef>
          </c:tx>
          <c:spPr>
            <a:ln w="28575" cap="rnd">
              <a:solidFill>
                <a:schemeClr val="accent2"/>
              </a:solidFill>
              <a:round/>
            </a:ln>
            <a:effectLst/>
          </c:spPr>
          <c:marker>
            <c:symbol val="none"/>
          </c:marker>
          <c:cat>
            <c:strRef>
              <c:f>DOUE!$A$62:$A$68</c:f>
              <c:strCache>
                <c:ptCount val="7"/>
                <c:pt idx="0">
                  <c:v>Sécurité - robustesse</c:v>
                </c:pt>
                <c:pt idx="1">
                  <c:v>Orgeuil - rareté</c:v>
                </c:pt>
                <c:pt idx="2">
                  <c:v>Nouveauté - innovation</c:v>
                </c:pt>
                <c:pt idx="3">
                  <c:v>Confort - simplicité</c:v>
                </c:pt>
                <c:pt idx="4">
                  <c:v>Argent - bonne affaire</c:v>
                </c:pt>
                <c:pt idx="5">
                  <c:v>Sympathie - loyauté</c:v>
                </c:pt>
                <c:pt idx="6">
                  <c:v>Ecologie - recyclage</c:v>
                </c:pt>
              </c:strCache>
            </c:strRef>
          </c:cat>
          <c:val>
            <c:numRef>
              <c:f>DOUE!$C$62:$C$68</c:f>
              <c:numCache>
                <c:formatCode>General</c:formatCode>
                <c:ptCount val="7"/>
                <c:pt idx="0">
                  <c:v>5</c:v>
                </c:pt>
                <c:pt idx="1">
                  <c:v>1</c:v>
                </c:pt>
                <c:pt idx="2">
                  <c:v>5</c:v>
                </c:pt>
                <c:pt idx="3">
                  <c:v>3</c:v>
                </c:pt>
                <c:pt idx="4">
                  <c:v>9</c:v>
                </c:pt>
                <c:pt idx="5">
                  <c:v>9</c:v>
                </c:pt>
                <c:pt idx="6">
                  <c:v>7</c:v>
                </c:pt>
              </c:numCache>
            </c:numRef>
          </c:val>
          <c:extLst>
            <c:ext xmlns:c16="http://schemas.microsoft.com/office/drawing/2014/chart" uri="{C3380CC4-5D6E-409C-BE32-E72D297353CC}">
              <c16:uniqueId val="{00000001-7D7D-42B0-8C4E-3CB57286FAC5}"/>
            </c:ext>
          </c:extLst>
        </c:ser>
        <c:ser>
          <c:idx val="2"/>
          <c:order val="2"/>
          <c:tx>
            <c:strRef>
              <c:f>DOUE!$D$61</c:f>
              <c:strCache>
                <c:ptCount val="1"/>
                <c:pt idx="0">
                  <c:v>Sablonniere</c:v>
                </c:pt>
              </c:strCache>
            </c:strRef>
          </c:tx>
          <c:spPr>
            <a:ln w="28575" cap="rnd">
              <a:solidFill>
                <a:schemeClr val="accent3"/>
              </a:solidFill>
              <a:round/>
            </a:ln>
            <a:effectLst/>
          </c:spPr>
          <c:marker>
            <c:symbol val="none"/>
          </c:marker>
          <c:cat>
            <c:strRef>
              <c:f>DOUE!$A$62:$A$68</c:f>
              <c:strCache>
                <c:ptCount val="7"/>
                <c:pt idx="0">
                  <c:v>Sécurité - robustesse</c:v>
                </c:pt>
                <c:pt idx="1">
                  <c:v>Orgeuil - rareté</c:v>
                </c:pt>
                <c:pt idx="2">
                  <c:v>Nouveauté - innovation</c:v>
                </c:pt>
                <c:pt idx="3">
                  <c:v>Confort - simplicité</c:v>
                </c:pt>
                <c:pt idx="4">
                  <c:v>Argent - bonne affaire</c:v>
                </c:pt>
                <c:pt idx="5">
                  <c:v>Sympathie - loyauté</c:v>
                </c:pt>
                <c:pt idx="6">
                  <c:v>Ecologie - recyclage</c:v>
                </c:pt>
              </c:strCache>
            </c:strRef>
          </c:cat>
          <c:val>
            <c:numRef>
              <c:f>DOUE!$D$62:$D$68</c:f>
              <c:numCache>
                <c:formatCode>General</c:formatCode>
                <c:ptCount val="7"/>
                <c:pt idx="0">
                  <c:v>6</c:v>
                </c:pt>
                <c:pt idx="1">
                  <c:v>6</c:v>
                </c:pt>
                <c:pt idx="2">
                  <c:v>7</c:v>
                </c:pt>
                <c:pt idx="3">
                  <c:v>4</c:v>
                </c:pt>
                <c:pt idx="4">
                  <c:v>8</c:v>
                </c:pt>
                <c:pt idx="5">
                  <c:v>5</c:v>
                </c:pt>
                <c:pt idx="6">
                  <c:v>6</c:v>
                </c:pt>
              </c:numCache>
            </c:numRef>
          </c:val>
          <c:extLst>
            <c:ext xmlns:c16="http://schemas.microsoft.com/office/drawing/2014/chart" uri="{C3380CC4-5D6E-409C-BE32-E72D297353CC}">
              <c16:uniqueId val="{00000002-7D7D-42B0-8C4E-3CB57286FAC5}"/>
            </c:ext>
          </c:extLst>
        </c:ser>
        <c:ser>
          <c:idx val="3"/>
          <c:order val="3"/>
          <c:tx>
            <c:strRef>
              <c:f>DOUE!$E$61</c:f>
              <c:strCache>
                <c:ptCount val="1"/>
                <c:pt idx="0">
                  <c:v>Philippe</c:v>
                </c:pt>
              </c:strCache>
            </c:strRef>
          </c:tx>
          <c:spPr>
            <a:ln w="28575" cap="rnd">
              <a:solidFill>
                <a:schemeClr val="accent4"/>
              </a:solidFill>
              <a:round/>
            </a:ln>
            <a:effectLst/>
          </c:spPr>
          <c:marker>
            <c:symbol val="none"/>
          </c:marker>
          <c:cat>
            <c:strRef>
              <c:f>DOUE!$A$62:$A$68</c:f>
              <c:strCache>
                <c:ptCount val="7"/>
                <c:pt idx="0">
                  <c:v>Sécurité - robustesse</c:v>
                </c:pt>
                <c:pt idx="1">
                  <c:v>Orgeuil - rareté</c:v>
                </c:pt>
                <c:pt idx="2">
                  <c:v>Nouveauté - innovation</c:v>
                </c:pt>
                <c:pt idx="3">
                  <c:v>Confort - simplicité</c:v>
                </c:pt>
                <c:pt idx="4">
                  <c:v>Argent - bonne affaire</c:v>
                </c:pt>
                <c:pt idx="5">
                  <c:v>Sympathie - loyauté</c:v>
                </c:pt>
                <c:pt idx="6">
                  <c:v>Ecologie - recyclage</c:v>
                </c:pt>
              </c:strCache>
            </c:strRef>
          </c:cat>
          <c:val>
            <c:numRef>
              <c:f>DOUE!$E$62:$E$68</c:f>
              <c:numCache>
                <c:formatCode>General</c:formatCode>
                <c:ptCount val="7"/>
                <c:pt idx="0">
                  <c:v>5</c:v>
                </c:pt>
                <c:pt idx="1">
                  <c:v>6</c:v>
                </c:pt>
                <c:pt idx="2">
                  <c:v>8</c:v>
                </c:pt>
                <c:pt idx="3">
                  <c:v>5</c:v>
                </c:pt>
                <c:pt idx="4">
                  <c:v>7</c:v>
                </c:pt>
                <c:pt idx="5">
                  <c:v>6</c:v>
                </c:pt>
                <c:pt idx="6">
                  <c:v>8</c:v>
                </c:pt>
              </c:numCache>
            </c:numRef>
          </c:val>
          <c:extLst>
            <c:ext xmlns:c16="http://schemas.microsoft.com/office/drawing/2014/chart" uri="{C3380CC4-5D6E-409C-BE32-E72D297353CC}">
              <c16:uniqueId val="{00000003-7D7D-42B0-8C4E-3CB57286FAC5}"/>
            </c:ext>
          </c:extLst>
        </c:ser>
        <c:ser>
          <c:idx val="4"/>
          <c:order val="4"/>
          <c:tx>
            <c:strRef>
              <c:f>DOUE!$F$61</c:f>
              <c:strCache>
                <c:ptCount val="1"/>
                <c:pt idx="0">
                  <c:v>Leterme</c:v>
                </c:pt>
              </c:strCache>
            </c:strRef>
          </c:tx>
          <c:spPr>
            <a:ln w="28575" cap="rnd">
              <a:solidFill>
                <a:schemeClr val="accent5"/>
              </a:solidFill>
              <a:round/>
            </a:ln>
            <a:effectLst/>
          </c:spPr>
          <c:marker>
            <c:symbol val="none"/>
          </c:marker>
          <c:cat>
            <c:strRef>
              <c:f>DOUE!$A$62:$A$68</c:f>
              <c:strCache>
                <c:ptCount val="7"/>
                <c:pt idx="0">
                  <c:v>Sécurité - robustesse</c:v>
                </c:pt>
                <c:pt idx="1">
                  <c:v>Orgeuil - rareté</c:v>
                </c:pt>
                <c:pt idx="2">
                  <c:v>Nouveauté - innovation</c:v>
                </c:pt>
                <c:pt idx="3">
                  <c:v>Confort - simplicité</c:v>
                </c:pt>
                <c:pt idx="4">
                  <c:v>Argent - bonne affaire</c:v>
                </c:pt>
                <c:pt idx="5">
                  <c:v>Sympathie - loyauté</c:v>
                </c:pt>
                <c:pt idx="6">
                  <c:v>Ecologie - recyclage</c:v>
                </c:pt>
              </c:strCache>
            </c:strRef>
          </c:cat>
          <c:val>
            <c:numRef>
              <c:f>DOUE!$F$62:$F$68</c:f>
              <c:numCache>
                <c:formatCode>General</c:formatCode>
                <c:ptCount val="7"/>
                <c:pt idx="0">
                  <c:v>7</c:v>
                </c:pt>
                <c:pt idx="1">
                  <c:v>5</c:v>
                </c:pt>
                <c:pt idx="2">
                  <c:v>4</c:v>
                </c:pt>
                <c:pt idx="3">
                  <c:v>6</c:v>
                </c:pt>
                <c:pt idx="4">
                  <c:v>8</c:v>
                </c:pt>
                <c:pt idx="5">
                  <c:v>9</c:v>
                </c:pt>
                <c:pt idx="6">
                  <c:v>8</c:v>
                </c:pt>
              </c:numCache>
            </c:numRef>
          </c:val>
          <c:extLst>
            <c:ext xmlns:c16="http://schemas.microsoft.com/office/drawing/2014/chart" uri="{C3380CC4-5D6E-409C-BE32-E72D297353CC}">
              <c16:uniqueId val="{00000004-7D7D-42B0-8C4E-3CB57286FAC5}"/>
            </c:ext>
          </c:extLst>
        </c:ser>
        <c:ser>
          <c:idx val="5"/>
          <c:order val="5"/>
          <c:tx>
            <c:strRef>
              <c:f>DOUE!$G$61</c:f>
              <c:strCache>
                <c:ptCount val="1"/>
                <c:pt idx="0">
                  <c:v>Simon</c:v>
                </c:pt>
              </c:strCache>
            </c:strRef>
          </c:tx>
          <c:spPr>
            <a:ln w="28575" cap="rnd">
              <a:solidFill>
                <a:schemeClr val="accent6"/>
              </a:solidFill>
              <a:round/>
            </a:ln>
            <a:effectLst/>
          </c:spPr>
          <c:marker>
            <c:symbol val="none"/>
          </c:marker>
          <c:cat>
            <c:strRef>
              <c:f>DOUE!$A$62:$A$68</c:f>
              <c:strCache>
                <c:ptCount val="7"/>
                <c:pt idx="0">
                  <c:v>Sécurité - robustesse</c:v>
                </c:pt>
                <c:pt idx="1">
                  <c:v>Orgeuil - rareté</c:v>
                </c:pt>
                <c:pt idx="2">
                  <c:v>Nouveauté - innovation</c:v>
                </c:pt>
                <c:pt idx="3">
                  <c:v>Confort - simplicité</c:v>
                </c:pt>
                <c:pt idx="4">
                  <c:v>Argent - bonne affaire</c:v>
                </c:pt>
                <c:pt idx="5">
                  <c:v>Sympathie - loyauté</c:v>
                </c:pt>
                <c:pt idx="6">
                  <c:v>Ecologie - recyclage</c:v>
                </c:pt>
              </c:strCache>
            </c:strRef>
          </c:cat>
          <c:val>
            <c:numRef>
              <c:f>DOUE!$G$62:$G$68</c:f>
              <c:numCache>
                <c:formatCode>General</c:formatCode>
                <c:ptCount val="7"/>
                <c:pt idx="0">
                  <c:v>6</c:v>
                </c:pt>
                <c:pt idx="1">
                  <c:v>6</c:v>
                </c:pt>
                <c:pt idx="2">
                  <c:v>7</c:v>
                </c:pt>
                <c:pt idx="3">
                  <c:v>7</c:v>
                </c:pt>
                <c:pt idx="4">
                  <c:v>6</c:v>
                </c:pt>
                <c:pt idx="5">
                  <c:v>6</c:v>
                </c:pt>
                <c:pt idx="6">
                  <c:v>7</c:v>
                </c:pt>
              </c:numCache>
            </c:numRef>
          </c:val>
          <c:extLst>
            <c:ext xmlns:c16="http://schemas.microsoft.com/office/drawing/2014/chart" uri="{C3380CC4-5D6E-409C-BE32-E72D297353CC}">
              <c16:uniqueId val="{00000005-7D7D-42B0-8C4E-3CB57286FAC5}"/>
            </c:ext>
          </c:extLst>
        </c:ser>
        <c:ser>
          <c:idx val="6"/>
          <c:order val="6"/>
          <c:tx>
            <c:strRef>
              <c:f>DOUE!$H$61</c:f>
              <c:strCache>
                <c:ptCount val="1"/>
                <c:pt idx="0">
                  <c:v>Mazure (Philippe)</c:v>
                </c:pt>
              </c:strCache>
            </c:strRef>
          </c:tx>
          <c:spPr>
            <a:ln w="28575" cap="rnd">
              <a:solidFill>
                <a:schemeClr val="accent1">
                  <a:lumMod val="60000"/>
                </a:schemeClr>
              </a:solidFill>
              <a:round/>
            </a:ln>
            <a:effectLst/>
          </c:spPr>
          <c:marker>
            <c:symbol val="none"/>
          </c:marker>
          <c:cat>
            <c:strRef>
              <c:f>DOUE!$A$62:$A$68</c:f>
              <c:strCache>
                <c:ptCount val="7"/>
                <c:pt idx="0">
                  <c:v>Sécurité - robustesse</c:v>
                </c:pt>
                <c:pt idx="1">
                  <c:v>Orgeuil - rareté</c:v>
                </c:pt>
                <c:pt idx="2">
                  <c:v>Nouveauté - innovation</c:v>
                </c:pt>
                <c:pt idx="3">
                  <c:v>Confort - simplicité</c:v>
                </c:pt>
                <c:pt idx="4">
                  <c:v>Argent - bonne affaire</c:v>
                </c:pt>
                <c:pt idx="5">
                  <c:v>Sympathie - loyauté</c:v>
                </c:pt>
                <c:pt idx="6">
                  <c:v>Ecologie - recyclage</c:v>
                </c:pt>
              </c:strCache>
            </c:strRef>
          </c:cat>
          <c:val>
            <c:numRef>
              <c:f>DOUE!$H$62:$H$68</c:f>
              <c:numCache>
                <c:formatCode>General</c:formatCode>
                <c:ptCount val="7"/>
                <c:pt idx="0">
                  <c:v>8</c:v>
                </c:pt>
                <c:pt idx="1">
                  <c:v>3</c:v>
                </c:pt>
                <c:pt idx="2">
                  <c:v>3</c:v>
                </c:pt>
                <c:pt idx="3">
                  <c:v>8</c:v>
                </c:pt>
                <c:pt idx="4">
                  <c:v>5</c:v>
                </c:pt>
                <c:pt idx="5">
                  <c:v>5</c:v>
                </c:pt>
                <c:pt idx="6">
                  <c:v>6</c:v>
                </c:pt>
              </c:numCache>
            </c:numRef>
          </c:val>
          <c:extLst>
            <c:ext xmlns:c16="http://schemas.microsoft.com/office/drawing/2014/chart" uri="{C3380CC4-5D6E-409C-BE32-E72D297353CC}">
              <c16:uniqueId val="{00000006-7D7D-42B0-8C4E-3CB57286FAC5}"/>
            </c:ext>
          </c:extLst>
        </c:ser>
        <c:dLbls>
          <c:showLegendKey val="0"/>
          <c:showVal val="0"/>
          <c:showCatName val="0"/>
          <c:showSerName val="0"/>
          <c:showPercent val="0"/>
          <c:showBubbleSize val="0"/>
        </c:dLbls>
        <c:axId val="61698176"/>
        <c:axId val="61700576"/>
      </c:radarChart>
      <c:catAx>
        <c:axId val="616981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fr-FR"/>
          </a:p>
        </c:txPr>
        <c:crossAx val="61700576"/>
        <c:crosses val="autoZero"/>
        <c:auto val="1"/>
        <c:lblAlgn val="ctr"/>
        <c:lblOffset val="100"/>
        <c:noMultiLvlLbl val="0"/>
      </c:catAx>
      <c:valAx>
        <c:axId val="61700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cross"/>
        <c:minorTickMark val="none"/>
        <c:tickLblPos val="nextTo"/>
        <c:spPr>
          <a:noFill/>
          <a:ln>
            <a:noFill/>
          </a:ln>
          <a:effectLst/>
        </c:spPr>
        <c:txPr>
          <a:bodyPr rot="-6000000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fr-FR"/>
          </a:p>
        </c:txPr>
        <c:crossAx val="61698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220130092434099E-2"/>
          <c:y val="5.2858811767951167E-2"/>
          <c:w val="0.94852639939765304"/>
          <c:h val="0.90480799439734749"/>
        </c:manualLayout>
      </c:layout>
      <c:scatterChart>
        <c:scatterStyle val="lineMarker"/>
        <c:varyColors val="0"/>
        <c:ser>
          <c:idx val="0"/>
          <c:order val="0"/>
          <c:tx>
            <c:strRef>
              <c:f>'graphique Nh-REH'!$E$2</c:f>
              <c:strCache>
                <c:ptCount val="1"/>
                <c:pt idx="0">
                  <c:v>REH</c:v>
                </c:pt>
              </c:strCache>
            </c:strRef>
          </c:tx>
          <c:spPr>
            <a:ln w="25400" cap="rnd">
              <a:noFill/>
              <a:round/>
            </a:ln>
            <a:effectLst/>
          </c:spPr>
          <c:marker>
            <c:symbol val="circle"/>
            <c:size val="5"/>
            <c:spPr>
              <a:solidFill>
                <a:schemeClr val="accent1"/>
              </a:solidFill>
              <a:ln w="9525">
                <a:solidFill>
                  <a:schemeClr val="accent1"/>
                </a:solidFill>
              </a:ln>
              <a:effectLst/>
            </c:spPr>
          </c:marker>
          <c:xVal>
            <c:numRef>
              <c:f>'graphique Nh-REH'!$D$3:$D$40</c:f>
              <c:numCache>
                <c:formatCode>0</c:formatCode>
                <c:ptCount val="38"/>
                <c:pt idx="0">
                  <c:v>17.687499999999993</c:v>
                </c:pt>
                <c:pt idx="1">
                  <c:v>31.200000000000003</c:v>
                </c:pt>
                <c:pt idx="2">
                  <c:v>23.739999999999995</c:v>
                </c:pt>
                <c:pt idx="3">
                  <c:v>26.416666666666664</c:v>
                </c:pt>
                <c:pt idx="4">
                  <c:v>24.122919792454852</c:v>
                </c:pt>
                <c:pt idx="5">
                  <c:v>28.001517413401125</c:v>
                </c:pt>
                <c:pt idx="6">
                  <c:v>47</c:v>
                </c:pt>
                <c:pt idx="7">
                  <c:v>31.333333333333329</c:v>
                </c:pt>
                <c:pt idx="8">
                  <c:v>66.199999999999989</c:v>
                </c:pt>
                <c:pt idx="9">
                  <c:v>28</c:v>
                </c:pt>
                <c:pt idx="10">
                  <c:v>23.25</c:v>
                </c:pt>
                <c:pt idx="11">
                  <c:v>45.083333333333321</c:v>
                </c:pt>
                <c:pt idx="12">
                  <c:v>34.153846153846175</c:v>
                </c:pt>
                <c:pt idx="13">
                  <c:v>39.083333333333307</c:v>
                </c:pt>
                <c:pt idx="14">
                  <c:v>39.4941790365136</c:v>
                </c:pt>
                <c:pt idx="15">
                  <c:v>28.424999999999997</c:v>
                </c:pt>
                <c:pt idx="16">
                  <c:v>30.5</c:v>
                </c:pt>
                <c:pt idx="17">
                  <c:v>23.504347826086956</c:v>
                </c:pt>
                <c:pt idx="18">
                  <c:v>34.249999999999986</c:v>
                </c:pt>
                <c:pt idx="19">
                  <c:v>24.054545454545448</c:v>
                </c:pt>
                <c:pt idx="20">
                  <c:v>30.977777777777767</c:v>
                </c:pt>
                <c:pt idx="21">
                  <c:v>17.625</c:v>
                </c:pt>
                <c:pt idx="22">
                  <c:v>22.500000000000004</c:v>
                </c:pt>
                <c:pt idx="23">
                  <c:v>29.911301251074704</c:v>
                </c:pt>
                <c:pt idx="24">
                  <c:v>22.66666666666665</c:v>
                </c:pt>
                <c:pt idx="25">
                  <c:v>49.666666666666657</c:v>
                </c:pt>
                <c:pt idx="26">
                  <c:v>13.189999999999998</c:v>
                </c:pt>
                <c:pt idx="27">
                  <c:v>53.63636363636364</c:v>
                </c:pt>
                <c:pt idx="28">
                  <c:v>10</c:v>
                </c:pt>
                <c:pt idx="29">
                  <c:v>32.666666666666814</c:v>
                </c:pt>
                <c:pt idx="30">
                  <c:v>27.455477016411606</c:v>
                </c:pt>
                <c:pt idx="31">
                  <c:v>35</c:v>
                </c:pt>
                <c:pt idx="32">
                  <c:v>26.303491666120635</c:v>
                </c:pt>
                <c:pt idx="33">
                  <c:v>29.400000000000006</c:v>
                </c:pt>
                <c:pt idx="34">
                  <c:v>26.812500000000014</c:v>
                </c:pt>
                <c:pt idx="35">
                  <c:v>24.5</c:v>
                </c:pt>
                <c:pt idx="36">
                  <c:v>78.549999999999883</c:v>
                </c:pt>
                <c:pt idx="37">
                  <c:v>52.493263280141164</c:v>
                </c:pt>
              </c:numCache>
            </c:numRef>
          </c:xVal>
          <c:yVal>
            <c:numRef>
              <c:f>'graphique Nh-REH'!$E$3:$E$40</c:f>
              <c:numCache>
                <c:formatCode>0</c:formatCode>
                <c:ptCount val="38"/>
                <c:pt idx="0">
                  <c:v>47.071212767511206</c:v>
                </c:pt>
                <c:pt idx="1">
                  <c:v>80.129907285079156</c:v>
                </c:pt>
                <c:pt idx="2">
                  <c:v>52.246306381136165</c:v>
                </c:pt>
                <c:pt idx="3">
                  <c:v>43.747576870391292</c:v>
                </c:pt>
                <c:pt idx="4">
                  <c:v>30.265923386455441</c:v>
                </c:pt>
                <c:pt idx="5">
                  <c:v>51.012139307208976</c:v>
                </c:pt>
                <c:pt idx="6">
                  <c:v>47.202672917607714</c:v>
                </c:pt>
                <c:pt idx="7">
                  <c:v>45.718850705453349</c:v>
                </c:pt>
                <c:pt idx="8">
                  <c:v>29.918873723344596</c:v>
                </c:pt>
                <c:pt idx="9">
                  <c:v>20</c:v>
                </c:pt>
                <c:pt idx="10">
                  <c:v>63.541242416370537</c:v>
                </c:pt>
                <c:pt idx="11">
                  <c:v>45.130111210683687</c:v>
                </c:pt>
                <c:pt idx="12">
                  <c:v>45.29275394881833</c:v>
                </c:pt>
                <c:pt idx="13">
                  <c:v>52.714680887206008</c:v>
                </c:pt>
                <c:pt idx="14">
                  <c:v>51.342521074717325</c:v>
                </c:pt>
                <c:pt idx="15">
                  <c:v>65.197237935678373</c:v>
                </c:pt>
                <c:pt idx="16">
                  <c:v>106.33969344253924</c:v>
                </c:pt>
                <c:pt idx="17">
                  <c:v>67.992526514438595</c:v>
                </c:pt>
                <c:pt idx="18">
                  <c:v>112.34576216071709</c:v>
                </c:pt>
                <c:pt idx="19">
                  <c:v>66.428475433719541</c:v>
                </c:pt>
                <c:pt idx="20">
                  <c:v>61.814169178339931</c:v>
                </c:pt>
                <c:pt idx="21">
                  <c:v>83.309903664792202</c:v>
                </c:pt>
                <c:pt idx="22">
                  <c:v>29.028872573279063</c:v>
                </c:pt>
                <c:pt idx="23">
                  <c:v>63.660962467758949</c:v>
                </c:pt>
                <c:pt idx="24">
                  <c:v>63.507996216055794</c:v>
                </c:pt>
                <c:pt idx="25">
                  <c:v>86.200994421344717</c:v>
                </c:pt>
                <c:pt idx="26">
                  <c:v>78.622567739682751</c:v>
                </c:pt>
                <c:pt idx="27">
                  <c:v>74.674081812253704</c:v>
                </c:pt>
                <c:pt idx="28">
                  <c:v>82.030852553233487</c:v>
                </c:pt>
                <c:pt idx="29">
                  <c:v>123.5630084082092</c:v>
                </c:pt>
                <c:pt idx="30">
                  <c:v>68.068551606121403</c:v>
                </c:pt>
                <c:pt idx="31">
                  <c:v>42</c:v>
                </c:pt>
                <c:pt idx="32">
                  <c:v>81.35719244452136</c:v>
                </c:pt>
                <c:pt idx="33">
                  <c:v>73.231007530241129</c:v>
                </c:pt>
                <c:pt idx="34">
                  <c:v>68.330199650568588</c:v>
                </c:pt>
                <c:pt idx="35">
                  <c:v>62</c:v>
                </c:pt>
                <c:pt idx="36">
                  <c:v>108.90296153439407</c:v>
                </c:pt>
                <c:pt idx="37">
                  <c:v>75.167257201343588</c:v>
                </c:pt>
              </c:numCache>
            </c:numRef>
          </c:yVal>
          <c:smooth val="0"/>
          <c:extLst>
            <c:ext xmlns:c16="http://schemas.microsoft.com/office/drawing/2014/chart" uri="{C3380CC4-5D6E-409C-BE32-E72D297353CC}">
              <c16:uniqueId val="{00000000-74AD-4CFC-9864-057ED78C9219}"/>
            </c:ext>
          </c:extLst>
        </c:ser>
        <c:ser>
          <c:idx val="2"/>
          <c:order val="1"/>
          <c:tx>
            <c:strRef>
              <c:f>'graphique Nh-REH'!$E$2</c:f>
              <c:strCache>
                <c:ptCount val="1"/>
                <c:pt idx="0">
                  <c:v>REH</c:v>
                </c:pt>
              </c:strCache>
            </c:strRef>
          </c:tx>
          <c:spPr>
            <a:ln w="25400" cap="rnd">
              <a:noFill/>
              <a:round/>
            </a:ln>
            <a:effectLst/>
          </c:spPr>
          <c:marker>
            <c:symbol val="circle"/>
            <c:size val="5"/>
            <c:spPr>
              <a:solidFill>
                <a:schemeClr val="accent3"/>
              </a:solidFill>
              <a:ln w="9525">
                <a:solidFill>
                  <a:schemeClr val="accent3"/>
                </a:solidFill>
              </a:ln>
              <a:effectLst/>
            </c:spPr>
          </c:marker>
          <c:xVal>
            <c:numRef>
              <c:f>'graphique Nh-REH'!$D$3:$D$40</c:f>
              <c:numCache>
                <c:formatCode>0</c:formatCode>
                <c:ptCount val="38"/>
                <c:pt idx="0">
                  <c:v>17.687499999999993</c:v>
                </c:pt>
                <c:pt idx="1">
                  <c:v>31.200000000000003</c:v>
                </c:pt>
                <c:pt idx="2">
                  <c:v>23.739999999999995</c:v>
                </c:pt>
                <c:pt idx="3">
                  <c:v>26.416666666666664</c:v>
                </c:pt>
                <c:pt idx="4">
                  <c:v>24.122919792454852</c:v>
                </c:pt>
                <c:pt idx="5">
                  <c:v>28.001517413401125</c:v>
                </c:pt>
                <c:pt idx="6">
                  <c:v>47</c:v>
                </c:pt>
                <c:pt idx="7">
                  <c:v>31.333333333333329</c:v>
                </c:pt>
                <c:pt idx="8">
                  <c:v>66.199999999999989</c:v>
                </c:pt>
                <c:pt idx="9">
                  <c:v>28</c:v>
                </c:pt>
                <c:pt idx="10">
                  <c:v>23.25</c:v>
                </c:pt>
                <c:pt idx="11">
                  <c:v>45.083333333333321</c:v>
                </c:pt>
                <c:pt idx="12">
                  <c:v>34.153846153846175</c:v>
                </c:pt>
                <c:pt idx="13">
                  <c:v>39.083333333333307</c:v>
                </c:pt>
                <c:pt idx="14">
                  <c:v>39.4941790365136</c:v>
                </c:pt>
                <c:pt idx="15">
                  <c:v>28.424999999999997</c:v>
                </c:pt>
                <c:pt idx="16">
                  <c:v>30.5</c:v>
                </c:pt>
                <c:pt idx="17">
                  <c:v>23.504347826086956</c:v>
                </c:pt>
                <c:pt idx="18">
                  <c:v>34.249999999999986</c:v>
                </c:pt>
                <c:pt idx="19">
                  <c:v>24.054545454545448</c:v>
                </c:pt>
                <c:pt idx="20">
                  <c:v>30.977777777777767</c:v>
                </c:pt>
                <c:pt idx="21">
                  <c:v>17.625</c:v>
                </c:pt>
                <c:pt idx="22">
                  <c:v>22.500000000000004</c:v>
                </c:pt>
                <c:pt idx="23">
                  <c:v>29.911301251074704</c:v>
                </c:pt>
                <c:pt idx="24">
                  <c:v>22.66666666666665</c:v>
                </c:pt>
                <c:pt idx="25">
                  <c:v>49.666666666666657</c:v>
                </c:pt>
                <c:pt idx="26">
                  <c:v>13.189999999999998</c:v>
                </c:pt>
                <c:pt idx="27">
                  <c:v>53.63636363636364</c:v>
                </c:pt>
                <c:pt idx="28">
                  <c:v>10</c:v>
                </c:pt>
                <c:pt idx="29">
                  <c:v>32.666666666666814</c:v>
                </c:pt>
                <c:pt idx="30">
                  <c:v>27.455477016411606</c:v>
                </c:pt>
                <c:pt idx="31">
                  <c:v>35</c:v>
                </c:pt>
                <c:pt idx="32">
                  <c:v>26.303491666120635</c:v>
                </c:pt>
                <c:pt idx="33">
                  <c:v>29.400000000000006</c:v>
                </c:pt>
                <c:pt idx="34">
                  <c:v>26.812500000000014</c:v>
                </c:pt>
                <c:pt idx="35">
                  <c:v>24.5</c:v>
                </c:pt>
                <c:pt idx="36">
                  <c:v>78.549999999999883</c:v>
                </c:pt>
                <c:pt idx="37">
                  <c:v>52.493263280141164</c:v>
                </c:pt>
              </c:numCache>
            </c:numRef>
          </c:xVal>
          <c:yVal>
            <c:numRef>
              <c:f>'graphique Nh-REH'!$E$3:$E$40</c:f>
              <c:numCache>
                <c:formatCode>0</c:formatCode>
                <c:ptCount val="38"/>
                <c:pt idx="0">
                  <c:v>47.071212767511206</c:v>
                </c:pt>
                <c:pt idx="1">
                  <c:v>80.129907285079156</c:v>
                </c:pt>
                <c:pt idx="2">
                  <c:v>52.246306381136165</c:v>
                </c:pt>
                <c:pt idx="3">
                  <c:v>43.747576870391292</c:v>
                </c:pt>
                <c:pt idx="4">
                  <c:v>30.265923386455441</c:v>
                </c:pt>
                <c:pt idx="5">
                  <c:v>51.012139307208976</c:v>
                </c:pt>
                <c:pt idx="6">
                  <c:v>47.202672917607714</c:v>
                </c:pt>
                <c:pt idx="7">
                  <c:v>45.718850705453349</c:v>
                </c:pt>
                <c:pt idx="8">
                  <c:v>29.918873723344596</c:v>
                </c:pt>
                <c:pt idx="9">
                  <c:v>20</c:v>
                </c:pt>
                <c:pt idx="10">
                  <c:v>63.541242416370537</c:v>
                </c:pt>
                <c:pt idx="11">
                  <c:v>45.130111210683687</c:v>
                </c:pt>
                <c:pt idx="12">
                  <c:v>45.29275394881833</c:v>
                </c:pt>
                <c:pt idx="13">
                  <c:v>52.714680887206008</c:v>
                </c:pt>
                <c:pt idx="14">
                  <c:v>51.342521074717325</c:v>
                </c:pt>
                <c:pt idx="15">
                  <c:v>65.197237935678373</c:v>
                </c:pt>
                <c:pt idx="16">
                  <c:v>106.33969344253924</c:v>
                </c:pt>
                <c:pt idx="17">
                  <c:v>67.992526514438595</c:v>
                </c:pt>
                <c:pt idx="18">
                  <c:v>112.34576216071709</c:v>
                </c:pt>
                <c:pt idx="19">
                  <c:v>66.428475433719541</c:v>
                </c:pt>
                <c:pt idx="20">
                  <c:v>61.814169178339931</c:v>
                </c:pt>
                <c:pt idx="21">
                  <c:v>83.309903664792202</c:v>
                </c:pt>
                <c:pt idx="22">
                  <c:v>29.028872573279063</c:v>
                </c:pt>
                <c:pt idx="23">
                  <c:v>63.660962467758949</c:v>
                </c:pt>
                <c:pt idx="24">
                  <c:v>63.507996216055794</c:v>
                </c:pt>
                <c:pt idx="25">
                  <c:v>86.200994421344717</c:v>
                </c:pt>
                <c:pt idx="26">
                  <c:v>78.622567739682751</c:v>
                </c:pt>
                <c:pt idx="27">
                  <c:v>74.674081812253704</c:v>
                </c:pt>
                <c:pt idx="28">
                  <c:v>82.030852553233487</c:v>
                </c:pt>
                <c:pt idx="29">
                  <c:v>123.5630084082092</c:v>
                </c:pt>
                <c:pt idx="30">
                  <c:v>68.068551606121403</c:v>
                </c:pt>
                <c:pt idx="31">
                  <c:v>42</c:v>
                </c:pt>
                <c:pt idx="32">
                  <c:v>81.35719244452136</c:v>
                </c:pt>
                <c:pt idx="33">
                  <c:v>73.231007530241129</c:v>
                </c:pt>
                <c:pt idx="34">
                  <c:v>68.330199650568588</c:v>
                </c:pt>
                <c:pt idx="35">
                  <c:v>62</c:v>
                </c:pt>
                <c:pt idx="36">
                  <c:v>108.90296153439407</c:v>
                </c:pt>
                <c:pt idx="37">
                  <c:v>75.167257201343588</c:v>
                </c:pt>
              </c:numCache>
            </c:numRef>
          </c:yVal>
          <c:smooth val="0"/>
          <c:extLst>
            <c:ext xmlns:c16="http://schemas.microsoft.com/office/drawing/2014/chart" uri="{C3380CC4-5D6E-409C-BE32-E72D297353CC}">
              <c16:uniqueId val="{00000001-74AD-4CFC-9864-057ED78C9219}"/>
            </c:ext>
          </c:extLst>
        </c:ser>
        <c:dLbls>
          <c:showLegendKey val="0"/>
          <c:showVal val="0"/>
          <c:showCatName val="0"/>
          <c:showSerName val="0"/>
          <c:showPercent val="0"/>
          <c:showBubbleSize val="0"/>
        </c:dLbls>
        <c:axId val="480195296"/>
        <c:axId val="480185504"/>
      </c:scatterChart>
      <c:valAx>
        <c:axId val="4801952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accent6">
                        <a:lumMod val="50000"/>
                      </a:schemeClr>
                    </a:solidFill>
                    <a:latin typeface="+mn-lt"/>
                    <a:ea typeface="+mn-ea"/>
                    <a:cs typeface="+mn-cs"/>
                  </a:defRPr>
                </a:pPr>
                <a:r>
                  <a:rPr lang="fr-FR" sz="1200" b="1">
                    <a:solidFill>
                      <a:schemeClr val="accent6">
                        <a:lumMod val="50000"/>
                      </a:schemeClr>
                    </a:solidFill>
                  </a:rPr>
                  <a:t>Azote</a:t>
                </a:r>
                <a:r>
                  <a:rPr lang="fr-FR" sz="1200" b="1" baseline="0">
                    <a:solidFill>
                      <a:schemeClr val="accent6">
                        <a:lumMod val="50000"/>
                      </a:schemeClr>
                    </a:solidFill>
                  </a:rPr>
                  <a:t> piégé</a:t>
                </a:r>
                <a:r>
                  <a:rPr lang="fr-FR" sz="1200" b="1">
                    <a:solidFill>
                      <a:schemeClr val="accent6">
                        <a:lumMod val="50000"/>
                      </a:schemeClr>
                    </a:solidFill>
                  </a:rPr>
                  <a:t> en automne  (couvert, repousses, colza...)</a:t>
                </a:r>
              </a:p>
            </c:rich>
          </c:tx>
          <c:layout>
            <c:manualLayout>
              <c:xMode val="edge"/>
              <c:yMode val="edge"/>
              <c:x val="0.31289379588421012"/>
              <c:y val="0.91616091272726874"/>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80185504"/>
        <c:crosses val="autoZero"/>
        <c:crossBetween val="midCat"/>
      </c:valAx>
      <c:valAx>
        <c:axId val="4801855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accent5"/>
                    </a:solidFill>
                    <a:latin typeface="+mn-lt"/>
                    <a:ea typeface="+mn-ea"/>
                    <a:cs typeface="+mn-cs"/>
                  </a:defRPr>
                </a:pPr>
                <a:r>
                  <a:rPr lang="fr-FR" sz="1200" b="1">
                    <a:solidFill>
                      <a:schemeClr val="accent5"/>
                    </a:solidFill>
                  </a:rPr>
                  <a:t>Reliquat d'azote minéral en automne</a:t>
                </a:r>
              </a:p>
            </c:rich>
          </c:tx>
          <c:layout>
            <c:manualLayout>
              <c:xMode val="edge"/>
              <c:yMode val="edge"/>
              <c:x val="3.9377115903990262E-2"/>
              <c:y val="6.6523418052842148E-2"/>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8019529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4A1310-4CAA-449D-BA4C-6120206D6C28}"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fr-FR"/>
        </a:p>
      </dgm:t>
    </dgm:pt>
    <dgm:pt modelId="{7FC229AB-9C73-49E4-8D56-BEC2617B9DA0}">
      <dgm:prSet phldrT="[Texte]" custT="1"/>
      <dgm:spPr/>
      <dgm:t>
        <a:bodyPr/>
        <a:lstStyle/>
        <a:p>
          <a:r>
            <a:rPr lang="fr-FR" sz="1000" dirty="0"/>
            <a:t>Maintenir la bonne qualité de l'eau souterraine (&lt;,01 &amp; 0,5) et de surface</a:t>
          </a:r>
        </a:p>
      </dgm:t>
    </dgm:pt>
    <dgm:pt modelId="{EDFE64BA-2BA4-40DE-BA41-D0F73960E5C0}" type="parTrans" cxnId="{807E8D30-1614-44D0-BC7F-7D65030F1D89}">
      <dgm:prSet/>
      <dgm:spPr/>
      <dgm:t>
        <a:bodyPr/>
        <a:lstStyle/>
        <a:p>
          <a:endParaRPr lang="fr-FR" sz="1000"/>
        </a:p>
      </dgm:t>
    </dgm:pt>
    <dgm:pt modelId="{37126A21-54B9-413B-A39C-15C9DC9CF1FD}" type="sibTrans" cxnId="{807E8D30-1614-44D0-BC7F-7D65030F1D89}">
      <dgm:prSet/>
      <dgm:spPr/>
      <dgm:t>
        <a:bodyPr/>
        <a:lstStyle/>
        <a:p>
          <a:endParaRPr lang="fr-FR" sz="1000"/>
        </a:p>
      </dgm:t>
    </dgm:pt>
    <dgm:pt modelId="{702C0455-A98F-4069-8BF1-88AA6F30463F}">
      <dgm:prSet phldrT="[Texte]" custT="1"/>
      <dgm:spPr/>
      <dgm:t>
        <a:bodyPr/>
        <a:lstStyle/>
        <a:p>
          <a:r>
            <a:rPr lang="fr-FR" sz="1000"/>
            <a:t>Améliorer la qualité de l'eau en sortie de champs vis à vis des molécules prioritaires (Glyphosate, Chlortoluron, Propyzamide, Dimatéchlore &amp; Métazachlore)</a:t>
          </a:r>
        </a:p>
      </dgm:t>
    </dgm:pt>
    <dgm:pt modelId="{27557A48-BD7D-4E35-8B66-FE1006DC5604}" type="parTrans" cxnId="{1C82ADE2-5DC4-4500-A429-3473697779D2}">
      <dgm:prSet/>
      <dgm:spPr/>
      <dgm:t>
        <a:bodyPr/>
        <a:lstStyle/>
        <a:p>
          <a:endParaRPr lang="fr-FR" sz="1000"/>
        </a:p>
      </dgm:t>
    </dgm:pt>
    <dgm:pt modelId="{D97F11A5-E434-4DE1-97C7-AFF7DC6BC2D4}" type="sibTrans" cxnId="{1C82ADE2-5DC4-4500-A429-3473697779D2}">
      <dgm:prSet/>
      <dgm:spPr/>
      <dgm:t>
        <a:bodyPr/>
        <a:lstStyle/>
        <a:p>
          <a:endParaRPr lang="fr-FR" sz="1000"/>
        </a:p>
      </dgm:t>
    </dgm:pt>
    <dgm:pt modelId="{6C4CA2D0-C65F-4398-9737-8843707AD210}">
      <dgm:prSet custT="1"/>
      <dgm:spPr>
        <a:solidFill>
          <a:schemeClr val="bg1">
            <a:alpha val="90000"/>
          </a:schemeClr>
        </a:solidFill>
      </dgm:spPr>
      <dgm:t>
        <a:bodyPr/>
        <a:lstStyle/>
        <a:p>
          <a:r>
            <a:rPr lang="fr-FR" sz="1000"/>
            <a:t>Réduire le risque de transfert des M.A problématiques en améliorant la fonction filtre du sol</a:t>
          </a:r>
        </a:p>
      </dgm:t>
    </dgm:pt>
    <dgm:pt modelId="{BC0BC8C1-BDA0-49B9-A558-7853D89FA821}" type="parTrans" cxnId="{A9E0C5AE-D55B-4B17-AD06-34388C392010}">
      <dgm:prSet/>
      <dgm:spPr/>
      <dgm:t>
        <a:bodyPr/>
        <a:lstStyle/>
        <a:p>
          <a:endParaRPr lang="fr-FR" sz="1000"/>
        </a:p>
      </dgm:t>
    </dgm:pt>
    <dgm:pt modelId="{E5DD44F4-7179-4E8F-9166-DC73A43E6820}" type="sibTrans" cxnId="{A9E0C5AE-D55B-4B17-AD06-34388C392010}">
      <dgm:prSet/>
      <dgm:spPr/>
      <dgm:t>
        <a:bodyPr/>
        <a:lstStyle/>
        <a:p>
          <a:endParaRPr lang="fr-FR" sz="1000"/>
        </a:p>
      </dgm:t>
    </dgm:pt>
    <dgm:pt modelId="{B2B113B8-1FE0-4E8B-A523-F5C0972421CB}">
      <dgm:prSet custT="1"/>
      <dgm:spPr>
        <a:solidFill>
          <a:schemeClr val="tx2">
            <a:lumMod val="10000"/>
            <a:lumOff val="90000"/>
            <a:alpha val="90000"/>
          </a:schemeClr>
        </a:solidFill>
      </dgm:spPr>
      <dgm:t>
        <a:bodyPr/>
        <a:lstStyle/>
        <a:p>
          <a:r>
            <a:rPr lang="fr-FR" sz="1000"/>
            <a:t>Couverture permanente de 3 ans colza-blé-orge</a:t>
          </a:r>
        </a:p>
      </dgm:t>
    </dgm:pt>
    <dgm:pt modelId="{41960499-F370-47FF-B3B3-D32058354919}" type="parTrans" cxnId="{BF628083-DAD8-4750-B70B-2AD972D56EB4}">
      <dgm:prSet/>
      <dgm:spPr/>
      <dgm:t>
        <a:bodyPr/>
        <a:lstStyle/>
        <a:p>
          <a:endParaRPr lang="fr-FR" sz="1000"/>
        </a:p>
      </dgm:t>
    </dgm:pt>
    <dgm:pt modelId="{BFD4B8DB-FAE2-4E63-AC2B-96DE8BBA61CF}" type="sibTrans" cxnId="{BF628083-DAD8-4750-B70B-2AD972D56EB4}">
      <dgm:prSet/>
      <dgm:spPr/>
      <dgm:t>
        <a:bodyPr/>
        <a:lstStyle/>
        <a:p>
          <a:endParaRPr lang="fr-FR" sz="1000"/>
        </a:p>
      </dgm:t>
    </dgm:pt>
    <dgm:pt modelId="{510700E3-ADD8-4865-9CFE-EFA021A3670D}">
      <dgm:prSet custT="1"/>
      <dgm:spPr/>
      <dgm:t>
        <a:bodyPr/>
        <a:lstStyle/>
        <a:p>
          <a:r>
            <a:rPr lang="fr-FR" sz="1000"/>
            <a:t>Maitriser les graminées tout en limitant l'usage des herbicides</a:t>
          </a:r>
        </a:p>
      </dgm:t>
    </dgm:pt>
    <dgm:pt modelId="{A105895C-43C5-48D9-821E-236C8AA8ABC1}" type="parTrans" cxnId="{26DDAF5E-0E84-499C-B557-FFFDF0415E8B}">
      <dgm:prSet/>
      <dgm:spPr/>
      <dgm:t>
        <a:bodyPr/>
        <a:lstStyle/>
        <a:p>
          <a:endParaRPr lang="fr-FR" sz="1000"/>
        </a:p>
      </dgm:t>
    </dgm:pt>
    <dgm:pt modelId="{2EAA1F4C-E207-446D-AC3D-6BFE1C8C4CB0}" type="sibTrans" cxnId="{26DDAF5E-0E84-499C-B557-FFFDF0415E8B}">
      <dgm:prSet/>
      <dgm:spPr/>
      <dgm:t>
        <a:bodyPr/>
        <a:lstStyle/>
        <a:p>
          <a:endParaRPr lang="fr-FR" sz="1000"/>
        </a:p>
      </dgm:t>
    </dgm:pt>
    <dgm:pt modelId="{928C0464-95BD-4312-958B-B5817B6C3371}">
      <dgm:prSet custT="1"/>
      <dgm:spPr>
        <a:solidFill>
          <a:schemeClr val="tx2">
            <a:lumMod val="10000"/>
            <a:lumOff val="90000"/>
            <a:alpha val="90000"/>
          </a:schemeClr>
        </a:solidFill>
      </dgm:spPr>
      <dgm:t>
        <a:bodyPr/>
        <a:lstStyle/>
        <a:p>
          <a:r>
            <a:rPr lang="fr-FR" sz="1000"/>
            <a:t>Produire de la matière organique (colza associé et couverts)</a:t>
          </a:r>
        </a:p>
      </dgm:t>
    </dgm:pt>
    <dgm:pt modelId="{7219517C-B93D-4DDC-BC2B-9BAACF58A0F1}" type="parTrans" cxnId="{17BBA072-7B5E-4452-92BF-AB8623CA82E0}">
      <dgm:prSet/>
      <dgm:spPr/>
      <dgm:t>
        <a:bodyPr/>
        <a:lstStyle/>
        <a:p>
          <a:endParaRPr lang="fr-FR" sz="1000"/>
        </a:p>
      </dgm:t>
    </dgm:pt>
    <dgm:pt modelId="{A6695F1D-A012-4042-8208-95348D83F55F}" type="sibTrans" cxnId="{17BBA072-7B5E-4452-92BF-AB8623CA82E0}">
      <dgm:prSet/>
      <dgm:spPr/>
      <dgm:t>
        <a:bodyPr/>
        <a:lstStyle/>
        <a:p>
          <a:endParaRPr lang="fr-FR" sz="1000"/>
        </a:p>
      </dgm:t>
    </dgm:pt>
    <dgm:pt modelId="{3C33BEB5-B1D6-4C21-B10F-181828319206}">
      <dgm:prSet custT="1"/>
      <dgm:spPr>
        <a:solidFill>
          <a:schemeClr val="tx2">
            <a:lumMod val="10000"/>
            <a:lumOff val="90000"/>
            <a:alpha val="90000"/>
          </a:schemeClr>
        </a:solidFill>
      </dgm:spPr>
      <dgm:t>
        <a:bodyPr/>
        <a:lstStyle/>
        <a:p>
          <a:r>
            <a:rPr lang="fr-FR" sz="1000"/>
            <a:t>Décaler la date de semis</a:t>
          </a:r>
        </a:p>
      </dgm:t>
    </dgm:pt>
    <dgm:pt modelId="{C49EAA18-38B8-4886-B595-10948803AE38}" type="parTrans" cxnId="{888CF841-80E5-4C60-AD54-FE4B50B60D76}">
      <dgm:prSet/>
      <dgm:spPr/>
      <dgm:t>
        <a:bodyPr/>
        <a:lstStyle/>
        <a:p>
          <a:endParaRPr lang="fr-FR" sz="1000"/>
        </a:p>
      </dgm:t>
    </dgm:pt>
    <dgm:pt modelId="{A782AF84-0887-445F-9C93-7532FF02E385}" type="sibTrans" cxnId="{888CF841-80E5-4C60-AD54-FE4B50B60D76}">
      <dgm:prSet/>
      <dgm:spPr/>
      <dgm:t>
        <a:bodyPr/>
        <a:lstStyle/>
        <a:p>
          <a:endParaRPr lang="fr-FR" sz="1000"/>
        </a:p>
      </dgm:t>
    </dgm:pt>
    <dgm:pt modelId="{F3B569E5-2F02-4E35-8840-F5FE1F20C5CA}">
      <dgm:prSet custT="1"/>
      <dgm:spPr>
        <a:solidFill>
          <a:schemeClr val="tx2">
            <a:lumMod val="10000"/>
            <a:lumOff val="90000"/>
            <a:alpha val="90000"/>
          </a:schemeClr>
        </a:solidFill>
      </dgm:spPr>
      <dgm:t>
        <a:bodyPr/>
        <a:lstStyle/>
        <a:p>
          <a:r>
            <a:rPr lang="fr-FR" sz="1000"/>
            <a:t>Culture de printemps dans rotation</a:t>
          </a:r>
        </a:p>
      </dgm:t>
    </dgm:pt>
    <dgm:pt modelId="{3B0EA06A-C62C-45B7-B993-FA5AA9BF750D}" type="parTrans" cxnId="{D2988B68-A1A9-41DA-A6BD-DB03AA82F4C7}">
      <dgm:prSet/>
      <dgm:spPr/>
      <dgm:t>
        <a:bodyPr/>
        <a:lstStyle/>
        <a:p>
          <a:endParaRPr lang="fr-FR" sz="1000"/>
        </a:p>
      </dgm:t>
    </dgm:pt>
    <dgm:pt modelId="{85BA4597-FE58-4ADF-946E-2888DC9108C8}" type="sibTrans" cxnId="{D2988B68-A1A9-41DA-A6BD-DB03AA82F4C7}">
      <dgm:prSet/>
      <dgm:spPr/>
      <dgm:t>
        <a:bodyPr/>
        <a:lstStyle/>
        <a:p>
          <a:endParaRPr lang="fr-FR" sz="1000"/>
        </a:p>
      </dgm:t>
    </dgm:pt>
    <dgm:pt modelId="{C73A88A2-6CC6-43C5-BE5E-5BCADE6A93C4}">
      <dgm:prSet custT="1"/>
      <dgm:spPr>
        <a:solidFill>
          <a:schemeClr val="tx2">
            <a:lumMod val="10000"/>
            <a:lumOff val="90000"/>
            <a:alpha val="90000"/>
          </a:schemeClr>
        </a:solidFill>
      </dgm:spPr>
      <dgm:t>
        <a:bodyPr/>
        <a:lstStyle/>
        <a:p>
          <a:r>
            <a:rPr lang="fr-FR" sz="1000"/>
            <a:t>Travail du sol agronomique</a:t>
          </a:r>
        </a:p>
      </dgm:t>
    </dgm:pt>
    <dgm:pt modelId="{9E71913C-CB3D-4C5E-A628-815D0892716B}" type="parTrans" cxnId="{944BFDAA-DB36-48D2-8C21-7ACF4FCE0F7D}">
      <dgm:prSet/>
      <dgm:spPr/>
      <dgm:t>
        <a:bodyPr/>
        <a:lstStyle/>
        <a:p>
          <a:endParaRPr lang="fr-FR" sz="1000"/>
        </a:p>
      </dgm:t>
    </dgm:pt>
    <dgm:pt modelId="{801AD6F5-8464-47F5-AE44-F350EDB48256}" type="sibTrans" cxnId="{944BFDAA-DB36-48D2-8C21-7ACF4FCE0F7D}">
      <dgm:prSet/>
      <dgm:spPr/>
      <dgm:t>
        <a:bodyPr/>
        <a:lstStyle/>
        <a:p>
          <a:endParaRPr lang="fr-FR" sz="1000"/>
        </a:p>
      </dgm:t>
    </dgm:pt>
    <dgm:pt modelId="{96E97E6B-9129-4153-8F17-09AE7EC661D0}">
      <dgm:prSet custT="1"/>
      <dgm:spPr>
        <a:solidFill>
          <a:schemeClr val="tx2">
            <a:lumMod val="10000"/>
            <a:lumOff val="90000"/>
            <a:alpha val="90000"/>
          </a:schemeClr>
        </a:solidFill>
      </dgm:spPr>
      <dgm:t>
        <a:bodyPr/>
        <a:lstStyle/>
        <a:p>
          <a:r>
            <a:rPr lang="fr-FR" sz="1000"/>
            <a:t>Entretenir une bonne qualité physique et chimique du sol </a:t>
          </a:r>
        </a:p>
      </dgm:t>
    </dgm:pt>
    <dgm:pt modelId="{4DD6A4EA-ABD4-49A9-9B93-E8C232BEF19F}" type="parTrans" cxnId="{258CF2A3-F049-4556-A018-A128D1CBA07E}">
      <dgm:prSet/>
      <dgm:spPr/>
      <dgm:t>
        <a:bodyPr/>
        <a:lstStyle/>
        <a:p>
          <a:endParaRPr lang="fr-FR" sz="1000"/>
        </a:p>
      </dgm:t>
    </dgm:pt>
    <dgm:pt modelId="{C7CFBA79-EBB5-424E-A468-1EF1CED44A19}" type="sibTrans" cxnId="{258CF2A3-F049-4556-A018-A128D1CBA07E}">
      <dgm:prSet/>
      <dgm:spPr/>
      <dgm:t>
        <a:bodyPr/>
        <a:lstStyle/>
        <a:p>
          <a:endParaRPr lang="fr-FR" sz="1000"/>
        </a:p>
      </dgm:t>
    </dgm:pt>
    <dgm:pt modelId="{A7A2BE0D-9A51-461A-8725-F66260888585}" type="pres">
      <dgm:prSet presAssocID="{0B4A1310-4CAA-449D-BA4C-6120206D6C28}" presName="hierChild1" presStyleCnt="0">
        <dgm:presLayoutVars>
          <dgm:chPref val="1"/>
          <dgm:dir/>
          <dgm:animOne val="branch"/>
          <dgm:animLvl val="lvl"/>
          <dgm:resizeHandles/>
        </dgm:presLayoutVars>
      </dgm:prSet>
      <dgm:spPr/>
    </dgm:pt>
    <dgm:pt modelId="{D9FBC98B-2628-469A-9AEB-415D4288951C}" type="pres">
      <dgm:prSet presAssocID="{7FC229AB-9C73-49E4-8D56-BEC2617B9DA0}" presName="hierRoot1" presStyleCnt="0"/>
      <dgm:spPr/>
    </dgm:pt>
    <dgm:pt modelId="{D6969A9D-E7EF-4743-9716-1A3BEE19CC63}" type="pres">
      <dgm:prSet presAssocID="{7FC229AB-9C73-49E4-8D56-BEC2617B9DA0}" presName="composite" presStyleCnt="0"/>
      <dgm:spPr/>
    </dgm:pt>
    <dgm:pt modelId="{7011C29F-2B74-4E6F-9085-690A578A8B9A}" type="pres">
      <dgm:prSet presAssocID="{7FC229AB-9C73-49E4-8D56-BEC2617B9DA0}" presName="background" presStyleLbl="node0" presStyleIdx="0" presStyleCnt="1"/>
      <dgm:spPr/>
    </dgm:pt>
    <dgm:pt modelId="{C1A07A9A-7E8F-4F34-98AA-814C86B8C8C6}" type="pres">
      <dgm:prSet presAssocID="{7FC229AB-9C73-49E4-8D56-BEC2617B9DA0}" presName="text" presStyleLbl="fgAcc0" presStyleIdx="0" presStyleCnt="1" custScaleX="327400" custScaleY="200005">
        <dgm:presLayoutVars>
          <dgm:chPref val="3"/>
        </dgm:presLayoutVars>
      </dgm:prSet>
      <dgm:spPr/>
    </dgm:pt>
    <dgm:pt modelId="{BBA866BF-9F7C-4E58-831A-BD8AC71786AF}" type="pres">
      <dgm:prSet presAssocID="{7FC229AB-9C73-49E4-8D56-BEC2617B9DA0}" presName="hierChild2" presStyleCnt="0"/>
      <dgm:spPr/>
    </dgm:pt>
    <dgm:pt modelId="{2B128F23-5F73-4C1F-8AAB-5385309FC6DD}" type="pres">
      <dgm:prSet presAssocID="{27557A48-BD7D-4E35-8B66-FE1006DC5604}" presName="Name10" presStyleLbl="parChTrans1D2" presStyleIdx="0" presStyleCnt="1"/>
      <dgm:spPr/>
    </dgm:pt>
    <dgm:pt modelId="{38AA12BE-B364-4A8E-89E2-4C324909151E}" type="pres">
      <dgm:prSet presAssocID="{702C0455-A98F-4069-8BF1-88AA6F30463F}" presName="hierRoot2" presStyleCnt="0"/>
      <dgm:spPr/>
    </dgm:pt>
    <dgm:pt modelId="{A8B52BCB-2F96-47CA-A6C2-061DB7A41098}" type="pres">
      <dgm:prSet presAssocID="{702C0455-A98F-4069-8BF1-88AA6F30463F}" presName="composite2" presStyleCnt="0"/>
      <dgm:spPr/>
    </dgm:pt>
    <dgm:pt modelId="{7B1CE7F0-5192-49DC-AA0A-585502FCE6A6}" type="pres">
      <dgm:prSet presAssocID="{702C0455-A98F-4069-8BF1-88AA6F30463F}" presName="background2" presStyleLbl="node2" presStyleIdx="0" presStyleCnt="1"/>
      <dgm:spPr/>
    </dgm:pt>
    <dgm:pt modelId="{B23EC7D2-46F4-4635-A5ED-C574392EB8E9}" type="pres">
      <dgm:prSet presAssocID="{702C0455-A98F-4069-8BF1-88AA6F30463F}" presName="text2" presStyleLbl="fgAcc2" presStyleIdx="0" presStyleCnt="1" custScaleX="401425" custScaleY="208654">
        <dgm:presLayoutVars>
          <dgm:chPref val="3"/>
        </dgm:presLayoutVars>
      </dgm:prSet>
      <dgm:spPr/>
    </dgm:pt>
    <dgm:pt modelId="{EC2F8AAD-FE87-40D2-BAC8-A47E27A9E435}" type="pres">
      <dgm:prSet presAssocID="{702C0455-A98F-4069-8BF1-88AA6F30463F}" presName="hierChild3" presStyleCnt="0"/>
      <dgm:spPr/>
    </dgm:pt>
    <dgm:pt modelId="{0575C984-70A6-434E-A49C-8D0395B50AD7}" type="pres">
      <dgm:prSet presAssocID="{BC0BC8C1-BDA0-49B9-A558-7853D89FA821}" presName="Name17" presStyleLbl="parChTrans1D3" presStyleIdx="0" presStyleCnt="2"/>
      <dgm:spPr/>
    </dgm:pt>
    <dgm:pt modelId="{4559D75C-0EE2-4562-A175-CE8CDCE8A31C}" type="pres">
      <dgm:prSet presAssocID="{6C4CA2D0-C65F-4398-9737-8843707AD210}" presName="hierRoot3" presStyleCnt="0"/>
      <dgm:spPr/>
    </dgm:pt>
    <dgm:pt modelId="{E2B4DC44-E7F8-49D5-B4E1-D9A3DBE4FB79}" type="pres">
      <dgm:prSet presAssocID="{6C4CA2D0-C65F-4398-9737-8843707AD210}" presName="composite3" presStyleCnt="0"/>
      <dgm:spPr/>
    </dgm:pt>
    <dgm:pt modelId="{718ECAAD-F202-4DD2-A132-FB0EA0F5706C}" type="pres">
      <dgm:prSet presAssocID="{6C4CA2D0-C65F-4398-9737-8843707AD210}" presName="background3" presStyleLbl="node3" presStyleIdx="0" presStyleCnt="2"/>
      <dgm:spPr>
        <a:solidFill>
          <a:srgbClr val="FFFF00"/>
        </a:solidFill>
      </dgm:spPr>
    </dgm:pt>
    <dgm:pt modelId="{1AFF243E-0E2D-4400-B49D-0052E29C50A7}" type="pres">
      <dgm:prSet presAssocID="{6C4CA2D0-C65F-4398-9737-8843707AD210}" presName="text3" presStyleLbl="fgAcc3" presStyleIdx="0" presStyleCnt="2" custScaleX="353603" custScaleY="164422" custLinFactNeighborX="54768" custLinFactNeighborY="623">
        <dgm:presLayoutVars>
          <dgm:chPref val="3"/>
        </dgm:presLayoutVars>
      </dgm:prSet>
      <dgm:spPr/>
    </dgm:pt>
    <dgm:pt modelId="{E6CD67C2-D5F0-44B2-A7DD-D638AAF0358D}" type="pres">
      <dgm:prSet presAssocID="{6C4CA2D0-C65F-4398-9737-8843707AD210}" presName="hierChild4" presStyleCnt="0"/>
      <dgm:spPr/>
    </dgm:pt>
    <dgm:pt modelId="{D05E1AC1-FD05-454A-9B9E-584B7F67A01B}" type="pres">
      <dgm:prSet presAssocID="{7219517C-B93D-4DDC-BC2B-9BAACF58A0F1}" presName="Name23" presStyleLbl="parChTrans1D4" presStyleIdx="0" presStyleCnt="6"/>
      <dgm:spPr/>
    </dgm:pt>
    <dgm:pt modelId="{44EB69EE-0F55-401F-9F3A-31B2A53B5C69}" type="pres">
      <dgm:prSet presAssocID="{928C0464-95BD-4312-958B-B5817B6C3371}" presName="hierRoot4" presStyleCnt="0"/>
      <dgm:spPr/>
    </dgm:pt>
    <dgm:pt modelId="{F4586658-0229-4C43-ABCB-D3457C0897F5}" type="pres">
      <dgm:prSet presAssocID="{928C0464-95BD-4312-958B-B5817B6C3371}" presName="composite4" presStyleCnt="0"/>
      <dgm:spPr/>
    </dgm:pt>
    <dgm:pt modelId="{47D69194-A73F-40BD-B3FB-114BD37DF4F8}" type="pres">
      <dgm:prSet presAssocID="{928C0464-95BD-4312-958B-B5817B6C3371}" presName="background4" presStyleLbl="node4" presStyleIdx="0" presStyleCnt="6"/>
      <dgm:spPr>
        <a:solidFill>
          <a:schemeClr val="accent1"/>
        </a:solidFill>
      </dgm:spPr>
    </dgm:pt>
    <dgm:pt modelId="{DA64C7C4-440F-4D3C-8AD4-8FE4D22D0473}" type="pres">
      <dgm:prSet presAssocID="{928C0464-95BD-4312-958B-B5817B6C3371}" presName="text4" presStyleLbl="fgAcc4" presStyleIdx="0" presStyleCnt="6" custScaleX="230176" custScaleY="211199">
        <dgm:presLayoutVars>
          <dgm:chPref val="3"/>
        </dgm:presLayoutVars>
      </dgm:prSet>
      <dgm:spPr/>
    </dgm:pt>
    <dgm:pt modelId="{CE0C1928-25DB-4843-89DC-9C709B0463BB}" type="pres">
      <dgm:prSet presAssocID="{928C0464-95BD-4312-958B-B5817B6C3371}" presName="hierChild5" presStyleCnt="0"/>
      <dgm:spPr/>
    </dgm:pt>
    <dgm:pt modelId="{F8F6C935-DD4F-4367-AD77-34545E0A91E3}" type="pres">
      <dgm:prSet presAssocID="{4DD6A4EA-ABD4-49A9-9B93-E8C232BEF19F}" presName="Name23" presStyleLbl="parChTrans1D4" presStyleIdx="1" presStyleCnt="6"/>
      <dgm:spPr/>
    </dgm:pt>
    <dgm:pt modelId="{F6744ADF-1AA4-41F9-B666-1759750F6FF4}" type="pres">
      <dgm:prSet presAssocID="{96E97E6B-9129-4153-8F17-09AE7EC661D0}" presName="hierRoot4" presStyleCnt="0"/>
      <dgm:spPr/>
    </dgm:pt>
    <dgm:pt modelId="{34271C73-552D-4799-BC49-C4EEC47EFDEB}" type="pres">
      <dgm:prSet presAssocID="{96E97E6B-9129-4153-8F17-09AE7EC661D0}" presName="composite4" presStyleCnt="0"/>
      <dgm:spPr/>
    </dgm:pt>
    <dgm:pt modelId="{CAF3E518-F66D-478F-8838-7E6214D402F8}" type="pres">
      <dgm:prSet presAssocID="{96E97E6B-9129-4153-8F17-09AE7EC661D0}" presName="background4" presStyleLbl="node4" presStyleIdx="1" presStyleCnt="6"/>
      <dgm:spPr>
        <a:solidFill>
          <a:schemeClr val="accent1"/>
        </a:solidFill>
      </dgm:spPr>
    </dgm:pt>
    <dgm:pt modelId="{655983FD-2349-4101-9AE8-FF52971822AB}" type="pres">
      <dgm:prSet presAssocID="{96E97E6B-9129-4153-8F17-09AE7EC661D0}" presName="text4" presStyleLbl="fgAcc4" presStyleIdx="1" presStyleCnt="6" custScaleX="174370" custScaleY="224228">
        <dgm:presLayoutVars>
          <dgm:chPref val="3"/>
        </dgm:presLayoutVars>
      </dgm:prSet>
      <dgm:spPr/>
    </dgm:pt>
    <dgm:pt modelId="{0A607FC6-4031-429E-B1A8-934342740CE0}" type="pres">
      <dgm:prSet presAssocID="{96E97E6B-9129-4153-8F17-09AE7EC661D0}" presName="hierChild5" presStyleCnt="0"/>
      <dgm:spPr/>
    </dgm:pt>
    <dgm:pt modelId="{46A9FF85-0E85-44FD-BB08-0B9CFFFC43CB}" type="pres">
      <dgm:prSet presAssocID="{A105895C-43C5-48D9-821E-236C8AA8ABC1}" presName="Name17" presStyleLbl="parChTrans1D3" presStyleIdx="1" presStyleCnt="2"/>
      <dgm:spPr/>
    </dgm:pt>
    <dgm:pt modelId="{3BE91B07-EFD9-417C-85F6-B37D1F9A87D2}" type="pres">
      <dgm:prSet presAssocID="{510700E3-ADD8-4865-9CFE-EFA021A3670D}" presName="hierRoot3" presStyleCnt="0"/>
      <dgm:spPr/>
    </dgm:pt>
    <dgm:pt modelId="{3BDCF0E4-7969-4083-8B39-EA52449B3671}" type="pres">
      <dgm:prSet presAssocID="{510700E3-ADD8-4865-9CFE-EFA021A3670D}" presName="composite3" presStyleCnt="0"/>
      <dgm:spPr/>
    </dgm:pt>
    <dgm:pt modelId="{FE9188F2-9001-4215-A776-1363453D49F9}" type="pres">
      <dgm:prSet presAssocID="{510700E3-ADD8-4865-9CFE-EFA021A3670D}" presName="background3" presStyleLbl="node3" presStyleIdx="1" presStyleCnt="2"/>
      <dgm:spPr>
        <a:solidFill>
          <a:srgbClr val="FFFF00"/>
        </a:solidFill>
      </dgm:spPr>
    </dgm:pt>
    <dgm:pt modelId="{1FB2073D-88AF-457A-B39F-F67476F86BE8}" type="pres">
      <dgm:prSet presAssocID="{510700E3-ADD8-4865-9CFE-EFA021A3670D}" presName="text3" presStyleLbl="fgAcc3" presStyleIdx="1" presStyleCnt="2" custScaleX="302390" custScaleY="165108" custLinFactNeighborX="-54098" custLinFactNeighborY="-63">
        <dgm:presLayoutVars>
          <dgm:chPref val="3"/>
        </dgm:presLayoutVars>
      </dgm:prSet>
      <dgm:spPr/>
    </dgm:pt>
    <dgm:pt modelId="{CA2CBBD6-42C5-44DF-83B9-422DABFCCBFB}" type="pres">
      <dgm:prSet presAssocID="{510700E3-ADD8-4865-9CFE-EFA021A3670D}" presName="hierChild4" presStyleCnt="0"/>
      <dgm:spPr/>
    </dgm:pt>
    <dgm:pt modelId="{EB20359E-90D9-4ED9-B1E4-6934779E4F47}" type="pres">
      <dgm:prSet presAssocID="{41960499-F370-47FF-B3B3-D32058354919}" presName="Name23" presStyleLbl="parChTrans1D4" presStyleIdx="2" presStyleCnt="6"/>
      <dgm:spPr/>
    </dgm:pt>
    <dgm:pt modelId="{C9E05957-0A39-4719-93A4-C62CDF8F5F18}" type="pres">
      <dgm:prSet presAssocID="{B2B113B8-1FE0-4E8B-A523-F5C0972421CB}" presName="hierRoot4" presStyleCnt="0"/>
      <dgm:spPr/>
    </dgm:pt>
    <dgm:pt modelId="{CFD2F079-4D26-4FD7-8C02-5FC45E29612C}" type="pres">
      <dgm:prSet presAssocID="{B2B113B8-1FE0-4E8B-A523-F5C0972421CB}" presName="composite4" presStyleCnt="0"/>
      <dgm:spPr/>
    </dgm:pt>
    <dgm:pt modelId="{B39DDC94-CDE4-4CC0-893C-2ECAAB09FDDB}" type="pres">
      <dgm:prSet presAssocID="{B2B113B8-1FE0-4E8B-A523-F5C0972421CB}" presName="background4" presStyleLbl="node4" presStyleIdx="2" presStyleCnt="6"/>
      <dgm:spPr>
        <a:solidFill>
          <a:schemeClr val="accent1"/>
        </a:solidFill>
      </dgm:spPr>
    </dgm:pt>
    <dgm:pt modelId="{89AF4AF6-3C85-4618-B411-C259B28278F1}" type="pres">
      <dgm:prSet presAssocID="{B2B113B8-1FE0-4E8B-A523-F5C0972421CB}" presName="text4" presStyleLbl="fgAcc4" presStyleIdx="2" presStyleCnt="6" custScaleX="149081" custScaleY="208211">
        <dgm:presLayoutVars>
          <dgm:chPref val="3"/>
        </dgm:presLayoutVars>
      </dgm:prSet>
      <dgm:spPr/>
    </dgm:pt>
    <dgm:pt modelId="{0A7FC1E9-F8E0-484E-A873-019E9A2D1967}" type="pres">
      <dgm:prSet presAssocID="{B2B113B8-1FE0-4E8B-A523-F5C0972421CB}" presName="hierChild5" presStyleCnt="0"/>
      <dgm:spPr/>
    </dgm:pt>
    <dgm:pt modelId="{5EB98456-42ED-419F-BF77-2595709833DD}" type="pres">
      <dgm:prSet presAssocID="{C49EAA18-38B8-4886-B595-10948803AE38}" presName="Name23" presStyleLbl="parChTrans1D4" presStyleIdx="3" presStyleCnt="6"/>
      <dgm:spPr/>
    </dgm:pt>
    <dgm:pt modelId="{8E3EA1B0-3D17-4317-81EF-58F54A92C1BF}" type="pres">
      <dgm:prSet presAssocID="{3C33BEB5-B1D6-4C21-B10F-181828319206}" presName="hierRoot4" presStyleCnt="0"/>
      <dgm:spPr/>
    </dgm:pt>
    <dgm:pt modelId="{5A2B8F46-C2BE-47D7-8070-31701B6DBDE3}" type="pres">
      <dgm:prSet presAssocID="{3C33BEB5-B1D6-4C21-B10F-181828319206}" presName="composite4" presStyleCnt="0"/>
      <dgm:spPr/>
    </dgm:pt>
    <dgm:pt modelId="{AF090A96-C91E-4CB2-935C-32100BF39DEE}" type="pres">
      <dgm:prSet presAssocID="{3C33BEB5-B1D6-4C21-B10F-181828319206}" presName="background4" presStyleLbl="node4" presStyleIdx="3" presStyleCnt="6"/>
      <dgm:spPr>
        <a:solidFill>
          <a:schemeClr val="accent1"/>
        </a:solidFill>
      </dgm:spPr>
    </dgm:pt>
    <dgm:pt modelId="{E3BF6C8D-AD49-471B-BBFA-63CBDB4E7F20}" type="pres">
      <dgm:prSet presAssocID="{3C33BEB5-B1D6-4C21-B10F-181828319206}" presName="text4" presStyleLbl="fgAcc4" presStyleIdx="3" presStyleCnt="6" custScaleX="137279" custScaleY="220809">
        <dgm:presLayoutVars>
          <dgm:chPref val="3"/>
        </dgm:presLayoutVars>
      </dgm:prSet>
      <dgm:spPr/>
    </dgm:pt>
    <dgm:pt modelId="{AD245C2D-3F11-4184-B1ED-4062E43236C6}" type="pres">
      <dgm:prSet presAssocID="{3C33BEB5-B1D6-4C21-B10F-181828319206}" presName="hierChild5" presStyleCnt="0"/>
      <dgm:spPr/>
    </dgm:pt>
    <dgm:pt modelId="{B88BCB30-CBB1-494B-BFF0-8EBEAEBB8915}" type="pres">
      <dgm:prSet presAssocID="{3B0EA06A-C62C-45B7-B993-FA5AA9BF750D}" presName="Name23" presStyleLbl="parChTrans1D4" presStyleIdx="4" presStyleCnt="6"/>
      <dgm:spPr/>
    </dgm:pt>
    <dgm:pt modelId="{5AC01734-3157-4AFF-8660-D952A6CF4403}" type="pres">
      <dgm:prSet presAssocID="{F3B569E5-2F02-4E35-8840-F5FE1F20C5CA}" presName="hierRoot4" presStyleCnt="0"/>
      <dgm:spPr/>
    </dgm:pt>
    <dgm:pt modelId="{057940E0-D550-4041-92CC-5563E7D0CB77}" type="pres">
      <dgm:prSet presAssocID="{F3B569E5-2F02-4E35-8840-F5FE1F20C5CA}" presName="composite4" presStyleCnt="0"/>
      <dgm:spPr/>
    </dgm:pt>
    <dgm:pt modelId="{DC51C875-F0EA-4BCC-9743-8D35C9E4ABF5}" type="pres">
      <dgm:prSet presAssocID="{F3B569E5-2F02-4E35-8840-F5FE1F20C5CA}" presName="background4" presStyleLbl="node4" presStyleIdx="4" presStyleCnt="6"/>
      <dgm:spPr>
        <a:solidFill>
          <a:schemeClr val="accent1"/>
        </a:solidFill>
      </dgm:spPr>
    </dgm:pt>
    <dgm:pt modelId="{E0132B79-859A-4114-A29C-A9B516039BD7}" type="pres">
      <dgm:prSet presAssocID="{F3B569E5-2F02-4E35-8840-F5FE1F20C5CA}" presName="text4" presStyleLbl="fgAcc4" presStyleIdx="4" presStyleCnt="6" custScaleX="144037" custScaleY="200292">
        <dgm:presLayoutVars>
          <dgm:chPref val="3"/>
        </dgm:presLayoutVars>
      </dgm:prSet>
      <dgm:spPr/>
    </dgm:pt>
    <dgm:pt modelId="{81522D37-2C5D-453B-A136-B9CEC0749082}" type="pres">
      <dgm:prSet presAssocID="{F3B569E5-2F02-4E35-8840-F5FE1F20C5CA}" presName="hierChild5" presStyleCnt="0"/>
      <dgm:spPr/>
    </dgm:pt>
    <dgm:pt modelId="{B8C78507-FAD0-4AD6-8233-00B295B34FB1}" type="pres">
      <dgm:prSet presAssocID="{9E71913C-CB3D-4C5E-A628-815D0892716B}" presName="Name23" presStyleLbl="parChTrans1D4" presStyleIdx="5" presStyleCnt="6"/>
      <dgm:spPr/>
    </dgm:pt>
    <dgm:pt modelId="{2CDA0241-B2EB-4ED2-938F-CCD36D3FB7A3}" type="pres">
      <dgm:prSet presAssocID="{C73A88A2-6CC6-43C5-BE5E-5BCADE6A93C4}" presName="hierRoot4" presStyleCnt="0"/>
      <dgm:spPr/>
    </dgm:pt>
    <dgm:pt modelId="{6029CB54-156F-4F7A-B231-F1322731E86F}" type="pres">
      <dgm:prSet presAssocID="{C73A88A2-6CC6-43C5-BE5E-5BCADE6A93C4}" presName="composite4" presStyleCnt="0"/>
      <dgm:spPr/>
    </dgm:pt>
    <dgm:pt modelId="{DA0DC02E-FDF4-43B7-B829-4F972845C20A}" type="pres">
      <dgm:prSet presAssocID="{C73A88A2-6CC6-43C5-BE5E-5BCADE6A93C4}" presName="background4" presStyleLbl="node4" presStyleIdx="5" presStyleCnt="6"/>
      <dgm:spPr>
        <a:solidFill>
          <a:schemeClr val="accent1"/>
        </a:solidFill>
      </dgm:spPr>
    </dgm:pt>
    <dgm:pt modelId="{6B0D7E15-3619-45F0-8477-85ED73002EA7}" type="pres">
      <dgm:prSet presAssocID="{C73A88A2-6CC6-43C5-BE5E-5BCADE6A93C4}" presName="text4" presStyleLbl="fgAcc4" presStyleIdx="5" presStyleCnt="6" custScaleX="172553" custScaleY="207810">
        <dgm:presLayoutVars>
          <dgm:chPref val="3"/>
        </dgm:presLayoutVars>
      </dgm:prSet>
      <dgm:spPr/>
    </dgm:pt>
    <dgm:pt modelId="{754F9C27-E626-41FD-80E5-A8DCD7DC025D}" type="pres">
      <dgm:prSet presAssocID="{C73A88A2-6CC6-43C5-BE5E-5BCADE6A93C4}" presName="hierChild5" presStyleCnt="0"/>
      <dgm:spPr/>
    </dgm:pt>
  </dgm:ptLst>
  <dgm:cxnLst>
    <dgm:cxn modelId="{5815C900-D1F0-419D-A955-4F2195D184AC}" type="presOf" srcId="{A105895C-43C5-48D9-821E-236C8AA8ABC1}" destId="{46A9FF85-0E85-44FD-BB08-0B9CFFFC43CB}" srcOrd="0" destOrd="0" presId="urn:microsoft.com/office/officeart/2005/8/layout/hierarchy1"/>
    <dgm:cxn modelId="{96650002-ACD1-4B90-A485-80537B1D5722}" type="presOf" srcId="{C73A88A2-6CC6-43C5-BE5E-5BCADE6A93C4}" destId="{6B0D7E15-3619-45F0-8477-85ED73002EA7}" srcOrd="0" destOrd="0" presId="urn:microsoft.com/office/officeart/2005/8/layout/hierarchy1"/>
    <dgm:cxn modelId="{4FD84D0A-67A9-4793-8CD1-09E3A04D8DAD}" type="presOf" srcId="{B2B113B8-1FE0-4E8B-A523-F5C0972421CB}" destId="{89AF4AF6-3C85-4618-B411-C259B28278F1}" srcOrd="0" destOrd="0" presId="urn:microsoft.com/office/officeart/2005/8/layout/hierarchy1"/>
    <dgm:cxn modelId="{ECD6E523-35A5-48F1-B416-8B3F285DC2E4}" type="presOf" srcId="{702C0455-A98F-4069-8BF1-88AA6F30463F}" destId="{B23EC7D2-46F4-4635-A5ED-C574392EB8E9}" srcOrd="0" destOrd="0" presId="urn:microsoft.com/office/officeart/2005/8/layout/hierarchy1"/>
    <dgm:cxn modelId="{807E8D30-1614-44D0-BC7F-7D65030F1D89}" srcId="{0B4A1310-4CAA-449D-BA4C-6120206D6C28}" destId="{7FC229AB-9C73-49E4-8D56-BEC2617B9DA0}" srcOrd="0" destOrd="0" parTransId="{EDFE64BA-2BA4-40DE-BA41-D0F73960E5C0}" sibTransId="{37126A21-54B9-413B-A39C-15C9DC9CF1FD}"/>
    <dgm:cxn modelId="{26DDAF5E-0E84-499C-B557-FFFDF0415E8B}" srcId="{702C0455-A98F-4069-8BF1-88AA6F30463F}" destId="{510700E3-ADD8-4865-9CFE-EFA021A3670D}" srcOrd="1" destOrd="0" parTransId="{A105895C-43C5-48D9-821E-236C8AA8ABC1}" sibTransId="{2EAA1F4C-E207-446D-AC3D-6BFE1C8C4CB0}"/>
    <dgm:cxn modelId="{59533060-164C-4F5C-85DB-C1A1AA436E64}" type="presOf" srcId="{0B4A1310-4CAA-449D-BA4C-6120206D6C28}" destId="{A7A2BE0D-9A51-461A-8725-F66260888585}" srcOrd="0" destOrd="0" presId="urn:microsoft.com/office/officeart/2005/8/layout/hierarchy1"/>
    <dgm:cxn modelId="{AE837F60-2AD5-4AEF-8D2C-738785FC772D}" type="presOf" srcId="{96E97E6B-9129-4153-8F17-09AE7EC661D0}" destId="{655983FD-2349-4101-9AE8-FF52971822AB}" srcOrd="0" destOrd="0" presId="urn:microsoft.com/office/officeart/2005/8/layout/hierarchy1"/>
    <dgm:cxn modelId="{888CF841-80E5-4C60-AD54-FE4B50B60D76}" srcId="{510700E3-ADD8-4865-9CFE-EFA021A3670D}" destId="{3C33BEB5-B1D6-4C21-B10F-181828319206}" srcOrd="1" destOrd="0" parTransId="{C49EAA18-38B8-4886-B595-10948803AE38}" sibTransId="{A782AF84-0887-445F-9C93-7532FF02E385}"/>
    <dgm:cxn modelId="{45538347-C25D-4B15-B36E-89FADCC8C228}" type="presOf" srcId="{C49EAA18-38B8-4886-B595-10948803AE38}" destId="{5EB98456-42ED-419F-BF77-2595709833DD}" srcOrd="0" destOrd="0" presId="urn:microsoft.com/office/officeart/2005/8/layout/hierarchy1"/>
    <dgm:cxn modelId="{D2988B68-A1A9-41DA-A6BD-DB03AA82F4C7}" srcId="{510700E3-ADD8-4865-9CFE-EFA021A3670D}" destId="{F3B569E5-2F02-4E35-8840-F5FE1F20C5CA}" srcOrd="2" destOrd="0" parTransId="{3B0EA06A-C62C-45B7-B993-FA5AA9BF750D}" sibTransId="{85BA4597-FE58-4ADF-946E-2888DC9108C8}"/>
    <dgm:cxn modelId="{C26AAC4D-9B53-4A97-994F-283E010394D3}" type="presOf" srcId="{7219517C-B93D-4DDC-BC2B-9BAACF58A0F1}" destId="{D05E1AC1-FD05-454A-9B9E-584B7F67A01B}" srcOrd="0" destOrd="0" presId="urn:microsoft.com/office/officeart/2005/8/layout/hierarchy1"/>
    <dgm:cxn modelId="{17BBA072-7B5E-4452-92BF-AB8623CA82E0}" srcId="{6C4CA2D0-C65F-4398-9737-8843707AD210}" destId="{928C0464-95BD-4312-958B-B5817B6C3371}" srcOrd="0" destOrd="0" parTransId="{7219517C-B93D-4DDC-BC2B-9BAACF58A0F1}" sibTransId="{A6695F1D-A012-4042-8208-95348D83F55F}"/>
    <dgm:cxn modelId="{BF628083-DAD8-4750-B70B-2AD972D56EB4}" srcId="{510700E3-ADD8-4865-9CFE-EFA021A3670D}" destId="{B2B113B8-1FE0-4E8B-A523-F5C0972421CB}" srcOrd="0" destOrd="0" parTransId="{41960499-F370-47FF-B3B3-D32058354919}" sibTransId="{BFD4B8DB-FAE2-4E63-AC2B-96DE8BBA61CF}"/>
    <dgm:cxn modelId="{A3248486-FA3D-4CBD-9EC8-8C8F1667559B}" type="presOf" srcId="{4DD6A4EA-ABD4-49A9-9B93-E8C232BEF19F}" destId="{F8F6C935-DD4F-4367-AD77-34545E0A91E3}" srcOrd="0" destOrd="0" presId="urn:microsoft.com/office/officeart/2005/8/layout/hierarchy1"/>
    <dgm:cxn modelId="{8D21388B-FD4E-4516-B77D-F913837BB8AD}" type="presOf" srcId="{3C33BEB5-B1D6-4C21-B10F-181828319206}" destId="{E3BF6C8D-AD49-471B-BBFA-63CBDB4E7F20}" srcOrd="0" destOrd="0" presId="urn:microsoft.com/office/officeart/2005/8/layout/hierarchy1"/>
    <dgm:cxn modelId="{75EAFA92-2088-4AB3-8801-862B2E5C1221}" type="presOf" srcId="{6C4CA2D0-C65F-4398-9737-8843707AD210}" destId="{1AFF243E-0E2D-4400-B49D-0052E29C50A7}" srcOrd="0" destOrd="0" presId="urn:microsoft.com/office/officeart/2005/8/layout/hierarchy1"/>
    <dgm:cxn modelId="{ED276BA1-52E4-41E9-B2AA-DFE60B2B821A}" type="presOf" srcId="{3B0EA06A-C62C-45B7-B993-FA5AA9BF750D}" destId="{B88BCB30-CBB1-494B-BFF0-8EBEAEBB8915}" srcOrd="0" destOrd="0" presId="urn:microsoft.com/office/officeart/2005/8/layout/hierarchy1"/>
    <dgm:cxn modelId="{258CF2A3-F049-4556-A018-A128D1CBA07E}" srcId="{6C4CA2D0-C65F-4398-9737-8843707AD210}" destId="{96E97E6B-9129-4153-8F17-09AE7EC661D0}" srcOrd="1" destOrd="0" parTransId="{4DD6A4EA-ABD4-49A9-9B93-E8C232BEF19F}" sibTransId="{C7CFBA79-EBB5-424E-A468-1EF1CED44A19}"/>
    <dgm:cxn modelId="{45F878A4-AFF0-4B59-9F2F-67BB0BF8E9F0}" type="presOf" srcId="{9E71913C-CB3D-4C5E-A628-815D0892716B}" destId="{B8C78507-FAD0-4AD6-8233-00B295B34FB1}" srcOrd="0" destOrd="0" presId="urn:microsoft.com/office/officeart/2005/8/layout/hierarchy1"/>
    <dgm:cxn modelId="{B02AE0A5-7131-47A9-AB9D-9DE8D90EC14D}" type="presOf" srcId="{7FC229AB-9C73-49E4-8D56-BEC2617B9DA0}" destId="{C1A07A9A-7E8F-4F34-98AA-814C86B8C8C6}" srcOrd="0" destOrd="0" presId="urn:microsoft.com/office/officeart/2005/8/layout/hierarchy1"/>
    <dgm:cxn modelId="{944BFDAA-DB36-48D2-8C21-7ACF4FCE0F7D}" srcId="{510700E3-ADD8-4865-9CFE-EFA021A3670D}" destId="{C73A88A2-6CC6-43C5-BE5E-5BCADE6A93C4}" srcOrd="3" destOrd="0" parTransId="{9E71913C-CB3D-4C5E-A628-815D0892716B}" sibTransId="{801AD6F5-8464-47F5-AE44-F350EDB48256}"/>
    <dgm:cxn modelId="{A9E0C5AE-D55B-4B17-AD06-34388C392010}" srcId="{702C0455-A98F-4069-8BF1-88AA6F30463F}" destId="{6C4CA2D0-C65F-4398-9737-8843707AD210}" srcOrd="0" destOrd="0" parTransId="{BC0BC8C1-BDA0-49B9-A558-7853D89FA821}" sibTransId="{E5DD44F4-7179-4E8F-9166-DC73A43E6820}"/>
    <dgm:cxn modelId="{EFA7C2AF-7D8C-410F-8F21-7BA8DAD816CB}" type="presOf" srcId="{F3B569E5-2F02-4E35-8840-F5FE1F20C5CA}" destId="{E0132B79-859A-4114-A29C-A9B516039BD7}" srcOrd="0" destOrd="0" presId="urn:microsoft.com/office/officeart/2005/8/layout/hierarchy1"/>
    <dgm:cxn modelId="{CF2BD0B4-164F-48B9-8B55-F757A8E99B1C}" type="presOf" srcId="{41960499-F370-47FF-B3B3-D32058354919}" destId="{EB20359E-90D9-4ED9-B1E4-6934779E4F47}" srcOrd="0" destOrd="0" presId="urn:microsoft.com/office/officeart/2005/8/layout/hierarchy1"/>
    <dgm:cxn modelId="{6AED8FC2-32BE-4192-8F79-9DA931A75E9D}" type="presOf" srcId="{928C0464-95BD-4312-958B-B5817B6C3371}" destId="{DA64C7C4-440F-4D3C-8AD4-8FE4D22D0473}" srcOrd="0" destOrd="0" presId="urn:microsoft.com/office/officeart/2005/8/layout/hierarchy1"/>
    <dgm:cxn modelId="{ED5A32CF-1F1A-4B2D-AA04-5BC1C0EAC11B}" type="presOf" srcId="{BC0BC8C1-BDA0-49B9-A558-7853D89FA821}" destId="{0575C984-70A6-434E-A49C-8D0395B50AD7}" srcOrd="0" destOrd="0" presId="urn:microsoft.com/office/officeart/2005/8/layout/hierarchy1"/>
    <dgm:cxn modelId="{C78C6DDF-9DC1-4962-82A8-B4245A95658E}" type="presOf" srcId="{510700E3-ADD8-4865-9CFE-EFA021A3670D}" destId="{1FB2073D-88AF-457A-B39F-F67476F86BE8}" srcOrd="0" destOrd="0" presId="urn:microsoft.com/office/officeart/2005/8/layout/hierarchy1"/>
    <dgm:cxn modelId="{1C82ADE2-5DC4-4500-A429-3473697779D2}" srcId="{7FC229AB-9C73-49E4-8D56-BEC2617B9DA0}" destId="{702C0455-A98F-4069-8BF1-88AA6F30463F}" srcOrd="0" destOrd="0" parTransId="{27557A48-BD7D-4E35-8B66-FE1006DC5604}" sibTransId="{D97F11A5-E434-4DE1-97C7-AFF7DC6BC2D4}"/>
    <dgm:cxn modelId="{DA1C60E3-E2FD-44A7-AD28-6D621E4B00F0}" type="presOf" srcId="{27557A48-BD7D-4E35-8B66-FE1006DC5604}" destId="{2B128F23-5F73-4C1F-8AAB-5385309FC6DD}" srcOrd="0" destOrd="0" presId="urn:microsoft.com/office/officeart/2005/8/layout/hierarchy1"/>
    <dgm:cxn modelId="{6AEA9CF7-D3C4-4152-A356-4FEBB9B309B6}" type="presParOf" srcId="{A7A2BE0D-9A51-461A-8725-F66260888585}" destId="{D9FBC98B-2628-469A-9AEB-415D4288951C}" srcOrd="0" destOrd="0" presId="urn:microsoft.com/office/officeart/2005/8/layout/hierarchy1"/>
    <dgm:cxn modelId="{3CE83B7F-C76E-4015-BDAE-B832FF3696D9}" type="presParOf" srcId="{D9FBC98B-2628-469A-9AEB-415D4288951C}" destId="{D6969A9D-E7EF-4743-9716-1A3BEE19CC63}" srcOrd="0" destOrd="0" presId="urn:microsoft.com/office/officeart/2005/8/layout/hierarchy1"/>
    <dgm:cxn modelId="{23759B72-C81F-41D7-9207-60E563BFFA80}" type="presParOf" srcId="{D6969A9D-E7EF-4743-9716-1A3BEE19CC63}" destId="{7011C29F-2B74-4E6F-9085-690A578A8B9A}" srcOrd="0" destOrd="0" presId="urn:microsoft.com/office/officeart/2005/8/layout/hierarchy1"/>
    <dgm:cxn modelId="{D8CB454A-FA51-40DB-9DC7-AA9E0C112630}" type="presParOf" srcId="{D6969A9D-E7EF-4743-9716-1A3BEE19CC63}" destId="{C1A07A9A-7E8F-4F34-98AA-814C86B8C8C6}" srcOrd="1" destOrd="0" presId="urn:microsoft.com/office/officeart/2005/8/layout/hierarchy1"/>
    <dgm:cxn modelId="{F924A3F1-3E86-4DD6-A6F9-E7B90700E6E9}" type="presParOf" srcId="{D9FBC98B-2628-469A-9AEB-415D4288951C}" destId="{BBA866BF-9F7C-4E58-831A-BD8AC71786AF}" srcOrd="1" destOrd="0" presId="urn:microsoft.com/office/officeart/2005/8/layout/hierarchy1"/>
    <dgm:cxn modelId="{464550ED-146F-443B-AF2A-7370762ADDB8}" type="presParOf" srcId="{BBA866BF-9F7C-4E58-831A-BD8AC71786AF}" destId="{2B128F23-5F73-4C1F-8AAB-5385309FC6DD}" srcOrd="0" destOrd="0" presId="urn:microsoft.com/office/officeart/2005/8/layout/hierarchy1"/>
    <dgm:cxn modelId="{2BE3EE0E-1961-4BA3-943F-14DB2A98E0B1}" type="presParOf" srcId="{BBA866BF-9F7C-4E58-831A-BD8AC71786AF}" destId="{38AA12BE-B364-4A8E-89E2-4C324909151E}" srcOrd="1" destOrd="0" presId="urn:microsoft.com/office/officeart/2005/8/layout/hierarchy1"/>
    <dgm:cxn modelId="{F423C88A-0CC3-41E4-AF63-8C323D3B5E1A}" type="presParOf" srcId="{38AA12BE-B364-4A8E-89E2-4C324909151E}" destId="{A8B52BCB-2F96-47CA-A6C2-061DB7A41098}" srcOrd="0" destOrd="0" presId="urn:microsoft.com/office/officeart/2005/8/layout/hierarchy1"/>
    <dgm:cxn modelId="{A370A8DB-1649-4FE9-81CF-2D05C9C4AFBC}" type="presParOf" srcId="{A8B52BCB-2F96-47CA-A6C2-061DB7A41098}" destId="{7B1CE7F0-5192-49DC-AA0A-585502FCE6A6}" srcOrd="0" destOrd="0" presId="urn:microsoft.com/office/officeart/2005/8/layout/hierarchy1"/>
    <dgm:cxn modelId="{9BF7BCF6-B6DB-4798-B483-79832FF9A3E9}" type="presParOf" srcId="{A8B52BCB-2F96-47CA-A6C2-061DB7A41098}" destId="{B23EC7D2-46F4-4635-A5ED-C574392EB8E9}" srcOrd="1" destOrd="0" presId="urn:microsoft.com/office/officeart/2005/8/layout/hierarchy1"/>
    <dgm:cxn modelId="{E8BC6244-0704-4553-A56F-6D6B8E9B5732}" type="presParOf" srcId="{38AA12BE-B364-4A8E-89E2-4C324909151E}" destId="{EC2F8AAD-FE87-40D2-BAC8-A47E27A9E435}" srcOrd="1" destOrd="0" presId="urn:microsoft.com/office/officeart/2005/8/layout/hierarchy1"/>
    <dgm:cxn modelId="{B1CB7FB9-7BC9-430C-B381-EC8EE301DEBB}" type="presParOf" srcId="{EC2F8AAD-FE87-40D2-BAC8-A47E27A9E435}" destId="{0575C984-70A6-434E-A49C-8D0395B50AD7}" srcOrd="0" destOrd="0" presId="urn:microsoft.com/office/officeart/2005/8/layout/hierarchy1"/>
    <dgm:cxn modelId="{36EE236A-ACDD-4184-894F-66CA5C13C5AB}" type="presParOf" srcId="{EC2F8AAD-FE87-40D2-BAC8-A47E27A9E435}" destId="{4559D75C-0EE2-4562-A175-CE8CDCE8A31C}" srcOrd="1" destOrd="0" presId="urn:microsoft.com/office/officeart/2005/8/layout/hierarchy1"/>
    <dgm:cxn modelId="{FE9FF5C1-F152-430F-A4A1-4CCB45FD72DB}" type="presParOf" srcId="{4559D75C-0EE2-4562-A175-CE8CDCE8A31C}" destId="{E2B4DC44-E7F8-49D5-B4E1-D9A3DBE4FB79}" srcOrd="0" destOrd="0" presId="urn:microsoft.com/office/officeart/2005/8/layout/hierarchy1"/>
    <dgm:cxn modelId="{4CCF9661-C1D3-4B82-935C-FA80CDA65416}" type="presParOf" srcId="{E2B4DC44-E7F8-49D5-B4E1-D9A3DBE4FB79}" destId="{718ECAAD-F202-4DD2-A132-FB0EA0F5706C}" srcOrd="0" destOrd="0" presId="urn:microsoft.com/office/officeart/2005/8/layout/hierarchy1"/>
    <dgm:cxn modelId="{5C712AFA-3719-4CA7-AF6E-EF7A50AFC085}" type="presParOf" srcId="{E2B4DC44-E7F8-49D5-B4E1-D9A3DBE4FB79}" destId="{1AFF243E-0E2D-4400-B49D-0052E29C50A7}" srcOrd="1" destOrd="0" presId="urn:microsoft.com/office/officeart/2005/8/layout/hierarchy1"/>
    <dgm:cxn modelId="{B86D9523-6B1B-4409-AC44-83B08EDD874B}" type="presParOf" srcId="{4559D75C-0EE2-4562-A175-CE8CDCE8A31C}" destId="{E6CD67C2-D5F0-44B2-A7DD-D638AAF0358D}" srcOrd="1" destOrd="0" presId="urn:microsoft.com/office/officeart/2005/8/layout/hierarchy1"/>
    <dgm:cxn modelId="{A8C2F6B8-5CBD-4A92-B922-6A987BB0161A}" type="presParOf" srcId="{E6CD67C2-D5F0-44B2-A7DD-D638AAF0358D}" destId="{D05E1AC1-FD05-454A-9B9E-584B7F67A01B}" srcOrd="0" destOrd="0" presId="urn:microsoft.com/office/officeart/2005/8/layout/hierarchy1"/>
    <dgm:cxn modelId="{83E12B3A-A414-41B6-A7A1-F73EAF11BA6F}" type="presParOf" srcId="{E6CD67C2-D5F0-44B2-A7DD-D638AAF0358D}" destId="{44EB69EE-0F55-401F-9F3A-31B2A53B5C69}" srcOrd="1" destOrd="0" presId="urn:microsoft.com/office/officeart/2005/8/layout/hierarchy1"/>
    <dgm:cxn modelId="{18BC9D1D-788B-4C66-B4D6-933316C5A7F1}" type="presParOf" srcId="{44EB69EE-0F55-401F-9F3A-31B2A53B5C69}" destId="{F4586658-0229-4C43-ABCB-D3457C0897F5}" srcOrd="0" destOrd="0" presId="urn:microsoft.com/office/officeart/2005/8/layout/hierarchy1"/>
    <dgm:cxn modelId="{93B6931B-55DE-43F7-9845-22F2E48420B9}" type="presParOf" srcId="{F4586658-0229-4C43-ABCB-D3457C0897F5}" destId="{47D69194-A73F-40BD-B3FB-114BD37DF4F8}" srcOrd="0" destOrd="0" presId="urn:microsoft.com/office/officeart/2005/8/layout/hierarchy1"/>
    <dgm:cxn modelId="{CF96509C-5264-4779-BF20-A8FC9F3E3F32}" type="presParOf" srcId="{F4586658-0229-4C43-ABCB-D3457C0897F5}" destId="{DA64C7C4-440F-4D3C-8AD4-8FE4D22D0473}" srcOrd="1" destOrd="0" presId="urn:microsoft.com/office/officeart/2005/8/layout/hierarchy1"/>
    <dgm:cxn modelId="{0844A84E-CD0A-40AA-9CCA-2644199B346D}" type="presParOf" srcId="{44EB69EE-0F55-401F-9F3A-31B2A53B5C69}" destId="{CE0C1928-25DB-4843-89DC-9C709B0463BB}" srcOrd="1" destOrd="0" presId="urn:microsoft.com/office/officeart/2005/8/layout/hierarchy1"/>
    <dgm:cxn modelId="{7A09CD89-7DCA-489D-8CB2-B21B19B980D2}" type="presParOf" srcId="{E6CD67C2-D5F0-44B2-A7DD-D638AAF0358D}" destId="{F8F6C935-DD4F-4367-AD77-34545E0A91E3}" srcOrd="2" destOrd="0" presId="urn:microsoft.com/office/officeart/2005/8/layout/hierarchy1"/>
    <dgm:cxn modelId="{EA9C50E7-BBD7-4643-9522-55E61E27A796}" type="presParOf" srcId="{E6CD67C2-D5F0-44B2-A7DD-D638AAF0358D}" destId="{F6744ADF-1AA4-41F9-B666-1759750F6FF4}" srcOrd="3" destOrd="0" presId="urn:microsoft.com/office/officeart/2005/8/layout/hierarchy1"/>
    <dgm:cxn modelId="{1402DF4E-B50A-4770-9B18-E734F8310173}" type="presParOf" srcId="{F6744ADF-1AA4-41F9-B666-1759750F6FF4}" destId="{34271C73-552D-4799-BC49-C4EEC47EFDEB}" srcOrd="0" destOrd="0" presId="urn:microsoft.com/office/officeart/2005/8/layout/hierarchy1"/>
    <dgm:cxn modelId="{BD575DF9-134D-4155-AA25-8BFDA9D90E17}" type="presParOf" srcId="{34271C73-552D-4799-BC49-C4EEC47EFDEB}" destId="{CAF3E518-F66D-478F-8838-7E6214D402F8}" srcOrd="0" destOrd="0" presId="urn:microsoft.com/office/officeart/2005/8/layout/hierarchy1"/>
    <dgm:cxn modelId="{DF0E73E6-244B-44EA-AA16-A0AA8074ED13}" type="presParOf" srcId="{34271C73-552D-4799-BC49-C4EEC47EFDEB}" destId="{655983FD-2349-4101-9AE8-FF52971822AB}" srcOrd="1" destOrd="0" presId="urn:microsoft.com/office/officeart/2005/8/layout/hierarchy1"/>
    <dgm:cxn modelId="{F6216214-6F8A-4C57-B7DA-737E4550A86A}" type="presParOf" srcId="{F6744ADF-1AA4-41F9-B666-1759750F6FF4}" destId="{0A607FC6-4031-429E-B1A8-934342740CE0}" srcOrd="1" destOrd="0" presId="urn:microsoft.com/office/officeart/2005/8/layout/hierarchy1"/>
    <dgm:cxn modelId="{5BF0D019-339B-491C-B6BB-28F469CBFA71}" type="presParOf" srcId="{EC2F8AAD-FE87-40D2-BAC8-A47E27A9E435}" destId="{46A9FF85-0E85-44FD-BB08-0B9CFFFC43CB}" srcOrd="2" destOrd="0" presId="urn:microsoft.com/office/officeart/2005/8/layout/hierarchy1"/>
    <dgm:cxn modelId="{713AF39F-1FA9-4C65-81A0-B65D6F4CB1F2}" type="presParOf" srcId="{EC2F8AAD-FE87-40D2-BAC8-A47E27A9E435}" destId="{3BE91B07-EFD9-417C-85F6-B37D1F9A87D2}" srcOrd="3" destOrd="0" presId="urn:microsoft.com/office/officeart/2005/8/layout/hierarchy1"/>
    <dgm:cxn modelId="{A74097B4-E319-410C-9DDD-49D293421817}" type="presParOf" srcId="{3BE91B07-EFD9-417C-85F6-B37D1F9A87D2}" destId="{3BDCF0E4-7969-4083-8B39-EA52449B3671}" srcOrd="0" destOrd="0" presId="urn:microsoft.com/office/officeart/2005/8/layout/hierarchy1"/>
    <dgm:cxn modelId="{0057DB6C-D3BC-4A93-8077-13CE97C339B7}" type="presParOf" srcId="{3BDCF0E4-7969-4083-8B39-EA52449B3671}" destId="{FE9188F2-9001-4215-A776-1363453D49F9}" srcOrd="0" destOrd="0" presId="urn:microsoft.com/office/officeart/2005/8/layout/hierarchy1"/>
    <dgm:cxn modelId="{3B0AA09E-5EB3-4B79-9BF9-BF387FB27004}" type="presParOf" srcId="{3BDCF0E4-7969-4083-8B39-EA52449B3671}" destId="{1FB2073D-88AF-457A-B39F-F67476F86BE8}" srcOrd="1" destOrd="0" presId="urn:microsoft.com/office/officeart/2005/8/layout/hierarchy1"/>
    <dgm:cxn modelId="{4FD39DB9-B577-490F-B13E-C81DDF98E319}" type="presParOf" srcId="{3BE91B07-EFD9-417C-85F6-B37D1F9A87D2}" destId="{CA2CBBD6-42C5-44DF-83B9-422DABFCCBFB}" srcOrd="1" destOrd="0" presId="urn:microsoft.com/office/officeart/2005/8/layout/hierarchy1"/>
    <dgm:cxn modelId="{C284DB91-7020-4A62-83ED-07114F0B1A78}" type="presParOf" srcId="{CA2CBBD6-42C5-44DF-83B9-422DABFCCBFB}" destId="{EB20359E-90D9-4ED9-B1E4-6934779E4F47}" srcOrd="0" destOrd="0" presId="urn:microsoft.com/office/officeart/2005/8/layout/hierarchy1"/>
    <dgm:cxn modelId="{AC81D125-F5B7-4F76-A01B-B9C6CDE3B8AC}" type="presParOf" srcId="{CA2CBBD6-42C5-44DF-83B9-422DABFCCBFB}" destId="{C9E05957-0A39-4719-93A4-C62CDF8F5F18}" srcOrd="1" destOrd="0" presId="urn:microsoft.com/office/officeart/2005/8/layout/hierarchy1"/>
    <dgm:cxn modelId="{D5DFD271-1D71-4530-A81C-20E290618F29}" type="presParOf" srcId="{C9E05957-0A39-4719-93A4-C62CDF8F5F18}" destId="{CFD2F079-4D26-4FD7-8C02-5FC45E29612C}" srcOrd="0" destOrd="0" presId="urn:microsoft.com/office/officeart/2005/8/layout/hierarchy1"/>
    <dgm:cxn modelId="{83D54FBC-B11A-425F-98E4-AF6BCE18F2DC}" type="presParOf" srcId="{CFD2F079-4D26-4FD7-8C02-5FC45E29612C}" destId="{B39DDC94-CDE4-4CC0-893C-2ECAAB09FDDB}" srcOrd="0" destOrd="0" presId="urn:microsoft.com/office/officeart/2005/8/layout/hierarchy1"/>
    <dgm:cxn modelId="{DDFBDD8E-E3EA-4383-891F-D1CE6ADB590C}" type="presParOf" srcId="{CFD2F079-4D26-4FD7-8C02-5FC45E29612C}" destId="{89AF4AF6-3C85-4618-B411-C259B28278F1}" srcOrd="1" destOrd="0" presId="urn:microsoft.com/office/officeart/2005/8/layout/hierarchy1"/>
    <dgm:cxn modelId="{DC527A87-6D52-4FF7-BE11-9B353C67795A}" type="presParOf" srcId="{C9E05957-0A39-4719-93A4-C62CDF8F5F18}" destId="{0A7FC1E9-F8E0-484E-A873-019E9A2D1967}" srcOrd="1" destOrd="0" presId="urn:microsoft.com/office/officeart/2005/8/layout/hierarchy1"/>
    <dgm:cxn modelId="{0E4F5AAC-8B27-4B41-8B25-75D9CD1FC395}" type="presParOf" srcId="{CA2CBBD6-42C5-44DF-83B9-422DABFCCBFB}" destId="{5EB98456-42ED-419F-BF77-2595709833DD}" srcOrd="2" destOrd="0" presId="urn:microsoft.com/office/officeart/2005/8/layout/hierarchy1"/>
    <dgm:cxn modelId="{74A2B041-CB96-4639-B857-A929CC360FA7}" type="presParOf" srcId="{CA2CBBD6-42C5-44DF-83B9-422DABFCCBFB}" destId="{8E3EA1B0-3D17-4317-81EF-58F54A92C1BF}" srcOrd="3" destOrd="0" presId="urn:microsoft.com/office/officeart/2005/8/layout/hierarchy1"/>
    <dgm:cxn modelId="{615D13F2-8331-4906-9E4E-AAFB4D435A4B}" type="presParOf" srcId="{8E3EA1B0-3D17-4317-81EF-58F54A92C1BF}" destId="{5A2B8F46-C2BE-47D7-8070-31701B6DBDE3}" srcOrd="0" destOrd="0" presId="urn:microsoft.com/office/officeart/2005/8/layout/hierarchy1"/>
    <dgm:cxn modelId="{C35BB86A-DCED-497B-B3DB-486568AC62D0}" type="presParOf" srcId="{5A2B8F46-C2BE-47D7-8070-31701B6DBDE3}" destId="{AF090A96-C91E-4CB2-935C-32100BF39DEE}" srcOrd="0" destOrd="0" presId="urn:microsoft.com/office/officeart/2005/8/layout/hierarchy1"/>
    <dgm:cxn modelId="{3B692442-2467-459A-9C26-B7097F7AD881}" type="presParOf" srcId="{5A2B8F46-C2BE-47D7-8070-31701B6DBDE3}" destId="{E3BF6C8D-AD49-471B-BBFA-63CBDB4E7F20}" srcOrd="1" destOrd="0" presId="urn:microsoft.com/office/officeart/2005/8/layout/hierarchy1"/>
    <dgm:cxn modelId="{63E6A4B6-DD6F-4522-8E68-07B22E7E1AD3}" type="presParOf" srcId="{8E3EA1B0-3D17-4317-81EF-58F54A92C1BF}" destId="{AD245C2D-3F11-4184-B1ED-4062E43236C6}" srcOrd="1" destOrd="0" presId="urn:microsoft.com/office/officeart/2005/8/layout/hierarchy1"/>
    <dgm:cxn modelId="{AA511952-2217-4495-BCD2-36A13C2524B5}" type="presParOf" srcId="{CA2CBBD6-42C5-44DF-83B9-422DABFCCBFB}" destId="{B88BCB30-CBB1-494B-BFF0-8EBEAEBB8915}" srcOrd="4" destOrd="0" presId="urn:microsoft.com/office/officeart/2005/8/layout/hierarchy1"/>
    <dgm:cxn modelId="{D3B5832D-D3C2-49E8-8CAB-E2AE1005FC69}" type="presParOf" srcId="{CA2CBBD6-42C5-44DF-83B9-422DABFCCBFB}" destId="{5AC01734-3157-4AFF-8660-D952A6CF4403}" srcOrd="5" destOrd="0" presId="urn:microsoft.com/office/officeart/2005/8/layout/hierarchy1"/>
    <dgm:cxn modelId="{E8636449-9ABB-40C5-AAAE-20B06F9A8C71}" type="presParOf" srcId="{5AC01734-3157-4AFF-8660-D952A6CF4403}" destId="{057940E0-D550-4041-92CC-5563E7D0CB77}" srcOrd="0" destOrd="0" presId="urn:microsoft.com/office/officeart/2005/8/layout/hierarchy1"/>
    <dgm:cxn modelId="{C85A5E82-4869-420B-973A-79B42916050A}" type="presParOf" srcId="{057940E0-D550-4041-92CC-5563E7D0CB77}" destId="{DC51C875-F0EA-4BCC-9743-8D35C9E4ABF5}" srcOrd="0" destOrd="0" presId="urn:microsoft.com/office/officeart/2005/8/layout/hierarchy1"/>
    <dgm:cxn modelId="{B194E4C5-05C7-4C88-AB97-D2059E827996}" type="presParOf" srcId="{057940E0-D550-4041-92CC-5563E7D0CB77}" destId="{E0132B79-859A-4114-A29C-A9B516039BD7}" srcOrd="1" destOrd="0" presId="urn:microsoft.com/office/officeart/2005/8/layout/hierarchy1"/>
    <dgm:cxn modelId="{75BA2F6A-BB9F-413D-B1B0-3FC6609B87B7}" type="presParOf" srcId="{5AC01734-3157-4AFF-8660-D952A6CF4403}" destId="{81522D37-2C5D-453B-A136-B9CEC0749082}" srcOrd="1" destOrd="0" presId="urn:microsoft.com/office/officeart/2005/8/layout/hierarchy1"/>
    <dgm:cxn modelId="{C33C5486-B1C3-40F2-80C0-BEE65CA87476}" type="presParOf" srcId="{CA2CBBD6-42C5-44DF-83B9-422DABFCCBFB}" destId="{B8C78507-FAD0-4AD6-8233-00B295B34FB1}" srcOrd="6" destOrd="0" presId="urn:microsoft.com/office/officeart/2005/8/layout/hierarchy1"/>
    <dgm:cxn modelId="{BF0D30B8-DD8E-434A-967D-A54C768C8C4B}" type="presParOf" srcId="{CA2CBBD6-42C5-44DF-83B9-422DABFCCBFB}" destId="{2CDA0241-B2EB-4ED2-938F-CCD36D3FB7A3}" srcOrd="7" destOrd="0" presId="urn:microsoft.com/office/officeart/2005/8/layout/hierarchy1"/>
    <dgm:cxn modelId="{B9E45FB6-FE20-4DF3-9654-00A03180F8FD}" type="presParOf" srcId="{2CDA0241-B2EB-4ED2-938F-CCD36D3FB7A3}" destId="{6029CB54-156F-4F7A-B231-F1322731E86F}" srcOrd="0" destOrd="0" presId="urn:microsoft.com/office/officeart/2005/8/layout/hierarchy1"/>
    <dgm:cxn modelId="{C881FCE5-D8D1-4178-9A0F-E17848CF1478}" type="presParOf" srcId="{6029CB54-156F-4F7A-B231-F1322731E86F}" destId="{DA0DC02E-FDF4-43B7-B829-4F972845C20A}" srcOrd="0" destOrd="0" presId="urn:microsoft.com/office/officeart/2005/8/layout/hierarchy1"/>
    <dgm:cxn modelId="{9B3C4E84-7BC5-4D8C-8EAC-599933B0DAC9}" type="presParOf" srcId="{6029CB54-156F-4F7A-B231-F1322731E86F}" destId="{6B0D7E15-3619-45F0-8477-85ED73002EA7}" srcOrd="1" destOrd="0" presId="urn:microsoft.com/office/officeart/2005/8/layout/hierarchy1"/>
    <dgm:cxn modelId="{CC709052-16D9-42B9-891A-20AF1103F909}" type="presParOf" srcId="{2CDA0241-B2EB-4ED2-938F-CCD36D3FB7A3}" destId="{754F9C27-E626-41FD-80E5-A8DCD7DC025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B4A1310-4CAA-449D-BA4C-6120206D6C28}"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fr-FR"/>
        </a:p>
      </dgm:t>
    </dgm:pt>
    <dgm:pt modelId="{7FC229AB-9C73-49E4-8D56-BEC2617B9DA0}">
      <dgm:prSet phldrT="[Texte]" custT="1"/>
      <dgm:spPr/>
      <dgm:t>
        <a:bodyPr/>
        <a:lstStyle/>
        <a:p>
          <a:r>
            <a:rPr lang="fr-FR" sz="1000" dirty="0"/>
            <a:t>Tendre vers des exploitations plus résilientes économiquement, socialement et agronomiquement</a:t>
          </a:r>
        </a:p>
      </dgm:t>
    </dgm:pt>
    <dgm:pt modelId="{EDFE64BA-2BA4-40DE-BA41-D0F73960E5C0}" type="parTrans" cxnId="{807E8D30-1614-44D0-BC7F-7D65030F1D89}">
      <dgm:prSet/>
      <dgm:spPr/>
      <dgm:t>
        <a:bodyPr/>
        <a:lstStyle/>
        <a:p>
          <a:endParaRPr lang="fr-FR" sz="1000"/>
        </a:p>
      </dgm:t>
    </dgm:pt>
    <dgm:pt modelId="{37126A21-54B9-413B-A39C-15C9DC9CF1FD}" type="sibTrans" cxnId="{807E8D30-1614-44D0-BC7F-7D65030F1D89}">
      <dgm:prSet/>
      <dgm:spPr/>
      <dgm:t>
        <a:bodyPr/>
        <a:lstStyle/>
        <a:p>
          <a:endParaRPr lang="fr-FR" sz="1000"/>
        </a:p>
      </dgm:t>
    </dgm:pt>
    <dgm:pt modelId="{77D084BE-2E87-4CA5-84E2-616715F6BF00}">
      <dgm:prSet phldrT="[Texte]" custT="1"/>
      <dgm:spPr/>
      <dgm:t>
        <a:bodyPr/>
        <a:lstStyle/>
        <a:p>
          <a:r>
            <a:rPr lang="fr-FR" sz="1000" dirty="0"/>
            <a:t>Avoir un bon équilibre vie perso/travail</a:t>
          </a:r>
        </a:p>
      </dgm:t>
    </dgm:pt>
    <dgm:pt modelId="{533FEBA8-EDBA-4EDB-8590-85C2DFF7412E}" type="parTrans" cxnId="{D94EBF57-2C36-4439-A26F-D41DEEE1BDB2}">
      <dgm:prSet/>
      <dgm:spPr/>
      <dgm:t>
        <a:bodyPr/>
        <a:lstStyle/>
        <a:p>
          <a:endParaRPr lang="fr-FR" sz="1000"/>
        </a:p>
      </dgm:t>
    </dgm:pt>
    <dgm:pt modelId="{07CFA460-4530-4729-B74E-662D3F35FC5A}" type="sibTrans" cxnId="{D94EBF57-2C36-4439-A26F-D41DEEE1BDB2}">
      <dgm:prSet/>
      <dgm:spPr/>
      <dgm:t>
        <a:bodyPr/>
        <a:lstStyle/>
        <a:p>
          <a:endParaRPr lang="fr-FR" sz="1000"/>
        </a:p>
      </dgm:t>
    </dgm:pt>
    <dgm:pt modelId="{704A60DA-22ED-4FF9-96DA-B6658CB0ED21}">
      <dgm:prSet phldrT="[Texte]" custT="1"/>
      <dgm:spPr>
        <a:ln>
          <a:solidFill>
            <a:schemeClr val="accent2"/>
          </a:solidFill>
        </a:ln>
      </dgm:spPr>
      <dgm:t>
        <a:bodyPr/>
        <a:lstStyle/>
        <a:p>
          <a:r>
            <a:rPr lang="fr-FR" sz="1000" dirty="0"/>
            <a:t>Capacité d'entraide dans les travaux </a:t>
          </a:r>
        </a:p>
      </dgm:t>
    </dgm:pt>
    <dgm:pt modelId="{27343BE3-03C7-48DB-B1F9-CA5BB785990A}" type="parTrans" cxnId="{DCACB0CB-2C84-4029-9C04-CA5D8297D04A}">
      <dgm:prSet/>
      <dgm:spPr/>
      <dgm:t>
        <a:bodyPr/>
        <a:lstStyle/>
        <a:p>
          <a:endParaRPr lang="fr-FR" sz="1000"/>
        </a:p>
      </dgm:t>
    </dgm:pt>
    <dgm:pt modelId="{ACA61509-3C9F-40B8-AB9C-E216E54E66EC}" type="sibTrans" cxnId="{DCACB0CB-2C84-4029-9C04-CA5D8297D04A}">
      <dgm:prSet/>
      <dgm:spPr/>
      <dgm:t>
        <a:bodyPr/>
        <a:lstStyle/>
        <a:p>
          <a:endParaRPr lang="fr-FR" sz="1000"/>
        </a:p>
      </dgm:t>
    </dgm:pt>
    <dgm:pt modelId="{748C4A09-E75C-4A0B-A448-A26300E63212}">
      <dgm:prSet phldrT="[Texte]" custT="1"/>
      <dgm:spPr>
        <a:ln>
          <a:solidFill>
            <a:schemeClr val="accent2"/>
          </a:solidFill>
        </a:ln>
      </dgm:spPr>
      <dgm:t>
        <a:bodyPr/>
        <a:lstStyle/>
        <a:p>
          <a:r>
            <a:rPr lang="fr-FR" sz="1000" dirty="0"/>
            <a:t>Avoir du temps de vacances /loisirs</a:t>
          </a:r>
        </a:p>
      </dgm:t>
    </dgm:pt>
    <dgm:pt modelId="{2E98F9AB-77B8-4522-9564-D17640CD317D}" type="parTrans" cxnId="{89B4C8CF-1AD8-4529-BB96-81724BDFEBCE}">
      <dgm:prSet/>
      <dgm:spPr/>
      <dgm:t>
        <a:bodyPr/>
        <a:lstStyle/>
        <a:p>
          <a:endParaRPr lang="fr-FR" sz="1000"/>
        </a:p>
      </dgm:t>
    </dgm:pt>
    <dgm:pt modelId="{E5FF0E93-7507-4EC6-8737-06438F81D2D0}" type="sibTrans" cxnId="{89B4C8CF-1AD8-4529-BB96-81724BDFEBCE}">
      <dgm:prSet/>
      <dgm:spPr/>
      <dgm:t>
        <a:bodyPr/>
        <a:lstStyle/>
        <a:p>
          <a:endParaRPr lang="fr-FR" sz="1000"/>
        </a:p>
      </dgm:t>
    </dgm:pt>
    <dgm:pt modelId="{702C0455-A98F-4069-8BF1-88AA6F30463F}">
      <dgm:prSet phldrT="[Texte]" custT="1"/>
      <dgm:spPr/>
      <dgm:t>
        <a:bodyPr/>
        <a:lstStyle/>
        <a:p>
          <a:r>
            <a:rPr lang="fr-FR" sz="1000" dirty="0"/>
            <a:t>Améliorer la matière organique du sol</a:t>
          </a:r>
        </a:p>
      </dgm:t>
    </dgm:pt>
    <dgm:pt modelId="{27557A48-BD7D-4E35-8B66-FE1006DC5604}" type="parTrans" cxnId="{1C82ADE2-5DC4-4500-A429-3473697779D2}">
      <dgm:prSet/>
      <dgm:spPr/>
      <dgm:t>
        <a:bodyPr/>
        <a:lstStyle/>
        <a:p>
          <a:endParaRPr lang="fr-FR" sz="1000"/>
        </a:p>
      </dgm:t>
    </dgm:pt>
    <dgm:pt modelId="{D97F11A5-E434-4DE1-97C7-AFF7DC6BC2D4}" type="sibTrans" cxnId="{1C82ADE2-5DC4-4500-A429-3473697779D2}">
      <dgm:prSet/>
      <dgm:spPr/>
      <dgm:t>
        <a:bodyPr/>
        <a:lstStyle/>
        <a:p>
          <a:endParaRPr lang="fr-FR" sz="1000"/>
        </a:p>
      </dgm:t>
    </dgm:pt>
    <dgm:pt modelId="{5BEDE11B-3D0E-4B67-8237-045F7BDBA875}">
      <dgm:prSet phldrT="[Texte]" custT="1"/>
      <dgm:spPr>
        <a:ln>
          <a:solidFill>
            <a:schemeClr val="accent2"/>
          </a:solidFill>
        </a:ln>
      </dgm:spPr>
      <dgm:t>
        <a:bodyPr/>
        <a:lstStyle/>
        <a:p>
          <a:r>
            <a:rPr lang="fr-FR" sz="1000" dirty="0"/>
            <a:t>Investir dans les couverts </a:t>
          </a:r>
        </a:p>
      </dgm:t>
    </dgm:pt>
    <dgm:pt modelId="{5998D94B-BBCF-4CE1-9852-8A2DD061E81A}" type="parTrans" cxnId="{5E7A3BA7-D5F7-4734-9C75-17A4D0E580A7}">
      <dgm:prSet/>
      <dgm:spPr/>
      <dgm:t>
        <a:bodyPr/>
        <a:lstStyle/>
        <a:p>
          <a:endParaRPr lang="fr-FR" sz="1000"/>
        </a:p>
      </dgm:t>
    </dgm:pt>
    <dgm:pt modelId="{FD6FCB82-66AB-410F-8E9C-87D5C7BC6790}" type="sibTrans" cxnId="{5E7A3BA7-D5F7-4734-9C75-17A4D0E580A7}">
      <dgm:prSet/>
      <dgm:spPr/>
      <dgm:t>
        <a:bodyPr/>
        <a:lstStyle/>
        <a:p>
          <a:endParaRPr lang="fr-FR" sz="1000"/>
        </a:p>
      </dgm:t>
    </dgm:pt>
    <dgm:pt modelId="{E27B3762-3532-450A-AD33-460974EF0492}">
      <dgm:prSet custT="1"/>
      <dgm:spPr/>
      <dgm:t>
        <a:bodyPr/>
        <a:lstStyle/>
        <a:p>
          <a:r>
            <a:rPr lang="fr-FR" sz="1000" dirty="0"/>
            <a:t>Avoir une rentabilité stable </a:t>
          </a:r>
          <a:r>
            <a:rPr lang="fr-FR" sz="1000" dirty="0" err="1"/>
            <a:t>pluri-annuelle</a:t>
          </a:r>
          <a:endParaRPr lang="fr-FR" sz="1000" dirty="0"/>
        </a:p>
      </dgm:t>
    </dgm:pt>
    <dgm:pt modelId="{9412F4BE-6251-42A8-ABBA-1DAAF5B2F837}" type="parTrans" cxnId="{738849E6-4B0B-45FD-8B4D-2EE77B2338C3}">
      <dgm:prSet/>
      <dgm:spPr/>
      <dgm:t>
        <a:bodyPr/>
        <a:lstStyle/>
        <a:p>
          <a:endParaRPr lang="fr-FR" sz="1000"/>
        </a:p>
      </dgm:t>
    </dgm:pt>
    <dgm:pt modelId="{DA79B23D-4045-430E-8BD1-BD25705F0A78}" type="sibTrans" cxnId="{738849E6-4B0B-45FD-8B4D-2EE77B2338C3}">
      <dgm:prSet/>
      <dgm:spPr/>
      <dgm:t>
        <a:bodyPr/>
        <a:lstStyle/>
        <a:p>
          <a:endParaRPr lang="fr-FR" sz="1000"/>
        </a:p>
      </dgm:t>
    </dgm:pt>
    <dgm:pt modelId="{74BDE825-09AC-4D79-B654-5F018C7426CB}">
      <dgm:prSet custT="1"/>
      <dgm:spPr>
        <a:ln>
          <a:solidFill>
            <a:schemeClr val="accent2"/>
          </a:solidFill>
        </a:ln>
      </dgm:spPr>
      <dgm:t>
        <a:bodyPr/>
        <a:lstStyle/>
        <a:p>
          <a:r>
            <a:rPr lang="fr-FR" sz="1000" dirty="0"/>
            <a:t>Développer des techniques performantes pour des cultures robustes (rendement minimum)</a:t>
          </a:r>
        </a:p>
      </dgm:t>
    </dgm:pt>
    <dgm:pt modelId="{81C1BA19-4D66-4BAA-855D-5B2C7BCD92B1}" type="parTrans" cxnId="{64DFD998-73DE-4D40-8A65-AA3F7421BBBF}">
      <dgm:prSet/>
      <dgm:spPr/>
      <dgm:t>
        <a:bodyPr/>
        <a:lstStyle/>
        <a:p>
          <a:endParaRPr lang="fr-FR" sz="1000"/>
        </a:p>
      </dgm:t>
    </dgm:pt>
    <dgm:pt modelId="{29A98D38-78A0-4B48-9F9C-46B560FEA51A}" type="sibTrans" cxnId="{64DFD998-73DE-4D40-8A65-AA3F7421BBBF}">
      <dgm:prSet/>
      <dgm:spPr/>
      <dgm:t>
        <a:bodyPr/>
        <a:lstStyle/>
        <a:p>
          <a:endParaRPr lang="fr-FR" sz="1000"/>
        </a:p>
      </dgm:t>
    </dgm:pt>
    <dgm:pt modelId="{B30712EB-58BD-44F0-B281-C535CCAABEAA}">
      <dgm:prSet custT="1"/>
      <dgm:spPr/>
      <dgm:t>
        <a:bodyPr/>
        <a:lstStyle/>
        <a:p>
          <a:r>
            <a:rPr lang="fr-FR" sz="1000" dirty="0"/>
            <a:t>Production de biomasse (idem qualité de l'eau)</a:t>
          </a:r>
        </a:p>
      </dgm:t>
    </dgm:pt>
    <dgm:pt modelId="{14445AE2-70BB-4C92-9395-75E9E7AC5B07}" type="parTrans" cxnId="{96EA65C3-A0F3-4610-95B9-6C75A137305B}">
      <dgm:prSet/>
      <dgm:spPr/>
      <dgm:t>
        <a:bodyPr/>
        <a:lstStyle/>
        <a:p>
          <a:endParaRPr lang="fr-FR" sz="1000"/>
        </a:p>
      </dgm:t>
    </dgm:pt>
    <dgm:pt modelId="{08A0E364-4178-4CEB-998B-F40C26FA011C}" type="sibTrans" cxnId="{96EA65C3-A0F3-4610-95B9-6C75A137305B}">
      <dgm:prSet/>
      <dgm:spPr/>
      <dgm:t>
        <a:bodyPr/>
        <a:lstStyle/>
        <a:p>
          <a:endParaRPr lang="fr-FR" sz="1000"/>
        </a:p>
      </dgm:t>
    </dgm:pt>
    <dgm:pt modelId="{2CD27739-23F0-4622-86F2-96089A812C13}">
      <dgm:prSet custT="1"/>
      <dgm:spPr/>
      <dgm:t>
        <a:bodyPr/>
        <a:lstStyle/>
        <a:p>
          <a:r>
            <a:rPr lang="fr-FR" sz="1000" dirty="0"/>
            <a:t>ratio rendement /charge opérationnelle </a:t>
          </a:r>
        </a:p>
      </dgm:t>
    </dgm:pt>
    <dgm:pt modelId="{23FD13E3-EB3E-47AE-84D1-0C014D0E8D31}" type="parTrans" cxnId="{A1255E35-9AC2-4022-A0AF-C75EDF403209}">
      <dgm:prSet/>
      <dgm:spPr/>
      <dgm:t>
        <a:bodyPr/>
        <a:lstStyle/>
        <a:p>
          <a:endParaRPr lang="fr-FR" sz="1000"/>
        </a:p>
      </dgm:t>
    </dgm:pt>
    <dgm:pt modelId="{904DB5B1-DD65-49A3-819D-F4BF866AD9FE}" type="sibTrans" cxnId="{A1255E35-9AC2-4022-A0AF-C75EDF403209}">
      <dgm:prSet/>
      <dgm:spPr/>
      <dgm:t>
        <a:bodyPr/>
        <a:lstStyle/>
        <a:p>
          <a:endParaRPr lang="fr-FR" sz="1000"/>
        </a:p>
      </dgm:t>
    </dgm:pt>
    <dgm:pt modelId="{A7A2BE0D-9A51-461A-8725-F66260888585}" type="pres">
      <dgm:prSet presAssocID="{0B4A1310-4CAA-449D-BA4C-6120206D6C28}" presName="hierChild1" presStyleCnt="0">
        <dgm:presLayoutVars>
          <dgm:chPref val="1"/>
          <dgm:dir/>
          <dgm:animOne val="branch"/>
          <dgm:animLvl val="lvl"/>
          <dgm:resizeHandles/>
        </dgm:presLayoutVars>
      </dgm:prSet>
      <dgm:spPr/>
    </dgm:pt>
    <dgm:pt modelId="{D9FBC98B-2628-469A-9AEB-415D4288951C}" type="pres">
      <dgm:prSet presAssocID="{7FC229AB-9C73-49E4-8D56-BEC2617B9DA0}" presName="hierRoot1" presStyleCnt="0"/>
      <dgm:spPr/>
    </dgm:pt>
    <dgm:pt modelId="{D6969A9D-E7EF-4743-9716-1A3BEE19CC63}" type="pres">
      <dgm:prSet presAssocID="{7FC229AB-9C73-49E4-8D56-BEC2617B9DA0}" presName="composite" presStyleCnt="0"/>
      <dgm:spPr/>
    </dgm:pt>
    <dgm:pt modelId="{7011C29F-2B74-4E6F-9085-690A578A8B9A}" type="pres">
      <dgm:prSet presAssocID="{7FC229AB-9C73-49E4-8D56-BEC2617B9DA0}" presName="background" presStyleLbl="node0" presStyleIdx="0" presStyleCnt="1"/>
      <dgm:spPr/>
    </dgm:pt>
    <dgm:pt modelId="{C1A07A9A-7E8F-4F34-98AA-814C86B8C8C6}" type="pres">
      <dgm:prSet presAssocID="{7FC229AB-9C73-49E4-8D56-BEC2617B9DA0}" presName="text" presStyleLbl="fgAcc0" presStyleIdx="0" presStyleCnt="1" custScaleX="288302" custLinFactNeighborX="463" custLinFactNeighborY="-14540">
        <dgm:presLayoutVars>
          <dgm:chPref val="3"/>
        </dgm:presLayoutVars>
      </dgm:prSet>
      <dgm:spPr/>
    </dgm:pt>
    <dgm:pt modelId="{BBA866BF-9F7C-4E58-831A-BD8AC71786AF}" type="pres">
      <dgm:prSet presAssocID="{7FC229AB-9C73-49E4-8D56-BEC2617B9DA0}" presName="hierChild2" presStyleCnt="0"/>
      <dgm:spPr/>
    </dgm:pt>
    <dgm:pt modelId="{6674EA11-1401-46F0-A9B4-F732777C8582}" type="pres">
      <dgm:prSet presAssocID="{533FEBA8-EDBA-4EDB-8590-85C2DFF7412E}" presName="Name10" presStyleLbl="parChTrans1D2" presStyleIdx="0" presStyleCnt="3"/>
      <dgm:spPr/>
    </dgm:pt>
    <dgm:pt modelId="{3E87A3E2-4CC3-4E82-A0CD-7C061FD97997}" type="pres">
      <dgm:prSet presAssocID="{77D084BE-2E87-4CA5-84E2-616715F6BF00}" presName="hierRoot2" presStyleCnt="0"/>
      <dgm:spPr/>
    </dgm:pt>
    <dgm:pt modelId="{FBED91E5-7755-489A-83DF-6475DBE25277}" type="pres">
      <dgm:prSet presAssocID="{77D084BE-2E87-4CA5-84E2-616715F6BF00}" presName="composite2" presStyleCnt="0"/>
      <dgm:spPr/>
    </dgm:pt>
    <dgm:pt modelId="{6319F43E-0948-42A7-B47C-080B49EA1F58}" type="pres">
      <dgm:prSet presAssocID="{77D084BE-2E87-4CA5-84E2-616715F6BF00}" presName="background2" presStyleLbl="node2" presStyleIdx="0" presStyleCnt="3"/>
      <dgm:spPr/>
    </dgm:pt>
    <dgm:pt modelId="{2083AC99-65CF-4AB8-B3DF-5C7D03523B42}" type="pres">
      <dgm:prSet presAssocID="{77D084BE-2E87-4CA5-84E2-616715F6BF00}" presName="text2" presStyleLbl="fgAcc2" presStyleIdx="0" presStyleCnt="3" custScaleX="92211" custScaleY="65345" custLinFactNeighborX="41375" custLinFactNeighborY="185">
        <dgm:presLayoutVars>
          <dgm:chPref val="3"/>
        </dgm:presLayoutVars>
      </dgm:prSet>
      <dgm:spPr/>
    </dgm:pt>
    <dgm:pt modelId="{405831D0-C806-42BF-A143-A2C632AC08BD}" type="pres">
      <dgm:prSet presAssocID="{77D084BE-2E87-4CA5-84E2-616715F6BF00}" presName="hierChild3" presStyleCnt="0"/>
      <dgm:spPr/>
    </dgm:pt>
    <dgm:pt modelId="{AB975B5E-A6BE-4598-B47D-661499DF0D6D}" type="pres">
      <dgm:prSet presAssocID="{27343BE3-03C7-48DB-B1F9-CA5BB785990A}" presName="Name17" presStyleLbl="parChTrans1D3" presStyleIdx="0" presStyleCnt="4"/>
      <dgm:spPr/>
    </dgm:pt>
    <dgm:pt modelId="{99F9E6AC-42BB-4695-ABD5-4D03AA4ECA14}" type="pres">
      <dgm:prSet presAssocID="{704A60DA-22ED-4FF9-96DA-B6658CB0ED21}" presName="hierRoot3" presStyleCnt="0"/>
      <dgm:spPr/>
    </dgm:pt>
    <dgm:pt modelId="{ADE2A861-BF15-4A6C-B4EE-2B382252DF2D}" type="pres">
      <dgm:prSet presAssocID="{704A60DA-22ED-4FF9-96DA-B6658CB0ED21}" presName="composite3" presStyleCnt="0"/>
      <dgm:spPr/>
    </dgm:pt>
    <dgm:pt modelId="{4FA60092-7857-442D-AC79-B8DA4EA1CC9B}" type="pres">
      <dgm:prSet presAssocID="{704A60DA-22ED-4FF9-96DA-B6658CB0ED21}" presName="background3" presStyleLbl="node3" presStyleIdx="0" presStyleCnt="4"/>
      <dgm:spPr/>
    </dgm:pt>
    <dgm:pt modelId="{D352DA2B-7A19-4DF1-8EF8-B52F2A6241DF}" type="pres">
      <dgm:prSet presAssocID="{704A60DA-22ED-4FF9-96DA-B6658CB0ED21}" presName="text3" presStyleLbl="fgAcc3" presStyleIdx="0" presStyleCnt="4" custScaleX="95329" custScaleY="82488" custLinFactNeighborX="43589" custLinFactNeighborY="4240">
        <dgm:presLayoutVars>
          <dgm:chPref val="3"/>
        </dgm:presLayoutVars>
      </dgm:prSet>
      <dgm:spPr/>
    </dgm:pt>
    <dgm:pt modelId="{1A2CE4B1-64C1-44E8-8D8B-9657E85BC831}" type="pres">
      <dgm:prSet presAssocID="{704A60DA-22ED-4FF9-96DA-B6658CB0ED21}" presName="hierChild4" presStyleCnt="0"/>
      <dgm:spPr/>
    </dgm:pt>
    <dgm:pt modelId="{0B9BCBE9-C3D0-4C8A-8363-F21288C3C1A5}" type="pres">
      <dgm:prSet presAssocID="{2E98F9AB-77B8-4522-9564-D17640CD317D}" presName="Name17" presStyleLbl="parChTrans1D3" presStyleIdx="1" presStyleCnt="4"/>
      <dgm:spPr/>
    </dgm:pt>
    <dgm:pt modelId="{B7F56694-AA8E-4BF8-A989-F5021CE4BA3E}" type="pres">
      <dgm:prSet presAssocID="{748C4A09-E75C-4A0B-A448-A26300E63212}" presName="hierRoot3" presStyleCnt="0"/>
      <dgm:spPr/>
    </dgm:pt>
    <dgm:pt modelId="{F805B4B1-21A6-489C-8A9B-8BAD672870CD}" type="pres">
      <dgm:prSet presAssocID="{748C4A09-E75C-4A0B-A448-A26300E63212}" presName="composite3" presStyleCnt="0"/>
      <dgm:spPr/>
    </dgm:pt>
    <dgm:pt modelId="{54B96009-C1F4-468A-931F-397E75078FB4}" type="pres">
      <dgm:prSet presAssocID="{748C4A09-E75C-4A0B-A448-A26300E63212}" presName="background3" presStyleLbl="node3" presStyleIdx="1" presStyleCnt="4"/>
      <dgm:spPr/>
    </dgm:pt>
    <dgm:pt modelId="{E06B8EDB-C5D6-425A-AE44-E00439F1FFE6}" type="pres">
      <dgm:prSet presAssocID="{748C4A09-E75C-4A0B-A448-A26300E63212}" presName="text3" presStyleLbl="fgAcc3" presStyleIdx="1" presStyleCnt="4" custScaleX="88694" custScaleY="73706" custLinFactNeighborX="35063" custLinFactNeighborY="3586">
        <dgm:presLayoutVars>
          <dgm:chPref val="3"/>
        </dgm:presLayoutVars>
      </dgm:prSet>
      <dgm:spPr/>
    </dgm:pt>
    <dgm:pt modelId="{DDE85A96-5FAF-4460-B7B8-BECABA9A1846}" type="pres">
      <dgm:prSet presAssocID="{748C4A09-E75C-4A0B-A448-A26300E63212}" presName="hierChild4" presStyleCnt="0"/>
      <dgm:spPr/>
    </dgm:pt>
    <dgm:pt modelId="{2B128F23-5F73-4C1F-8AAB-5385309FC6DD}" type="pres">
      <dgm:prSet presAssocID="{27557A48-BD7D-4E35-8B66-FE1006DC5604}" presName="Name10" presStyleLbl="parChTrans1D2" presStyleIdx="1" presStyleCnt="3"/>
      <dgm:spPr/>
    </dgm:pt>
    <dgm:pt modelId="{38AA12BE-B364-4A8E-89E2-4C324909151E}" type="pres">
      <dgm:prSet presAssocID="{702C0455-A98F-4069-8BF1-88AA6F30463F}" presName="hierRoot2" presStyleCnt="0"/>
      <dgm:spPr/>
    </dgm:pt>
    <dgm:pt modelId="{A8B52BCB-2F96-47CA-A6C2-061DB7A41098}" type="pres">
      <dgm:prSet presAssocID="{702C0455-A98F-4069-8BF1-88AA6F30463F}" presName="composite2" presStyleCnt="0"/>
      <dgm:spPr/>
    </dgm:pt>
    <dgm:pt modelId="{7B1CE7F0-5192-49DC-AA0A-585502FCE6A6}" type="pres">
      <dgm:prSet presAssocID="{702C0455-A98F-4069-8BF1-88AA6F30463F}" presName="background2" presStyleLbl="node2" presStyleIdx="1" presStyleCnt="3"/>
      <dgm:spPr/>
    </dgm:pt>
    <dgm:pt modelId="{B23EC7D2-46F4-4635-A5ED-C574392EB8E9}" type="pres">
      <dgm:prSet presAssocID="{702C0455-A98F-4069-8BF1-88AA6F30463F}" presName="text2" presStyleLbl="fgAcc2" presStyleIdx="1" presStyleCnt="3" custScaleX="91521" custScaleY="67912" custLinFactNeighborX="-3873" custLinFactNeighborY="13">
        <dgm:presLayoutVars>
          <dgm:chPref val="3"/>
        </dgm:presLayoutVars>
      </dgm:prSet>
      <dgm:spPr/>
    </dgm:pt>
    <dgm:pt modelId="{EC2F8AAD-FE87-40D2-BAC8-A47E27A9E435}" type="pres">
      <dgm:prSet presAssocID="{702C0455-A98F-4069-8BF1-88AA6F30463F}" presName="hierChild3" presStyleCnt="0"/>
      <dgm:spPr/>
    </dgm:pt>
    <dgm:pt modelId="{113AD20B-2A32-49C8-B611-B972AED8E50C}" type="pres">
      <dgm:prSet presAssocID="{5998D94B-BBCF-4CE1-9852-8A2DD061E81A}" presName="Name17" presStyleLbl="parChTrans1D3" presStyleIdx="2" presStyleCnt="4"/>
      <dgm:spPr/>
    </dgm:pt>
    <dgm:pt modelId="{B90434BC-CED3-4597-AF23-D1B16470582D}" type="pres">
      <dgm:prSet presAssocID="{5BEDE11B-3D0E-4B67-8237-045F7BDBA875}" presName="hierRoot3" presStyleCnt="0"/>
      <dgm:spPr/>
    </dgm:pt>
    <dgm:pt modelId="{4B3763E5-590D-40C4-8AEB-9BD838205E1B}" type="pres">
      <dgm:prSet presAssocID="{5BEDE11B-3D0E-4B67-8237-045F7BDBA875}" presName="composite3" presStyleCnt="0"/>
      <dgm:spPr/>
    </dgm:pt>
    <dgm:pt modelId="{6585BBA6-E7EA-457F-9A00-B77A0F6248B6}" type="pres">
      <dgm:prSet presAssocID="{5BEDE11B-3D0E-4B67-8237-045F7BDBA875}" presName="background3" presStyleLbl="node3" presStyleIdx="2" presStyleCnt="4"/>
      <dgm:spPr/>
    </dgm:pt>
    <dgm:pt modelId="{0F9BB4FD-359D-4AFD-96ED-03E7AAC0987C}" type="pres">
      <dgm:prSet presAssocID="{5BEDE11B-3D0E-4B67-8237-045F7BDBA875}" presName="text3" presStyleLbl="fgAcc3" presStyleIdx="2" presStyleCnt="4" custScaleX="80425" custScaleY="79838" custLinFactNeighborX="22338" custLinFactNeighborY="742">
        <dgm:presLayoutVars>
          <dgm:chPref val="3"/>
        </dgm:presLayoutVars>
      </dgm:prSet>
      <dgm:spPr/>
    </dgm:pt>
    <dgm:pt modelId="{966E03D6-6FD6-4F82-9B11-376D401A1043}" type="pres">
      <dgm:prSet presAssocID="{5BEDE11B-3D0E-4B67-8237-045F7BDBA875}" presName="hierChild4" presStyleCnt="0"/>
      <dgm:spPr/>
    </dgm:pt>
    <dgm:pt modelId="{1ED642E4-38C4-4970-9A6F-DB2C43CD3C71}" type="pres">
      <dgm:prSet presAssocID="{14445AE2-70BB-4C92-9395-75E9E7AC5B07}" presName="Name23" presStyleLbl="parChTrans1D4" presStyleIdx="0" presStyleCnt="2"/>
      <dgm:spPr/>
    </dgm:pt>
    <dgm:pt modelId="{FA5C93C2-85A0-475A-ACC5-646B4F934001}" type="pres">
      <dgm:prSet presAssocID="{B30712EB-58BD-44F0-B281-C535CCAABEAA}" presName="hierRoot4" presStyleCnt="0"/>
      <dgm:spPr/>
    </dgm:pt>
    <dgm:pt modelId="{56912927-D5B6-49C9-BF73-2C18C9024791}" type="pres">
      <dgm:prSet presAssocID="{B30712EB-58BD-44F0-B281-C535CCAABEAA}" presName="composite4" presStyleCnt="0"/>
      <dgm:spPr/>
    </dgm:pt>
    <dgm:pt modelId="{4E49215F-DD1F-4354-AEDE-DD14A9A3966B}" type="pres">
      <dgm:prSet presAssocID="{B30712EB-58BD-44F0-B281-C535CCAABEAA}" presName="background4" presStyleLbl="node4" presStyleIdx="0" presStyleCnt="2"/>
      <dgm:spPr/>
    </dgm:pt>
    <dgm:pt modelId="{E04C5CC9-DD3E-40D4-A6F7-7E20431D29EB}" type="pres">
      <dgm:prSet presAssocID="{B30712EB-58BD-44F0-B281-C535CCAABEAA}" presName="text4" presStyleLbl="fgAcc4" presStyleIdx="0" presStyleCnt="2" custScaleX="104816" custScaleY="83148">
        <dgm:presLayoutVars>
          <dgm:chPref val="3"/>
        </dgm:presLayoutVars>
      </dgm:prSet>
      <dgm:spPr/>
    </dgm:pt>
    <dgm:pt modelId="{ADD79FA7-B6FD-4A31-8AB5-899F4CC3E709}" type="pres">
      <dgm:prSet presAssocID="{B30712EB-58BD-44F0-B281-C535CCAABEAA}" presName="hierChild5" presStyleCnt="0"/>
      <dgm:spPr/>
    </dgm:pt>
    <dgm:pt modelId="{6DB124A2-5763-4CCF-A544-EDF11A1920DD}" type="pres">
      <dgm:prSet presAssocID="{9412F4BE-6251-42A8-ABBA-1DAAF5B2F837}" presName="Name10" presStyleLbl="parChTrans1D2" presStyleIdx="2" presStyleCnt="3"/>
      <dgm:spPr/>
    </dgm:pt>
    <dgm:pt modelId="{F3602660-4412-469D-82AD-D7B1AF252154}" type="pres">
      <dgm:prSet presAssocID="{E27B3762-3532-450A-AD33-460974EF0492}" presName="hierRoot2" presStyleCnt="0"/>
      <dgm:spPr/>
    </dgm:pt>
    <dgm:pt modelId="{9E60E41B-6C7F-40F9-BB38-30AF6E534AFE}" type="pres">
      <dgm:prSet presAssocID="{E27B3762-3532-450A-AD33-460974EF0492}" presName="composite2" presStyleCnt="0"/>
      <dgm:spPr/>
    </dgm:pt>
    <dgm:pt modelId="{33198940-4F1A-4B47-8A2B-6ED33E6EB391}" type="pres">
      <dgm:prSet presAssocID="{E27B3762-3532-450A-AD33-460974EF0492}" presName="background2" presStyleLbl="node2" presStyleIdx="2" presStyleCnt="3"/>
      <dgm:spPr/>
    </dgm:pt>
    <dgm:pt modelId="{20D0B279-3D40-4E05-A4A2-ADC5428A559D}" type="pres">
      <dgm:prSet presAssocID="{E27B3762-3532-450A-AD33-460974EF0492}" presName="text2" presStyleLbl="fgAcc2" presStyleIdx="2" presStyleCnt="3" custScaleX="94850" custScaleY="64602" custLinFactNeighborX="-22081" custLinFactNeighborY="520">
        <dgm:presLayoutVars>
          <dgm:chPref val="3"/>
        </dgm:presLayoutVars>
      </dgm:prSet>
      <dgm:spPr/>
    </dgm:pt>
    <dgm:pt modelId="{7C6E2CF6-55A0-494A-8EE2-1364B7DAA5B3}" type="pres">
      <dgm:prSet presAssocID="{E27B3762-3532-450A-AD33-460974EF0492}" presName="hierChild3" presStyleCnt="0"/>
      <dgm:spPr/>
    </dgm:pt>
    <dgm:pt modelId="{26886886-2A3F-4F26-A8AB-A3361E036852}" type="pres">
      <dgm:prSet presAssocID="{81C1BA19-4D66-4BAA-855D-5B2C7BCD92B1}" presName="Name17" presStyleLbl="parChTrans1D3" presStyleIdx="3" presStyleCnt="4"/>
      <dgm:spPr/>
    </dgm:pt>
    <dgm:pt modelId="{4CB3C1BE-A985-4B0D-BFE6-54C376162EFF}" type="pres">
      <dgm:prSet presAssocID="{74BDE825-09AC-4D79-B654-5F018C7426CB}" presName="hierRoot3" presStyleCnt="0"/>
      <dgm:spPr/>
    </dgm:pt>
    <dgm:pt modelId="{DEBBDDF0-4A84-4D2B-9126-3EA1DE7E390C}" type="pres">
      <dgm:prSet presAssocID="{74BDE825-09AC-4D79-B654-5F018C7426CB}" presName="composite3" presStyleCnt="0"/>
      <dgm:spPr/>
    </dgm:pt>
    <dgm:pt modelId="{5FE813B7-FDD2-4AE4-9007-A44707FD2A1F}" type="pres">
      <dgm:prSet presAssocID="{74BDE825-09AC-4D79-B654-5F018C7426CB}" presName="background3" presStyleLbl="node3" presStyleIdx="3" presStyleCnt="4"/>
      <dgm:spPr/>
    </dgm:pt>
    <dgm:pt modelId="{8AA3F395-E416-4F1E-B39F-72D68D12C968}" type="pres">
      <dgm:prSet presAssocID="{74BDE825-09AC-4D79-B654-5F018C7426CB}" presName="text3" presStyleLbl="fgAcc3" presStyleIdx="3" presStyleCnt="4" custScaleX="133743" custScaleY="106365">
        <dgm:presLayoutVars>
          <dgm:chPref val="3"/>
        </dgm:presLayoutVars>
      </dgm:prSet>
      <dgm:spPr/>
    </dgm:pt>
    <dgm:pt modelId="{3AC1C2DB-200D-43DF-9FC4-812B4CB656C0}" type="pres">
      <dgm:prSet presAssocID="{74BDE825-09AC-4D79-B654-5F018C7426CB}" presName="hierChild4" presStyleCnt="0"/>
      <dgm:spPr/>
    </dgm:pt>
    <dgm:pt modelId="{EF5768AF-7D5B-4BDC-87E8-998E0EF87437}" type="pres">
      <dgm:prSet presAssocID="{23FD13E3-EB3E-47AE-84D1-0C014D0E8D31}" presName="Name23" presStyleLbl="parChTrans1D4" presStyleIdx="1" presStyleCnt="2"/>
      <dgm:spPr/>
    </dgm:pt>
    <dgm:pt modelId="{6D24033C-C667-482C-955C-762C6B90C932}" type="pres">
      <dgm:prSet presAssocID="{2CD27739-23F0-4622-86F2-96089A812C13}" presName="hierRoot4" presStyleCnt="0"/>
      <dgm:spPr/>
    </dgm:pt>
    <dgm:pt modelId="{3FE98FCA-DA15-4A41-B6EE-4CCA8969729C}" type="pres">
      <dgm:prSet presAssocID="{2CD27739-23F0-4622-86F2-96089A812C13}" presName="composite4" presStyleCnt="0"/>
      <dgm:spPr/>
    </dgm:pt>
    <dgm:pt modelId="{BE0BE94C-3CFB-4ABB-AF65-9A58F25CC6C8}" type="pres">
      <dgm:prSet presAssocID="{2CD27739-23F0-4622-86F2-96089A812C13}" presName="background4" presStyleLbl="node4" presStyleIdx="1" presStyleCnt="2"/>
      <dgm:spPr/>
    </dgm:pt>
    <dgm:pt modelId="{9228DCCD-5899-411F-89FB-6051A2B28304}" type="pres">
      <dgm:prSet presAssocID="{2CD27739-23F0-4622-86F2-96089A812C13}" presName="text4" presStyleLbl="fgAcc4" presStyleIdx="1" presStyleCnt="2" custScaleX="117825" custScaleY="66002" custLinFactNeighborX="-840" custLinFactNeighborY="-17070">
        <dgm:presLayoutVars>
          <dgm:chPref val="3"/>
        </dgm:presLayoutVars>
      </dgm:prSet>
      <dgm:spPr/>
    </dgm:pt>
    <dgm:pt modelId="{0777EF59-B5E7-424D-A79D-459D10B4CD15}" type="pres">
      <dgm:prSet presAssocID="{2CD27739-23F0-4622-86F2-96089A812C13}" presName="hierChild5" presStyleCnt="0"/>
      <dgm:spPr/>
    </dgm:pt>
  </dgm:ptLst>
  <dgm:cxnLst>
    <dgm:cxn modelId="{7C847219-30EB-4127-B0C0-30A2B7487411}" type="presOf" srcId="{2CD27739-23F0-4622-86F2-96089A812C13}" destId="{9228DCCD-5899-411F-89FB-6051A2B28304}" srcOrd="0" destOrd="0" presId="urn:microsoft.com/office/officeart/2005/8/layout/hierarchy1"/>
    <dgm:cxn modelId="{5C2E0220-A54D-4EE1-B09F-B27717456F86}" type="presOf" srcId="{23FD13E3-EB3E-47AE-84D1-0C014D0E8D31}" destId="{EF5768AF-7D5B-4BDC-87E8-998E0EF87437}" srcOrd="0" destOrd="0" presId="urn:microsoft.com/office/officeart/2005/8/layout/hierarchy1"/>
    <dgm:cxn modelId="{ECD6E523-35A5-48F1-B416-8B3F285DC2E4}" type="presOf" srcId="{702C0455-A98F-4069-8BF1-88AA6F30463F}" destId="{B23EC7D2-46F4-4635-A5ED-C574392EB8E9}" srcOrd="0" destOrd="0" presId="urn:microsoft.com/office/officeart/2005/8/layout/hierarchy1"/>
    <dgm:cxn modelId="{807E8D30-1614-44D0-BC7F-7D65030F1D89}" srcId="{0B4A1310-4CAA-449D-BA4C-6120206D6C28}" destId="{7FC229AB-9C73-49E4-8D56-BEC2617B9DA0}" srcOrd="0" destOrd="0" parTransId="{EDFE64BA-2BA4-40DE-BA41-D0F73960E5C0}" sibTransId="{37126A21-54B9-413B-A39C-15C9DC9CF1FD}"/>
    <dgm:cxn modelId="{E20AA131-76F2-4C8E-9556-B6232F0EF4A3}" type="presOf" srcId="{5998D94B-BBCF-4CE1-9852-8A2DD061E81A}" destId="{113AD20B-2A32-49C8-B611-B972AED8E50C}" srcOrd="0" destOrd="0" presId="urn:microsoft.com/office/officeart/2005/8/layout/hierarchy1"/>
    <dgm:cxn modelId="{A1255E35-9AC2-4022-A0AF-C75EDF403209}" srcId="{74BDE825-09AC-4D79-B654-5F018C7426CB}" destId="{2CD27739-23F0-4622-86F2-96089A812C13}" srcOrd="0" destOrd="0" parTransId="{23FD13E3-EB3E-47AE-84D1-0C014D0E8D31}" sibTransId="{904DB5B1-DD65-49A3-819D-F4BF866AD9FE}"/>
    <dgm:cxn modelId="{59533060-164C-4F5C-85DB-C1A1AA436E64}" type="presOf" srcId="{0B4A1310-4CAA-449D-BA4C-6120206D6C28}" destId="{A7A2BE0D-9A51-461A-8725-F66260888585}" srcOrd="0" destOrd="0" presId="urn:microsoft.com/office/officeart/2005/8/layout/hierarchy1"/>
    <dgm:cxn modelId="{94D7C060-A603-433F-B52B-79C02B46C602}" type="presOf" srcId="{533FEBA8-EDBA-4EDB-8590-85C2DFF7412E}" destId="{6674EA11-1401-46F0-A9B4-F732777C8582}" srcOrd="0" destOrd="0" presId="urn:microsoft.com/office/officeart/2005/8/layout/hierarchy1"/>
    <dgm:cxn modelId="{D0172F62-4773-4FFE-9AA8-57554E84C6F7}" type="presOf" srcId="{74BDE825-09AC-4D79-B654-5F018C7426CB}" destId="{8AA3F395-E416-4F1E-B39F-72D68D12C968}" srcOrd="0" destOrd="0" presId="urn:microsoft.com/office/officeart/2005/8/layout/hierarchy1"/>
    <dgm:cxn modelId="{5C130C65-0F65-4904-BD4A-CD4F27C2B73E}" type="presOf" srcId="{704A60DA-22ED-4FF9-96DA-B6658CB0ED21}" destId="{D352DA2B-7A19-4DF1-8EF8-B52F2A6241DF}" srcOrd="0" destOrd="0" presId="urn:microsoft.com/office/officeart/2005/8/layout/hierarchy1"/>
    <dgm:cxn modelId="{E7FC6E47-9A94-466F-BBB7-153FBD411223}" type="presOf" srcId="{14445AE2-70BB-4C92-9395-75E9E7AC5B07}" destId="{1ED642E4-38C4-4970-9A6F-DB2C43CD3C71}" srcOrd="0" destOrd="0" presId="urn:microsoft.com/office/officeart/2005/8/layout/hierarchy1"/>
    <dgm:cxn modelId="{ECAEB268-9636-4C5C-8F2C-636FB572931D}" type="presOf" srcId="{9412F4BE-6251-42A8-ABBA-1DAAF5B2F837}" destId="{6DB124A2-5763-4CCF-A544-EDF11A1920DD}" srcOrd="0" destOrd="0" presId="urn:microsoft.com/office/officeart/2005/8/layout/hierarchy1"/>
    <dgm:cxn modelId="{D94EBF57-2C36-4439-A26F-D41DEEE1BDB2}" srcId="{7FC229AB-9C73-49E4-8D56-BEC2617B9DA0}" destId="{77D084BE-2E87-4CA5-84E2-616715F6BF00}" srcOrd="0" destOrd="0" parTransId="{533FEBA8-EDBA-4EDB-8590-85C2DFF7412E}" sibTransId="{07CFA460-4530-4729-B74E-662D3F35FC5A}"/>
    <dgm:cxn modelId="{32295891-57E4-41FC-83D8-2EAA3B17FCC3}" type="presOf" srcId="{748C4A09-E75C-4A0B-A448-A26300E63212}" destId="{E06B8EDB-C5D6-425A-AE44-E00439F1FFE6}" srcOrd="0" destOrd="0" presId="urn:microsoft.com/office/officeart/2005/8/layout/hierarchy1"/>
    <dgm:cxn modelId="{64DFD998-73DE-4D40-8A65-AA3F7421BBBF}" srcId="{E27B3762-3532-450A-AD33-460974EF0492}" destId="{74BDE825-09AC-4D79-B654-5F018C7426CB}" srcOrd="0" destOrd="0" parTransId="{81C1BA19-4D66-4BAA-855D-5B2C7BCD92B1}" sibTransId="{29A98D38-78A0-4B48-9F9C-46B560FEA51A}"/>
    <dgm:cxn modelId="{4CF7809C-47CF-4CC2-BC45-59406F9250F5}" type="presOf" srcId="{27343BE3-03C7-48DB-B1F9-CA5BB785990A}" destId="{AB975B5E-A6BE-4598-B47D-661499DF0D6D}" srcOrd="0" destOrd="0" presId="urn:microsoft.com/office/officeart/2005/8/layout/hierarchy1"/>
    <dgm:cxn modelId="{F65385A5-B8E1-4709-BED1-050D9F87258B}" type="presOf" srcId="{2E98F9AB-77B8-4522-9564-D17640CD317D}" destId="{0B9BCBE9-C3D0-4C8A-8363-F21288C3C1A5}" srcOrd="0" destOrd="0" presId="urn:microsoft.com/office/officeart/2005/8/layout/hierarchy1"/>
    <dgm:cxn modelId="{B02AE0A5-7131-47A9-AB9D-9DE8D90EC14D}" type="presOf" srcId="{7FC229AB-9C73-49E4-8D56-BEC2617B9DA0}" destId="{C1A07A9A-7E8F-4F34-98AA-814C86B8C8C6}" srcOrd="0" destOrd="0" presId="urn:microsoft.com/office/officeart/2005/8/layout/hierarchy1"/>
    <dgm:cxn modelId="{C95D9CA6-7CC7-48F9-A7E7-46D3A9B9E2FD}" type="presOf" srcId="{77D084BE-2E87-4CA5-84E2-616715F6BF00}" destId="{2083AC99-65CF-4AB8-B3DF-5C7D03523B42}" srcOrd="0" destOrd="0" presId="urn:microsoft.com/office/officeart/2005/8/layout/hierarchy1"/>
    <dgm:cxn modelId="{5E7A3BA7-D5F7-4734-9C75-17A4D0E580A7}" srcId="{702C0455-A98F-4069-8BF1-88AA6F30463F}" destId="{5BEDE11B-3D0E-4B67-8237-045F7BDBA875}" srcOrd="0" destOrd="0" parTransId="{5998D94B-BBCF-4CE1-9852-8A2DD061E81A}" sibTransId="{FD6FCB82-66AB-410F-8E9C-87D5C7BC6790}"/>
    <dgm:cxn modelId="{96EA65C3-A0F3-4610-95B9-6C75A137305B}" srcId="{5BEDE11B-3D0E-4B67-8237-045F7BDBA875}" destId="{B30712EB-58BD-44F0-B281-C535CCAABEAA}" srcOrd="0" destOrd="0" parTransId="{14445AE2-70BB-4C92-9395-75E9E7AC5B07}" sibTransId="{08A0E364-4178-4CEB-998B-F40C26FA011C}"/>
    <dgm:cxn modelId="{DCACB0CB-2C84-4029-9C04-CA5D8297D04A}" srcId="{77D084BE-2E87-4CA5-84E2-616715F6BF00}" destId="{704A60DA-22ED-4FF9-96DA-B6658CB0ED21}" srcOrd="0" destOrd="0" parTransId="{27343BE3-03C7-48DB-B1F9-CA5BB785990A}" sibTransId="{ACA61509-3C9F-40B8-AB9C-E216E54E66EC}"/>
    <dgm:cxn modelId="{89B4C8CF-1AD8-4529-BB96-81724BDFEBCE}" srcId="{77D084BE-2E87-4CA5-84E2-616715F6BF00}" destId="{748C4A09-E75C-4A0B-A448-A26300E63212}" srcOrd="1" destOrd="0" parTransId="{2E98F9AB-77B8-4522-9564-D17640CD317D}" sibTransId="{E5FF0E93-7507-4EC6-8737-06438F81D2D0}"/>
    <dgm:cxn modelId="{F95B3CDB-2F20-4FF4-B9B0-84EF9025CE7A}" type="presOf" srcId="{B30712EB-58BD-44F0-B281-C535CCAABEAA}" destId="{E04C5CC9-DD3E-40D4-A6F7-7E20431D29EB}" srcOrd="0" destOrd="0" presId="urn:microsoft.com/office/officeart/2005/8/layout/hierarchy1"/>
    <dgm:cxn modelId="{1C82ADE2-5DC4-4500-A429-3473697779D2}" srcId="{7FC229AB-9C73-49E4-8D56-BEC2617B9DA0}" destId="{702C0455-A98F-4069-8BF1-88AA6F30463F}" srcOrd="1" destOrd="0" parTransId="{27557A48-BD7D-4E35-8B66-FE1006DC5604}" sibTransId="{D97F11A5-E434-4DE1-97C7-AFF7DC6BC2D4}"/>
    <dgm:cxn modelId="{DA1C60E3-E2FD-44A7-AD28-6D621E4B00F0}" type="presOf" srcId="{27557A48-BD7D-4E35-8B66-FE1006DC5604}" destId="{2B128F23-5F73-4C1F-8AAB-5385309FC6DD}" srcOrd="0" destOrd="0" presId="urn:microsoft.com/office/officeart/2005/8/layout/hierarchy1"/>
    <dgm:cxn modelId="{738849E6-4B0B-45FD-8B4D-2EE77B2338C3}" srcId="{7FC229AB-9C73-49E4-8D56-BEC2617B9DA0}" destId="{E27B3762-3532-450A-AD33-460974EF0492}" srcOrd="2" destOrd="0" parTransId="{9412F4BE-6251-42A8-ABBA-1DAAF5B2F837}" sibTransId="{DA79B23D-4045-430E-8BD1-BD25705F0A78}"/>
    <dgm:cxn modelId="{D1C21CE9-EAEB-434C-BEC4-9BC571231CC9}" type="presOf" srcId="{81C1BA19-4D66-4BAA-855D-5B2C7BCD92B1}" destId="{26886886-2A3F-4F26-A8AB-A3361E036852}" srcOrd="0" destOrd="0" presId="urn:microsoft.com/office/officeart/2005/8/layout/hierarchy1"/>
    <dgm:cxn modelId="{D3AE7DED-9493-4AFC-BBDC-CFC5F9EE9D56}" type="presOf" srcId="{E27B3762-3532-450A-AD33-460974EF0492}" destId="{20D0B279-3D40-4E05-A4A2-ADC5428A559D}" srcOrd="0" destOrd="0" presId="urn:microsoft.com/office/officeart/2005/8/layout/hierarchy1"/>
    <dgm:cxn modelId="{DC0B8EF1-5FBA-4C73-A1CE-718C3E1EDF18}" type="presOf" srcId="{5BEDE11B-3D0E-4B67-8237-045F7BDBA875}" destId="{0F9BB4FD-359D-4AFD-96ED-03E7AAC0987C}" srcOrd="0" destOrd="0" presId="urn:microsoft.com/office/officeart/2005/8/layout/hierarchy1"/>
    <dgm:cxn modelId="{6AEA9CF7-D3C4-4152-A356-4FEBB9B309B6}" type="presParOf" srcId="{A7A2BE0D-9A51-461A-8725-F66260888585}" destId="{D9FBC98B-2628-469A-9AEB-415D4288951C}" srcOrd="0" destOrd="0" presId="urn:microsoft.com/office/officeart/2005/8/layout/hierarchy1"/>
    <dgm:cxn modelId="{3CE83B7F-C76E-4015-BDAE-B832FF3696D9}" type="presParOf" srcId="{D9FBC98B-2628-469A-9AEB-415D4288951C}" destId="{D6969A9D-E7EF-4743-9716-1A3BEE19CC63}" srcOrd="0" destOrd="0" presId="urn:microsoft.com/office/officeart/2005/8/layout/hierarchy1"/>
    <dgm:cxn modelId="{23759B72-C81F-41D7-9207-60E563BFFA80}" type="presParOf" srcId="{D6969A9D-E7EF-4743-9716-1A3BEE19CC63}" destId="{7011C29F-2B74-4E6F-9085-690A578A8B9A}" srcOrd="0" destOrd="0" presId="urn:microsoft.com/office/officeart/2005/8/layout/hierarchy1"/>
    <dgm:cxn modelId="{D8CB454A-FA51-40DB-9DC7-AA9E0C112630}" type="presParOf" srcId="{D6969A9D-E7EF-4743-9716-1A3BEE19CC63}" destId="{C1A07A9A-7E8F-4F34-98AA-814C86B8C8C6}" srcOrd="1" destOrd="0" presId="urn:microsoft.com/office/officeart/2005/8/layout/hierarchy1"/>
    <dgm:cxn modelId="{F924A3F1-3E86-4DD6-A6F9-E7B90700E6E9}" type="presParOf" srcId="{D9FBC98B-2628-469A-9AEB-415D4288951C}" destId="{BBA866BF-9F7C-4E58-831A-BD8AC71786AF}" srcOrd="1" destOrd="0" presId="urn:microsoft.com/office/officeart/2005/8/layout/hierarchy1"/>
    <dgm:cxn modelId="{F5926D88-78C3-42FB-848D-ED99D5C297BF}" type="presParOf" srcId="{BBA866BF-9F7C-4E58-831A-BD8AC71786AF}" destId="{6674EA11-1401-46F0-A9B4-F732777C8582}" srcOrd="0" destOrd="0" presId="urn:microsoft.com/office/officeart/2005/8/layout/hierarchy1"/>
    <dgm:cxn modelId="{333C5831-CED0-4D23-B2BB-B82F8B33C36A}" type="presParOf" srcId="{BBA866BF-9F7C-4E58-831A-BD8AC71786AF}" destId="{3E87A3E2-4CC3-4E82-A0CD-7C061FD97997}" srcOrd="1" destOrd="0" presId="urn:microsoft.com/office/officeart/2005/8/layout/hierarchy1"/>
    <dgm:cxn modelId="{FBFC021B-B867-41FC-B445-16748FAC0552}" type="presParOf" srcId="{3E87A3E2-4CC3-4E82-A0CD-7C061FD97997}" destId="{FBED91E5-7755-489A-83DF-6475DBE25277}" srcOrd="0" destOrd="0" presId="urn:microsoft.com/office/officeart/2005/8/layout/hierarchy1"/>
    <dgm:cxn modelId="{8C9BFFA5-3EDB-413A-91E4-77B7D7A6D618}" type="presParOf" srcId="{FBED91E5-7755-489A-83DF-6475DBE25277}" destId="{6319F43E-0948-42A7-B47C-080B49EA1F58}" srcOrd="0" destOrd="0" presId="urn:microsoft.com/office/officeart/2005/8/layout/hierarchy1"/>
    <dgm:cxn modelId="{FB14A721-6CE3-4448-BDED-0668C77DFA5F}" type="presParOf" srcId="{FBED91E5-7755-489A-83DF-6475DBE25277}" destId="{2083AC99-65CF-4AB8-B3DF-5C7D03523B42}" srcOrd="1" destOrd="0" presId="urn:microsoft.com/office/officeart/2005/8/layout/hierarchy1"/>
    <dgm:cxn modelId="{3B7A1E24-775A-4C7B-B625-AAE1BD56034D}" type="presParOf" srcId="{3E87A3E2-4CC3-4E82-A0CD-7C061FD97997}" destId="{405831D0-C806-42BF-A143-A2C632AC08BD}" srcOrd="1" destOrd="0" presId="urn:microsoft.com/office/officeart/2005/8/layout/hierarchy1"/>
    <dgm:cxn modelId="{E2DA77D4-F5F1-40BD-BB87-341BDE91103F}" type="presParOf" srcId="{405831D0-C806-42BF-A143-A2C632AC08BD}" destId="{AB975B5E-A6BE-4598-B47D-661499DF0D6D}" srcOrd="0" destOrd="0" presId="urn:microsoft.com/office/officeart/2005/8/layout/hierarchy1"/>
    <dgm:cxn modelId="{544CEF53-E68D-4765-BBA7-ED834F69ED0D}" type="presParOf" srcId="{405831D0-C806-42BF-A143-A2C632AC08BD}" destId="{99F9E6AC-42BB-4695-ABD5-4D03AA4ECA14}" srcOrd="1" destOrd="0" presId="urn:microsoft.com/office/officeart/2005/8/layout/hierarchy1"/>
    <dgm:cxn modelId="{D2C09EE3-607E-4CF3-8195-63F259AFCEDF}" type="presParOf" srcId="{99F9E6AC-42BB-4695-ABD5-4D03AA4ECA14}" destId="{ADE2A861-BF15-4A6C-B4EE-2B382252DF2D}" srcOrd="0" destOrd="0" presId="urn:microsoft.com/office/officeart/2005/8/layout/hierarchy1"/>
    <dgm:cxn modelId="{C790986A-6875-4893-872E-5D6A567AA85E}" type="presParOf" srcId="{ADE2A861-BF15-4A6C-B4EE-2B382252DF2D}" destId="{4FA60092-7857-442D-AC79-B8DA4EA1CC9B}" srcOrd="0" destOrd="0" presId="urn:microsoft.com/office/officeart/2005/8/layout/hierarchy1"/>
    <dgm:cxn modelId="{CE36874B-9F4E-4CA4-9C0B-DE89AB6AF441}" type="presParOf" srcId="{ADE2A861-BF15-4A6C-B4EE-2B382252DF2D}" destId="{D352DA2B-7A19-4DF1-8EF8-B52F2A6241DF}" srcOrd="1" destOrd="0" presId="urn:microsoft.com/office/officeart/2005/8/layout/hierarchy1"/>
    <dgm:cxn modelId="{1D602021-CE58-411A-805A-1DAB2A7BB80D}" type="presParOf" srcId="{99F9E6AC-42BB-4695-ABD5-4D03AA4ECA14}" destId="{1A2CE4B1-64C1-44E8-8D8B-9657E85BC831}" srcOrd="1" destOrd="0" presId="urn:microsoft.com/office/officeart/2005/8/layout/hierarchy1"/>
    <dgm:cxn modelId="{8D588039-AAC6-4044-99C1-7F1EDFD80BA5}" type="presParOf" srcId="{405831D0-C806-42BF-A143-A2C632AC08BD}" destId="{0B9BCBE9-C3D0-4C8A-8363-F21288C3C1A5}" srcOrd="2" destOrd="0" presId="urn:microsoft.com/office/officeart/2005/8/layout/hierarchy1"/>
    <dgm:cxn modelId="{12BEF857-3E5F-4EA5-B5E9-11F270598255}" type="presParOf" srcId="{405831D0-C806-42BF-A143-A2C632AC08BD}" destId="{B7F56694-AA8E-4BF8-A989-F5021CE4BA3E}" srcOrd="3" destOrd="0" presId="urn:microsoft.com/office/officeart/2005/8/layout/hierarchy1"/>
    <dgm:cxn modelId="{B90BE4A3-E04C-4E55-BBF0-03D5B78A0BFA}" type="presParOf" srcId="{B7F56694-AA8E-4BF8-A989-F5021CE4BA3E}" destId="{F805B4B1-21A6-489C-8A9B-8BAD672870CD}" srcOrd="0" destOrd="0" presId="urn:microsoft.com/office/officeart/2005/8/layout/hierarchy1"/>
    <dgm:cxn modelId="{125A3A16-3630-4FF3-9B4F-B8D2019136E1}" type="presParOf" srcId="{F805B4B1-21A6-489C-8A9B-8BAD672870CD}" destId="{54B96009-C1F4-468A-931F-397E75078FB4}" srcOrd="0" destOrd="0" presId="urn:microsoft.com/office/officeart/2005/8/layout/hierarchy1"/>
    <dgm:cxn modelId="{DAF266E2-2693-4A9E-AAB8-26E093402521}" type="presParOf" srcId="{F805B4B1-21A6-489C-8A9B-8BAD672870CD}" destId="{E06B8EDB-C5D6-425A-AE44-E00439F1FFE6}" srcOrd="1" destOrd="0" presId="urn:microsoft.com/office/officeart/2005/8/layout/hierarchy1"/>
    <dgm:cxn modelId="{276173A9-93A9-41A7-A8D8-EB0A1BDB4861}" type="presParOf" srcId="{B7F56694-AA8E-4BF8-A989-F5021CE4BA3E}" destId="{DDE85A96-5FAF-4460-B7B8-BECABA9A1846}" srcOrd="1" destOrd="0" presId="urn:microsoft.com/office/officeart/2005/8/layout/hierarchy1"/>
    <dgm:cxn modelId="{464550ED-146F-443B-AF2A-7370762ADDB8}" type="presParOf" srcId="{BBA866BF-9F7C-4E58-831A-BD8AC71786AF}" destId="{2B128F23-5F73-4C1F-8AAB-5385309FC6DD}" srcOrd="2" destOrd="0" presId="urn:microsoft.com/office/officeart/2005/8/layout/hierarchy1"/>
    <dgm:cxn modelId="{2BE3EE0E-1961-4BA3-943F-14DB2A98E0B1}" type="presParOf" srcId="{BBA866BF-9F7C-4E58-831A-BD8AC71786AF}" destId="{38AA12BE-B364-4A8E-89E2-4C324909151E}" srcOrd="3" destOrd="0" presId="urn:microsoft.com/office/officeart/2005/8/layout/hierarchy1"/>
    <dgm:cxn modelId="{F423C88A-0CC3-41E4-AF63-8C323D3B5E1A}" type="presParOf" srcId="{38AA12BE-B364-4A8E-89E2-4C324909151E}" destId="{A8B52BCB-2F96-47CA-A6C2-061DB7A41098}" srcOrd="0" destOrd="0" presId="urn:microsoft.com/office/officeart/2005/8/layout/hierarchy1"/>
    <dgm:cxn modelId="{A370A8DB-1649-4FE9-81CF-2D05C9C4AFBC}" type="presParOf" srcId="{A8B52BCB-2F96-47CA-A6C2-061DB7A41098}" destId="{7B1CE7F0-5192-49DC-AA0A-585502FCE6A6}" srcOrd="0" destOrd="0" presId="urn:microsoft.com/office/officeart/2005/8/layout/hierarchy1"/>
    <dgm:cxn modelId="{9BF7BCF6-B6DB-4798-B483-79832FF9A3E9}" type="presParOf" srcId="{A8B52BCB-2F96-47CA-A6C2-061DB7A41098}" destId="{B23EC7D2-46F4-4635-A5ED-C574392EB8E9}" srcOrd="1" destOrd="0" presId="urn:microsoft.com/office/officeart/2005/8/layout/hierarchy1"/>
    <dgm:cxn modelId="{E8BC6244-0704-4553-A56F-6D6B8E9B5732}" type="presParOf" srcId="{38AA12BE-B364-4A8E-89E2-4C324909151E}" destId="{EC2F8AAD-FE87-40D2-BAC8-A47E27A9E435}" srcOrd="1" destOrd="0" presId="urn:microsoft.com/office/officeart/2005/8/layout/hierarchy1"/>
    <dgm:cxn modelId="{55DDFA3B-E65D-48A2-AFD3-8542D697CD1F}" type="presParOf" srcId="{EC2F8AAD-FE87-40D2-BAC8-A47E27A9E435}" destId="{113AD20B-2A32-49C8-B611-B972AED8E50C}" srcOrd="0" destOrd="0" presId="urn:microsoft.com/office/officeart/2005/8/layout/hierarchy1"/>
    <dgm:cxn modelId="{DB382A19-6C42-46EB-A4ED-C3EBF4EF1762}" type="presParOf" srcId="{EC2F8AAD-FE87-40D2-BAC8-A47E27A9E435}" destId="{B90434BC-CED3-4597-AF23-D1B16470582D}" srcOrd="1" destOrd="0" presId="urn:microsoft.com/office/officeart/2005/8/layout/hierarchy1"/>
    <dgm:cxn modelId="{80DC67DD-EF68-4A12-8DD0-8F685A6C74D4}" type="presParOf" srcId="{B90434BC-CED3-4597-AF23-D1B16470582D}" destId="{4B3763E5-590D-40C4-8AEB-9BD838205E1B}" srcOrd="0" destOrd="0" presId="urn:microsoft.com/office/officeart/2005/8/layout/hierarchy1"/>
    <dgm:cxn modelId="{A80169CC-A054-4AE3-B54E-B86655168FFC}" type="presParOf" srcId="{4B3763E5-590D-40C4-8AEB-9BD838205E1B}" destId="{6585BBA6-E7EA-457F-9A00-B77A0F6248B6}" srcOrd="0" destOrd="0" presId="urn:microsoft.com/office/officeart/2005/8/layout/hierarchy1"/>
    <dgm:cxn modelId="{1571EB32-48B7-4007-BDBB-C55F97DBE6F9}" type="presParOf" srcId="{4B3763E5-590D-40C4-8AEB-9BD838205E1B}" destId="{0F9BB4FD-359D-4AFD-96ED-03E7AAC0987C}" srcOrd="1" destOrd="0" presId="urn:microsoft.com/office/officeart/2005/8/layout/hierarchy1"/>
    <dgm:cxn modelId="{DB196165-69C0-4F39-9B4A-B79816CE83BF}" type="presParOf" srcId="{B90434BC-CED3-4597-AF23-D1B16470582D}" destId="{966E03D6-6FD6-4F82-9B11-376D401A1043}" srcOrd="1" destOrd="0" presId="urn:microsoft.com/office/officeart/2005/8/layout/hierarchy1"/>
    <dgm:cxn modelId="{A90F4454-FA76-4587-8D28-910522266455}" type="presParOf" srcId="{966E03D6-6FD6-4F82-9B11-376D401A1043}" destId="{1ED642E4-38C4-4970-9A6F-DB2C43CD3C71}" srcOrd="0" destOrd="0" presId="urn:microsoft.com/office/officeart/2005/8/layout/hierarchy1"/>
    <dgm:cxn modelId="{27E384A8-CD13-44CF-8A23-0B9EA3080AF5}" type="presParOf" srcId="{966E03D6-6FD6-4F82-9B11-376D401A1043}" destId="{FA5C93C2-85A0-475A-ACC5-646B4F934001}" srcOrd="1" destOrd="0" presId="urn:microsoft.com/office/officeart/2005/8/layout/hierarchy1"/>
    <dgm:cxn modelId="{F504E78A-4034-4FA8-AE22-B7A3B8D711C2}" type="presParOf" srcId="{FA5C93C2-85A0-475A-ACC5-646B4F934001}" destId="{56912927-D5B6-49C9-BF73-2C18C9024791}" srcOrd="0" destOrd="0" presId="urn:microsoft.com/office/officeart/2005/8/layout/hierarchy1"/>
    <dgm:cxn modelId="{6582C59B-F488-4010-8A17-FEBE3BE34B67}" type="presParOf" srcId="{56912927-D5B6-49C9-BF73-2C18C9024791}" destId="{4E49215F-DD1F-4354-AEDE-DD14A9A3966B}" srcOrd="0" destOrd="0" presId="urn:microsoft.com/office/officeart/2005/8/layout/hierarchy1"/>
    <dgm:cxn modelId="{1CF7A0C4-00E8-4C36-ACE4-A2C46001747B}" type="presParOf" srcId="{56912927-D5B6-49C9-BF73-2C18C9024791}" destId="{E04C5CC9-DD3E-40D4-A6F7-7E20431D29EB}" srcOrd="1" destOrd="0" presId="urn:microsoft.com/office/officeart/2005/8/layout/hierarchy1"/>
    <dgm:cxn modelId="{9580CA29-94B5-4525-9A75-3D1A2029D746}" type="presParOf" srcId="{FA5C93C2-85A0-475A-ACC5-646B4F934001}" destId="{ADD79FA7-B6FD-4A31-8AB5-899F4CC3E709}" srcOrd="1" destOrd="0" presId="urn:microsoft.com/office/officeart/2005/8/layout/hierarchy1"/>
    <dgm:cxn modelId="{E736EC63-3FA3-4AF0-89C4-7F3CC6EB8070}" type="presParOf" srcId="{BBA866BF-9F7C-4E58-831A-BD8AC71786AF}" destId="{6DB124A2-5763-4CCF-A544-EDF11A1920DD}" srcOrd="4" destOrd="0" presId="urn:microsoft.com/office/officeart/2005/8/layout/hierarchy1"/>
    <dgm:cxn modelId="{368E3EC4-4AF5-4E34-A28A-5B384BE30B1A}" type="presParOf" srcId="{BBA866BF-9F7C-4E58-831A-BD8AC71786AF}" destId="{F3602660-4412-469D-82AD-D7B1AF252154}" srcOrd="5" destOrd="0" presId="urn:microsoft.com/office/officeart/2005/8/layout/hierarchy1"/>
    <dgm:cxn modelId="{0D770F6A-B3CF-455C-A84C-EB696302E482}" type="presParOf" srcId="{F3602660-4412-469D-82AD-D7B1AF252154}" destId="{9E60E41B-6C7F-40F9-BB38-30AF6E534AFE}" srcOrd="0" destOrd="0" presId="urn:microsoft.com/office/officeart/2005/8/layout/hierarchy1"/>
    <dgm:cxn modelId="{E4AEABA3-51EA-49F0-9546-36AD06C63FFD}" type="presParOf" srcId="{9E60E41B-6C7F-40F9-BB38-30AF6E534AFE}" destId="{33198940-4F1A-4B47-8A2B-6ED33E6EB391}" srcOrd="0" destOrd="0" presId="urn:microsoft.com/office/officeart/2005/8/layout/hierarchy1"/>
    <dgm:cxn modelId="{B0B2A34B-1403-42F7-8796-9BBE0BFEA996}" type="presParOf" srcId="{9E60E41B-6C7F-40F9-BB38-30AF6E534AFE}" destId="{20D0B279-3D40-4E05-A4A2-ADC5428A559D}" srcOrd="1" destOrd="0" presId="urn:microsoft.com/office/officeart/2005/8/layout/hierarchy1"/>
    <dgm:cxn modelId="{5CDC72C6-86A9-40EF-804D-E9DF956086CB}" type="presParOf" srcId="{F3602660-4412-469D-82AD-D7B1AF252154}" destId="{7C6E2CF6-55A0-494A-8EE2-1364B7DAA5B3}" srcOrd="1" destOrd="0" presId="urn:microsoft.com/office/officeart/2005/8/layout/hierarchy1"/>
    <dgm:cxn modelId="{24C5E7AF-8410-41CF-BDFD-0C3744AD501A}" type="presParOf" srcId="{7C6E2CF6-55A0-494A-8EE2-1364B7DAA5B3}" destId="{26886886-2A3F-4F26-A8AB-A3361E036852}" srcOrd="0" destOrd="0" presId="urn:microsoft.com/office/officeart/2005/8/layout/hierarchy1"/>
    <dgm:cxn modelId="{E1424620-126B-4F17-B0E2-599624236F62}" type="presParOf" srcId="{7C6E2CF6-55A0-494A-8EE2-1364B7DAA5B3}" destId="{4CB3C1BE-A985-4B0D-BFE6-54C376162EFF}" srcOrd="1" destOrd="0" presId="urn:microsoft.com/office/officeart/2005/8/layout/hierarchy1"/>
    <dgm:cxn modelId="{51E138FD-0786-4C83-AB9D-9DFF2EC84366}" type="presParOf" srcId="{4CB3C1BE-A985-4B0D-BFE6-54C376162EFF}" destId="{DEBBDDF0-4A84-4D2B-9126-3EA1DE7E390C}" srcOrd="0" destOrd="0" presId="urn:microsoft.com/office/officeart/2005/8/layout/hierarchy1"/>
    <dgm:cxn modelId="{811C434D-6E91-4289-A0B0-7353A47CCA04}" type="presParOf" srcId="{DEBBDDF0-4A84-4D2B-9126-3EA1DE7E390C}" destId="{5FE813B7-FDD2-4AE4-9007-A44707FD2A1F}" srcOrd="0" destOrd="0" presId="urn:microsoft.com/office/officeart/2005/8/layout/hierarchy1"/>
    <dgm:cxn modelId="{CAE376D7-8106-4E4F-87BA-1B2467BF2CB3}" type="presParOf" srcId="{DEBBDDF0-4A84-4D2B-9126-3EA1DE7E390C}" destId="{8AA3F395-E416-4F1E-B39F-72D68D12C968}" srcOrd="1" destOrd="0" presId="urn:microsoft.com/office/officeart/2005/8/layout/hierarchy1"/>
    <dgm:cxn modelId="{935DD339-D5E2-4AAC-A551-1411E056B3B6}" type="presParOf" srcId="{4CB3C1BE-A985-4B0D-BFE6-54C376162EFF}" destId="{3AC1C2DB-200D-43DF-9FC4-812B4CB656C0}" srcOrd="1" destOrd="0" presId="urn:microsoft.com/office/officeart/2005/8/layout/hierarchy1"/>
    <dgm:cxn modelId="{8CC41F35-932F-4F45-951B-8191D8BECC68}" type="presParOf" srcId="{3AC1C2DB-200D-43DF-9FC4-812B4CB656C0}" destId="{EF5768AF-7D5B-4BDC-87E8-998E0EF87437}" srcOrd="0" destOrd="0" presId="urn:microsoft.com/office/officeart/2005/8/layout/hierarchy1"/>
    <dgm:cxn modelId="{A1B2180B-D1BD-45A6-8B0E-3FAE069F698B}" type="presParOf" srcId="{3AC1C2DB-200D-43DF-9FC4-812B4CB656C0}" destId="{6D24033C-C667-482C-955C-762C6B90C932}" srcOrd="1" destOrd="0" presId="urn:microsoft.com/office/officeart/2005/8/layout/hierarchy1"/>
    <dgm:cxn modelId="{B3384E35-D160-4A8D-91C2-065596EA4955}" type="presParOf" srcId="{6D24033C-C667-482C-955C-762C6B90C932}" destId="{3FE98FCA-DA15-4A41-B6EE-4CCA8969729C}" srcOrd="0" destOrd="0" presId="urn:microsoft.com/office/officeart/2005/8/layout/hierarchy1"/>
    <dgm:cxn modelId="{7B821B2A-459A-4C69-93D8-D7D0A554C8C8}" type="presParOf" srcId="{3FE98FCA-DA15-4A41-B6EE-4CCA8969729C}" destId="{BE0BE94C-3CFB-4ABB-AF65-9A58F25CC6C8}" srcOrd="0" destOrd="0" presId="urn:microsoft.com/office/officeart/2005/8/layout/hierarchy1"/>
    <dgm:cxn modelId="{AC156E06-FD9D-4614-A9F9-8FC7692016DA}" type="presParOf" srcId="{3FE98FCA-DA15-4A41-B6EE-4CCA8969729C}" destId="{9228DCCD-5899-411F-89FB-6051A2B28304}" srcOrd="1" destOrd="0" presId="urn:microsoft.com/office/officeart/2005/8/layout/hierarchy1"/>
    <dgm:cxn modelId="{B53EE2FF-2941-4E68-A784-710A6A93CA8B}" type="presParOf" srcId="{6D24033C-C667-482C-955C-762C6B90C932}" destId="{0777EF59-B5E7-424D-A79D-459D10B4CD15}"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78507-FAD0-4AD6-8233-00B295B34FB1}">
      <dsp:nvSpPr>
        <dsp:cNvPr id="0" name=""/>
        <dsp:cNvSpPr/>
      </dsp:nvSpPr>
      <dsp:spPr>
        <a:xfrm>
          <a:off x="3985140" y="3323891"/>
          <a:ext cx="1651639" cy="158944"/>
        </a:xfrm>
        <a:custGeom>
          <a:avLst/>
          <a:gdLst/>
          <a:ahLst/>
          <a:cxnLst/>
          <a:rect l="0" t="0" r="0" b="0"/>
          <a:pathLst>
            <a:path>
              <a:moveTo>
                <a:pt x="0" y="0"/>
              </a:moveTo>
              <a:lnTo>
                <a:pt x="0" y="108385"/>
              </a:lnTo>
              <a:lnTo>
                <a:pt x="1651639" y="108385"/>
              </a:lnTo>
              <a:lnTo>
                <a:pt x="1651639" y="15894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8BCB30-CBB1-494B-BFF0-8EBEAEBB8915}">
      <dsp:nvSpPr>
        <dsp:cNvPr id="0" name=""/>
        <dsp:cNvSpPr/>
      </dsp:nvSpPr>
      <dsp:spPr>
        <a:xfrm>
          <a:off x="3985140" y="3323891"/>
          <a:ext cx="666444" cy="158944"/>
        </a:xfrm>
        <a:custGeom>
          <a:avLst/>
          <a:gdLst/>
          <a:ahLst/>
          <a:cxnLst/>
          <a:rect l="0" t="0" r="0" b="0"/>
          <a:pathLst>
            <a:path>
              <a:moveTo>
                <a:pt x="0" y="0"/>
              </a:moveTo>
              <a:lnTo>
                <a:pt x="0" y="108385"/>
              </a:lnTo>
              <a:lnTo>
                <a:pt x="666444" y="108385"/>
              </a:lnTo>
              <a:lnTo>
                <a:pt x="666444" y="15894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B98456-42ED-419F-BF77-2595709833DD}">
      <dsp:nvSpPr>
        <dsp:cNvPr id="0" name=""/>
        <dsp:cNvSpPr/>
      </dsp:nvSpPr>
      <dsp:spPr>
        <a:xfrm>
          <a:off x="3762646" y="3323891"/>
          <a:ext cx="222494" cy="158944"/>
        </a:xfrm>
        <a:custGeom>
          <a:avLst/>
          <a:gdLst/>
          <a:ahLst/>
          <a:cxnLst/>
          <a:rect l="0" t="0" r="0" b="0"/>
          <a:pathLst>
            <a:path>
              <a:moveTo>
                <a:pt x="222494" y="0"/>
              </a:moveTo>
              <a:lnTo>
                <a:pt x="222494" y="108385"/>
              </a:lnTo>
              <a:lnTo>
                <a:pt x="0" y="108385"/>
              </a:lnTo>
              <a:lnTo>
                <a:pt x="0" y="15894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20359E-90D9-4ED9-B1E4-6934779E4F47}">
      <dsp:nvSpPr>
        <dsp:cNvPr id="0" name=""/>
        <dsp:cNvSpPr/>
      </dsp:nvSpPr>
      <dsp:spPr>
        <a:xfrm>
          <a:off x="2859943" y="3323891"/>
          <a:ext cx="1125197" cy="158944"/>
        </a:xfrm>
        <a:custGeom>
          <a:avLst/>
          <a:gdLst/>
          <a:ahLst/>
          <a:cxnLst/>
          <a:rect l="0" t="0" r="0" b="0"/>
          <a:pathLst>
            <a:path>
              <a:moveTo>
                <a:pt x="1125197" y="0"/>
              </a:moveTo>
              <a:lnTo>
                <a:pt x="1125197" y="108385"/>
              </a:lnTo>
              <a:lnTo>
                <a:pt x="0" y="108385"/>
              </a:lnTo>
              <a:lnTo>
                <a:pt x="0" y="15894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A9FF85-0E85-44FD-BB08-0B9CFFFC43CB}">
      <dsp:nvSpPr>
        <dsp:cNvPr id="0" name=""/>
        <dsp:cNvSpPr/>
      </dsp:nvSpPr>
      <dsp:spPr>
        <a:xfrm>
          <a:off x="2653957" y="2593186"/>
          <a:ext cx="1331183" cy="158507"/>
        </a:xfrm>
        <a:custGeom>
          <a:avLst/>
          <a:gdLst/>
          <a:ahLst/>
          <a:cxnLst/>
          <a:rect l="0" t="0" r="0" b="0"/>
          <a:pathLst>
            <a:path>
              <a:moveTo>
                <a:pt x="0" y="0"/>
              </a:moveTo>
              <a:lnTo>
                <a:pt x="0" y="107948"/>
              </a:lnTo>
              <a:lnTo>
                <a:pt x="1331183" y="107948"/>
              </a:lnTo>
              <a:lnTo>
                <a:pt x="1331183" y="15850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F6C935-DD4F-4367-AD77-34545E0A91E3}">
      <dsp:nvSpPr>
        <dsp:cNvPr id="0" name=""/>
        <dsp:cNvSpPr/>
      </dsp:nvSpPr>
      <dsp:spPr>
        <a:xfrm>
          <a:off x="1466181" y="3323891"/>
          <a:ext cx="389844" cy="156566"/>
        </a:xfrm>
        <a:custGeom>
          <a:avLst/>
          <a:gdLst/>
          <a:ahLst/>
          <a:cxnLst/>
          <a:rect l="0" t="0" r="0" b="0"/>
          <a:pathLst>
            <a:path>
              <a:moveTo>
                <a:pt x="0" y="0"/>
              </a:moveTo>
              <a:lnTo>
                <a:pt x="0" y="106008"/>
              </a:lnTo>
              <a:lnTo>
                <a:pt x="389844" y="106008"/>
              </a:lnTo>
              <a:lnTo>
                <a:pt x="389844" y="15656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5E1AC1-FD05-454A-9B9E-584B7F67A01B}">
      <dsp:nvSpPr>
        <dsp:cNvPr id="0" name=""/>
        <dsp:cNvSpPr/>
      </dsp:nvSpPr>
      <dsp:spPr>
        <a:xfrm>
          <a:off x="630815" y="3323891"/>
          <a:ext cx="835366" cy="156566"/>
        </a:xfrm>
        <a:custGeom>
          <a:avLst/>
          <a:gdLst/>
          <a:ahLst/>
          <a:cxnLst/>
          <a:rect l="0" t="0" r="0" b="0"/>
          <a:pathLst>
            <a:path>
              <a:moveTo>
                <a:pt x="835366" y="0"/>
              </a:moveTo>
              <a:lnTo>
                <a:pt x="835366" y="106008"/>
              </a:lnTo>
              <a:lnTo>
                <a:pt x="0" y="106008"/>
              </a:lnTo>
              <a:lnTo>
                <a:pt x="0" y="15656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75C984-70A6-434E-A49C-8D0395B50AD7}">
      <dsp:nvSpPr>
        <dsp:cNvPr id="0" name=""/>
        <dsp:cNvSpPr/>
      </dsp:nvSpPr>
      <dsp:spPr>
        <a:xfrm>
          <a:off x="1466181" y="2593186"/>
          <a:ext cx="1187775" cy="160884"/>
        </a:xfrm>
        <a:custGeom>
          <a:avLst/>
          <a:gdLst/>
          <a:ahLst/>
          <a:cxnLst/>
          <a:rect l="0" t="0" r="0" b="0"/>
          <a:pathLst>
            <a:path>
              <a:moveTo>
                <a:pt x="1187775" y="0"/>
              </a:moveTo>
              <a:lnTo>
                <a:pt x="1187775" y="110326"/>
              </a:lnTo>
              <a:lnTo>
                <a:pt x="0" y="110326"/>
              </a:lnTo>
              <a:lnTo>
                <a:pt x="0" y="16088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128F23-5F73-4C1F-8AAB-5385309FC6DD}">
      <dsp:nvSpPr>
        <dsp:cNvPr id="0" name=""/>
        <dsp:cNvSpPr/>
      </dsp:nvSpPr>
      <dsp:spPr>
        <a:xfrm>
          <a:off x="2608237" y="1711351"/>
          <a:ext cx="91440" cy="158725"/>
        </a:xfrm>
        <a:custGeom>
          <a:avLst/>
          <a:gdLst/>
          <a:ahLst/>
          <a:cxnLst/>
          <a:rect l="0" t="0" r="0" b="0"/>
          <a:pathLst>
            <a:path>
              <a:moveTo>
                <a:pt x="45720" y="0"/>
              </a:moveTo>
              <a:lnTo>
                <a:pt x="45720" y="15872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11C29F-2B74-4E6F-9085-690A578A8B9A}">
      <dsp:nvSpPr>
        <dsp:cNvPr id="0" name=""/>
        <dsp:cNvSpPr/>
      </dsp:nvSpPr>
      <dsp:spPr>
        <a:xfrm>
          <a:off x="1760544" y="1018216"/>
          <a:ext cx="1786825" cy="69313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A07A9A-7E8F-4F34-98AA-814C86B8C8C6}">
      <dsp:nvSpPr>
        <dsp:cNvPr id="0" name=""/>
        <dsp:cNvSpPr/>
      </dsp:nvSpPr>
      <dsp:spPr>
        <a:xfrm>
          <a:off x="1821185" y="1075824"/>
          <a:ext cx="1786825" cy="69313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Maintenir la bonne qualité de l'eau souterraine (&lt;,01 &amp; 0,5) et de surface</a:t>
          </a:r>
        </a:p>
      </dsp:txBody>
      <dsp:txXfrm>
        <a:off x="1841486" y="1096125"/>
        <a:ext cx="1746223" cy="652533"/>
      </dsp:txXfrm>
    </dsp:sp>
    <dsp:sp modelId="{7B1CE7F0-5192-49DC-AA0A-585502FCE6A6}">
      <dsp:nvSpPr>
        <dsp:cNvPr id="0" name=""/>
        <dsp:cNvSpPr/>
      </dsp:nvSpPr>
      <dsp:spPr>
        <a:xfrm>
          <a:off x="1558544" y="1870077"/>
          <a:ext cx="2190826" cy="72310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3EC7D2-46F4-4635-A5ED-C574392EB8E9}">
      <dsp:nvSpPr>
        <dsp:cNvPr id="0" name=""/>
        <dsp:cNvSpPr/>
      </dsp:nvSpPr>
      <dsp:spPr>
        <a:xfrm>
          <a:off x="1619184" y="1927685"/>
          <a:ext cx="2190826" cy="723109"/>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a:t>Améliorer la qualité de l'eau en sortie de champs vis à vis des molécules prioritaires (Glyphosate, Chlortoluron, Propyzamide, Dimatéchlore &amp; Métazachlore)</a:t>
          </a:r>
        </a:p>
      </dsp:txBody>
      <dsp:txXfrm>
        <a:off x="1640363" y="1948864"/>
        <a:ext cx="2148468" cy="680751"/>
      </dsp:txXfrm>
    </dsp:sp>
    <dsp:sp modelId="{718ECAAD-F202-4DD2-A132-FB0EA0F5706C}">
      <dsp:nvSpPr>
        <dsp:cNvPr id="0" name=""/>
        <dsp:cNvSpPr/>
      </dsp:nvSpPr>
      <dsp:spPr>
        <a:xfrm>
          <a:off x="501265" y="2754071"/>
          <a:ext cx="1929832" cy="569819"/>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FF243E-0E2D-4400-B49D-0052E29C50A7}">
      <dsp:nvSpPr>
        <dsp:cNvPr id="0" name=""/>
        <dsp:cNvSpPr/>
      </dsp:nvSpPr>
      <dsp:spPr>
        <a:xfrm>
          <a:off x="561906" y="2811680"/>
          <a:ext cx="1929832" cy="569819"/>
        </a:xfrm>
        <a:prstGeom prst="roundRect">
          <a:avLst>
            <a:gd name="adj" fmla="val 10000"/>
          </a:avLst>
        </a:prstGeom>
        <a:solidFill>
          <a:schemeClr val="bg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a:t>Réduire le risque de transfert des M.A problématiques en améliorant la fonction filtre du sol</a:t>
          </a:r>
        </a:p>
      </dsp:txBody>
      <dsp:txXfrm>
        <a:off x="578595" y="2828369"/>
        <a:ext cx="1896454" cy="536441"/>
      </dsp:txXfrm>
    </dsp:sp>
    <dsp:sp modelId="{47D69194-A73F-40BD-B3FB-114BD37DF4F8}">
      <dsp:nvSpPr>
        <dsp:cNvPr id="0" name=""/>
        <dsp:cNvSpPr/>
      </dsp:nvSpPr>
      <dsp:spPr>
        <a:xfrm>
          <a:off x="2708" y="3480458"/>
          <a:ext cx="1256213" cy="731929"/>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64C7C4-440F-4D3C-8AD4-8FE4D22D0473}">
      <dsp:nvSpPr>
        <dsp:cNvPr id="0" name=""/>
        <dsp:cNvSpPr/>
      </dsp:nvSpPr>
      <dsp:spPr>
        <a:xfrm>
          <a:off x="63348" y="3538066"/>
          <a:ext cx="1256213" cy="731929"/>
        </a:xfrm>
        <a:prstGeom prst="roundRect">
          <a:avLst>
            <a:gd name="adj" fmla="val 10000"/>
          </a:avLst>
        </a:prstGeom>
        <a:solidFill>
          <a:schemeClr val="tx2">
            <a:lumMod val="10000"/>
            <a:lumOff val="9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a:t>Produire de la matière organique (colza associé et couverts)</a:t>
          </a:r>
        </a:p>
      </dsp:txBody>
      <dsp:txXfrm>
        <a:off x="84785" y="3559503"/>
        <a:ext cx="1213339" cy="689055"/>
      </dsp:txXfrm>
    </dsp:sp>
    <dsp:sp modelId="{CAF3E518-F66D-478F-8838-7E6214D402F8}">
      <dsp:nvSpPr>
        <dsp:cNvPr id="0" name=""/>
        <dsp:cNvSpPr/>
      </dsp:nvSpPr>
      <dsp:spPr>
        <a:xfrm>
          <a:off x="1380203" y="3480458"/>
          <a:ext cx="951645" cy="777082"/>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5983FD-2349-4101-9AE8-FF52971822AB}">
      <dsp:nvSpPr>
        <dsp:cNvPr id="0" name=""/>
        <dsp:cNvSpPr/>
      </dsp:nvSpPr>
      <dsp:spPr>
        <a:xfrm>
          <a:off x="1440843" y="3538066"/>
          <a:ext cx="951645" cy="777082"/>
        </a:xfrm>
        <a:prstGeom prst="roundRect">
          <a:avLst>
            <a:gd name="adj" fmla="val 10000"/>
          </a:avLst>
        </a:prstGeom>
        <a:solidFill>
          <a:schemeClr val="tx2">
            <a:lumMod val="10000"/>
            <a:lumOff val="9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a:t>Entretenir une bonne qualité physique et chimique du sol </a:t>
          </a:r>
        </a:p>
      </dsp:txBody>
      <dsp:txXfrm>
        <a:off x="1463603" y="3560826"/>
        <a:ext cx="906125" cy="731562"/>
      </dsp:txXfrm>
    </dsp:sp>
    <dsp:sp modelId="{FE9188F2-9001-4215-A776-1363453D49F9}">
      <dsp:nvSpPr>
        <dsp:cNvPr id="0" name=""/>
        <dsp:cNvSpPr/>
      </dsp:nvSpPr>
      <dsp:spPr>
        <a:xfrm>
          <a:off x="3159975" y="2751694"/>
          <a:ext cx="1650330" cy="572196"/>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B2073D-88AF-457A-B39F-F67476F86BE8}">
      <dsp:nvSpPr>
        <dsp:cNvPr id="0" name=""/>
        <dsp:cNvSpPr/>
      </dsp:nvSpPr>
      <dsp:spPr>
        <a:xfrm>
          <a:off x="3220615" y="2809302"/>
          <a:ext cx="1650330" cy="5721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a:t>Maitriser les graminées tout en limitant l'usage des herbicides</a:t>
          </a:r>
        </a:p>
      </dsp:txBody>
      <dsp:txXfrm>
        <a:off x="3237374" y="2826061"/>
        <a:ext cx="1616812" cy="538678"/>
      </dsp:txXfrm>
    </dsp:sp>
    <dsp:sp modelId="{B39DDC94-CDE4-4CC0-893C-2ECAAB09FDDB}">
      <dsp:nvSpPr>
        <dsp:cNvPr id="0" name=""/>
        <dsp:cNvSpPr/>
      </dsp:nvSpPr>
      <dsp:spPr>
        <a:xfrm>
          <a:off x="2453129" y="3482835"/>
          <a:ext cx="813627" cy="721574"/>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AF4AF6-3C85-4618-B411-C259B28278F1}">
      <dsp:nvSpPr>
        <dsp:cNvPr id="0" name=""/>
        <dsp:cNvSpPr/>
      </dsp:nvSpPr>
      <dsp:spPr>
        <a:xfrm>
          <a:off x="2513769" y="3540443"/>
          <a:ext cx="813627" cy="721574"/>
        </a:xfrm>
        <a:prstGeom prst="roundRect">
          <a:avLst>
            <a:gd name="adj" fmla="val 10000"/>
          </a:avLst>
        </a:prstGeom>
        <a:solidFill>
          <a:schemeClr val="tx2">
            <a:lumMod val="10000"/>
            <a:lumOff val="9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a:t>Couverture permanente de 3 ans colza-blé-orge</a:t>
          </a:r>
        </a:p>
      </dsp:txBody>
      <dsp:txXfrm>
        <a:off x="2534903" y="3561577"/>
        <a:ext cx="771359" cy="679306"/>
      </dsp:txXfrm>
    </dsp:sp>
    <dsp:sp modelId="{AF090A96-C91E-4CB2-935C-32100BF39DEE}">
      <dsp:nvSpPr>
        <dsp:cNvPr id="0" name=""/>
        <dsp:cNvSpPr/>
      </dsp:nvSpPr>
      <dsp:spPr>
        <a:xfrm>
          <a:off x="3388037" y="3482835"/>
          <a:ext cx="749217" cy="765233"/>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BF6C8D-AD49-471B-BBFA-63CBDB4E7F20}">
      <dsp:nvSpPr>
        <dsp:cNvPr id="0" name=""/>
        <dsp:cNvSpPr/>
      </dsp:nvSpPr>
      <dsp:spPr>
        <a:xfrm>
          <a:off x="3448678" y="3540443"/>
          <a:ext cx="749217" cy="765233"/>
        </a:xfrm>
        <a:prstGeom prst="roundRect">
          <a:avLst>
            <a:gd name="adj" fmla="val 10000"/>
          </a:avLst>
        </a:prstGeom>
        <a:solidFill>
          <a:schemeClr val="tx2">
            <a:lumMod val="10000"/>
            <a:lumOff val="9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a:t>Décaler la date de semis</a:t>
          </a:r>
        </a:p>
      </dsp:txBody>
      <dsp:txXfrm>
        <a:off x="3470622" y="3562387"/>
        <a:ext cx="705329" cy="721345"/>
      </dsp:txXfrm>
    </dsp:sp>
    <dsp:sp modelId="{DC51C875-F0EA-4BCC-9743-8D35C9E4ABF5}">
      <dsp:nvSpPr>
        <dsp:cNvPr id="0" name=""/>
        <dsp:cNvSpPr/>
      </dsp:nvSpPr>
      <dsp:spPr>
        <a:xfrm>
          <a:off x="4258535" y="3482835"/>
          <a:ext cx="786099" cy="694130"/>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132B79-859A-4114-A29C-A9B516039BD7}">
      <dsp:nvSpPr>
        <dsp:cNvPr id="0" name=""/>
        <dsp:cNvSpPr/>
      </dsp:nvSpPr>
      <dsp:spPr>
        <a:xfrm>
          <a:off x="4319175" y="3540443"/>
          <a:ext cx="786099" cy="694130"/>
        </a:xfrm>
        <a:prstGeom prst="roundRect">
          <a:avLst>
            <a:gd name="adj" fmla="val 10000"/>
          </a:avLst>
        </a:prstGeom>
        <a:solidFill>
          <a:schemeClr val="tx2">
            <a:lumMod val="10000"/>
            <a:lumOff val="9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a:t>Culture de printemps dans rotation</a:t>
          </a:r>
        </a:p>
      </dsp:txBody>
      <dsp:txXfrm>
        <a:off x="4339505" y="3560773"/>
        <a:ext cx="745439" cy="653470"/>
      </dsp:txXfrm>
    </dsp:sp>
    <dsp:sp modelId="{DA0DC02E-FDF4-43B7-B829-4F972845C20A}">
      <dsp:nvSpPr>
        <dsp:cNvPr id="0" name=""/>
        <dsp:cNvSpPr/>
      </dsp:nvSpPr>
      <dsp:spPr>
        <a:xfrm>
          <a:off x="5165915" y="3482835"/>
          <a:ext cx="941729" cy="720184"/>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0D7E15-3619-45F0-8477-85ED73002EA7}">
      <dsp:nvSpPr>
        <dsp:cNvPr id="0" name=""/>
        <dsp:cNvSpPr/>
      </dsp:nvSpPr>
      <dsp:spPr>
        <a:xfrm>
          <a:off x="5226556" y="3540443"/>
          <a:ext cx="941729" cy="720184"/>
        </a:xfrm>
        <a:prstGeom prst="roundRect">
          <a:avLst>
            <a:gd name="adj" fmla="val 10000"/>
          </a:avLst>
        </a:prstGeom>
        <a:solidFill>
          <a:schemeClr val="tx2">
            <a:lumMod val="10000"/>
            <a:lumOff val="9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a:t>Travail du sol agronomique</a:t>
          </a:r>
        </a:p>
      </dsp:txBody>
      <dsp:txXfrm>
        <a:off x="5247649" y="3561536"/>
        <a:ext cx="899543" cy="6779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768AF-7D5B-4BDC-87E8-998E0EF87437}">
      <dsp:nvSpPr>
        <dsp:cNvPr id="0" name=""/>
        <dsp:cNvSpPr/>
      </dsp:nvSpPr>
      <dsp:spPr>
        <a:xfrm>
          <a:off x="4539292" y="4208162"/>
          <a:ext cx="91440" cy="208302"/>
        </a:xfrm>
        <a:custGeom>
          <a:avLst/>
          <a:gdLst/>
          <a:ahLst/>
          <a:cxnLst/>
          <a:rect l="0" t="0" r="0" b="0"/>
          <a:pathLst>
            <a:path>
              <a:moveTo>
                <a:pt x="55310" y="0"/>
              </a:moveTo>
              <a:lnTo>
                <a:pt x="55310" y="102530"/>
              </a:lnTo>
              <a:lnTo>
                <a:pt x="45720" y="102530"/>
              </a:lnTo>
              <a:lnTo>
                <a:pt x="45720" y="20830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86886-2A3F-4F26-A8AB-A3361E036852}">
      <dsp:nvSpPr>
        <dsp:cNvPr id="0" name=""/>
        <dsp:cNvSpPr/>
      </dsp:nvSpPr>
      <dsp:spPr>
        <a:xfrm>
          <a:off x="4342489" y="3108697"/>
          <a:ext cx="252113" cy="328294"/>
        </a:xfrm>
        <a:custGeom>
          <a:avLst/>
          <a:gdLst/>
          <a:ahLst/>
          <a:cxnLst/>
          <a:rect l="0" t="0" r="0" b="0"/>
          <a:pathLst>
            <a:path>
              <a:moveTo>
                <a:pt x="0" y="0"/>
              </a:moveTo>
              <a:lnTo>
                <a:pt x="0" y="222522"/>
              </a:lnTo>
              <a:lnTo>
                <a:pt x="252113" y="222522"/>
              </a:lnTo>
              <a:lnTo>
                <a:pt x="252113" y="32829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B124A2-5763-4CCF-A544-EDF11A1920DD}">
      <dsp:nvSpPr>
        <dsp:cNvPr id="0" name=""/>
        <dsp:cNvSpPr/>
      </dsp:nvSpPr>
      <dsp:spPr>
        <a:xfrm>
          <a:off x="2899907" y="2199064"/>
          <a:ext cx="1442582" cy="441252"/>
        </a:xfrm>
        <a:custGeom>
          <a:avLst/>
          <a:gdLst/>
          <a:ahLst/>
          <a:cxnLst/>
          <a:rect l="0" t="0" r="0" b="0"/>
          <a:pathLst>
            <a:path>
              <a:moveTo>
                <a:pt x="0" y="0"/>
              </a:moveTo>
              <a:lnTo>
                <a:pt x="0" y="335480"/>
              </a:lnTo>
              <a:lnTo>
                <a:pt x="1442582" y="335480"/>
              </a:lnTo>
              <a:lnTo>
                <a:pt x="1442582" y="44125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D642E4-38C4-4970-9A6F-DB2C43CD3C71}">
      <dsp:nvSpPr>
        <dsp:cNvPr id="0" name=""/>
        <dsp:cNvSpPr/>
      </dsp:nvSpPr>
      <dsp:spPr>
        <a:xfrm>
          <a:off x="3069854" y="4045213"/>
          <a:ext cx="255048" cy="326684"/>
        </a:xfrm>
        <a:custGeom>
          <a:avLst/>
          <a:gdLst/>
          <a:ahLst/>
          <a:cxnLst/>
          <a:rect l="0" t="0" r="0" b="0"/>
          <a:pathLst>
            <a:path>
              <a:moveTo>
                <a:pt x="255048" y="0"/>
              </a:moveTo>
              <a:lnTo>
                <a:pt x="255048" y="220912"/>
              </a:lnTo>
              <a:lnTo>
                <a:pt x="0" y="220912"/>
              </a:lnTo>
              <a:lnTo>
                <a:pt x="0" y="32668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3AD20B-2A32-49C8-B611-B972AED8E50C}">
      <dsp:nvSpPr>
        <dsp:cNvPr id="0" name=""/>
        <dsp:cNvSpPr/>
      </dsp:nvSpPr>
      <dsp:spPr>
        <a:xfrm>
          <a:off x="3025633" y="3129019"/>
          <a:ext cx="299269" cy="337349"/>
        </a:xfrm>
        <a:custGeom>
          <a:avLst/>
          <a:gdLst/>
          <a:ahLst/>
          <a:cxnLst/>
          <a:rect l="0" t="0" r="0" b="0"/>
          <a:pathLst>
            <a:path>
              <a:moveTo>
                <a:pt x="0" y="0"/>
              </a:moveTo>
              <a:lnTo>
                <a:pt x="0" y="231577"/>
              </a:lnTo>
              <a:lnTo>
                <a:pt x="299269" y="231577"/>
              </a:lnTo>
              <a:lnTo>
                <a:pt x="299269" y="33734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128F23-5F73-4C1F-8AAB-5385309FC6DD}">
      <dsp:nvSpPr>
        <dsp:cNvPr id="0" name=""/>
        <dsp:cNvSpPr/>
      </dsp:nvSpPr>
      <dsp:spPr>
        <a:xfrm>
          <a:off x="2899907" y="2199064"/>
          <a:ext cx="125726" cy="437577"/>
        </a:xfrm>
        <a:custGeom>
          <a:avLst/>
          <a:gdLst/>
          <a:ahLst/>
          <a:cxnLst/>
          <a:rect l="0" t="0" r="0" b="0"/>
          <a:pathLst>
            <a:path>
              <a:moveTo>
                <a:pt x="0" y="0"/>
              </a:moveTo>
              <a:lnTo>
                <a:pt x="0" y="331804"/>
              </a:lnTo>
              <a:lnTo>
                <a:pt x="125726" y="331804"/>
              </a:lnTo>
              <a:lnTo>
                <a:pt x="125726" y="43757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9BCBE9-C3D0-4C8A-8363-F21288C3C1A5}">
      <dsp:nvSpPr>
        <dsp:cNvPr id="0" name=""/>
        <dsp:cNvSpPr/>
      </dsp:nvSpPr>
      <dsp:spPr>
        <a:xfrm>
          <a:off x="1651979" y="3111655"/>
          <a:ext cx="599013" cy="356722"/>
        </a:xfrm>
        <a:custGeom>
          <a:avLst/>
          <a:gdLst/>
          <a:ahLst/>
          <a:cxnLst/>
          <a:rect l="0" t="0" r="0" b="0"/>
          <a:pathLst>
            <a:path>
              <a:moveTo>
                <a:pt x="0" y="0"/>
              </a:moveTo>
              <a:lnTo>
                <a:pt x="0" y="250950"/>
              </a:lnTo>
              <a:lnTo>
                <a:pt x="599013" y="250950"/>
              </a:lnTo>
              <a:lnTo>
                <a:pt x="599013" y="35672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975B5E-A6BE-4598-B47D-661499DF0D6D}">
      <dsp:nvSpPr>
        <dsp:cNvPr id="0" name=""/>
        <dsp:cNvSpPr/>
      </dsp:nvSpPr>
      <dsp:spPr>
        <a:xfrm>
          <a:off x="1044054" y="3111655"/>
          <a:ext cx="607924" cy="361464"/>
        </a:xfrm>
        <a:custGeom>
          <a:avLst/>
          <a:gdLst/>
          <a:ahLst/>
          <a:cxnLst/>
          <a:rect l="0" t="0" r="0" b="0"/>
          <a:pathLst>
            <a:path>
              <a:moveTo>
                <a:pt x="607924" y="0"/>
              </a:moveTo>
              <a:lnTo>
                <a:pt x="607924" y="255691"/>
              </a:lnTo>
              <a:lnTo>
                <a:pt x="0" y="255691"/>
              </a:lnTo>
              <a:lnTo>
                <a:pt x="0" y="36146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74EA11-1401-46F0-A9B4-F732777C8582}">
      <dsp:nvSpPr>
        <dsp:cNvPr id="0" name=""/>
        <dsp:cNvSpPr/>
      </dsp:nvSpPr>
      <dsp:spPr>
        <a:xfrm>
          <a:off x="1651979" y="2199064"/>
          <a:ext cx="1247927" cy="438824"/>
        </a:xfrm>
        <a:custGeom>
          <a:avLst/>
          <a:gdLst/>
          <a:ahLst/>
          <a:cxnLst/>
          <a:rect l="0" t="0" r="0" b="0"/>
          <a:pathLst>
            <a:path>
              <a:moveTo>
                <a:pt x="1247927" y="0"/>
              </a:moveTo>
              <a:lnTo>
                <a:pt x="1247927" y="333051"/>
              </a:lnTo>
              <a:lnTo>
                <a:pt x="0" y="333051"/>
              </a:lnTo>
              <a:lnTo>
                <a:pt x="0" y="43882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11C29F-2B74-4E6F-9085-690A578A8B9A}">
      <dsp:nvSpPr>
        <dsp:cNvPr id="0" name=""/>
        <dsp:cNvSpPr/>
      </dsp:nvSpPr>
      <dsp:spPr>
        <a:xfrm>
          <a:off x="1254035" y="1474041"/>
          <a:ext cx="3291742" cy="72502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A07A9A-7E8F-4F34-98AA-814C86B8C8C6}">
      <dsp:nvSpPr>
        <dsp:cNvPr id="0" name=""/>
        <dsp:cNvSpPr/>
      </dsp:nvSpPr>
      <dsp:spPr>
        <a:xfrm>
          <a:off x="1380899" y="1594561"/>
          <a:ext cx="3291742" cy="72502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Tendre vers des exploitations plus résilientes économiquement, socialement et agronomiquement</a:t>
          </a:r>
        </a:p>
      </dsp:txBody>
      <dsp:txXfrm>
        <a:off x="1402134" y="1615796"/>
        <a:ext cx="3249272" cy="682553"/>
      </dsp:txXfrm>
    </dsp:sp>
    <dsp:sp modelId="{6319F43E-0948-42A7-B47C-080B49EA1F58}">
      <dsp:nvSpPr>
        <dsp:cNvPr id="0" name=""/>
        <dsp:cNvSpPr/>
      </dsp:nvSpPr>
      <dsp:spPr>
        <a:xfrm>
          <a:off x="1125560" y="2637889"/>
          <a:ext cx="1052836" cy="47376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83AC99-65CF-4AB8-B3DF-5C7D03523B42}">
      <dsp:nvSpPr>
        <dsp:cNvPr id="0" name=""/>
        <dsp:cNvSpPr/>
      </dsp:nvSpPr>
      <dsp:spPr>
        <a:xfrm>
          <a:off x="1252424" y="2758409"/>
          <a:ext cx="1052836" cy="47376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Avoir un bon équilibre vie perso/travail</a:t>
          </a:r>
        </a:p>
      </dsp:txBody>
      <dsp:txXfrm>
        <a:off x="1266300" y="2772285"/>
        <a:ext cx="1025084" cy="446014"/>
      </dsp:txXfrm>
    </dsp:sp>
    <dsp:sp modelId="{4FA60092-7857-442D-AC79-B8DA4EA1CC9B}">
      <dsp:nvSpPr>
        <dsp:cNvPr id="0" name=""/>
        <dsp:cNvSpPr/>
      </dsp:nvSpPr>
      <dsp:spPr>
        <a:xfrm>
          <a:off x="499836" y="3473119"/>
          <a:ext cx="1088436" cy="5980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52DA2B-7A19-4DF1-8EF8-B52F2A6241DF}">
      <dsp:nvSpPr>
        <dsp:cNvPr id="0" name=""/>
        <dsp:cNvSpPr/>
      </dsp:nvSpPr>
      <dsp:spPr>
        <a:xfrm>
          <a:off x="626699" y="3593639"/>
          <a:ext cx="1088436" cy="598057"/>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Capacité d'entraide dans les travaux </a:t>
          </a:r>
        </a:p>
      </dsp:txBody>
      <dsp:txXfrm>
        <a:off x="644215" y="3611155"/>
        <a:ext cx="1053404" cy="563025"/>
      </dsp:txXfrm>
    </dsp:sp>
    <dsp:sp modelId="{54B96009-C1F4-468A-931F-397E75078FB4}">
      <dsp:nvSpPr>
        <dsp:cNvPr id="0" name=""/>
        <dsp:cNvSpPr/>
      </dsp:nvSpPr>
      <dsp:spPr>
        <a:xfrm>
          <a:off x="1744652" y="3468377"/>
          <a:ext cx="1012680" cy="5343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6B8EDB-C5D6-425A-AE44-E00439F1FFE6}">
      <dsp:nvSpPr>
        <dsp:cNvPr id="0" name=""/>
        <dsp:cNvSpPr/>
      </dsp:nvSpPr>
      <dsp:spPr>
        <a:xfrm>
          <a:off x="1871515" y="3588897"/>
          <a:ext cx="1012680" cy="534385"/>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Avoir du temps de vacances /loisirs</a:t>
          </a:r>
        </a:p>
      </dsp:txBody>
      <dsp:txXfrm>
        <a:off x="1887167" y="3604549"/>
        <a:ext cx="981376" cy="503081"/>
      </dsp:txXfrm>
    </dsp:sp>
    <dsp:sp modelId="{7B1CE7F0-5192-49DC-AA0A-585502FCE6A6}">
      <dsp:nvSpPr>
        <dsp:cNvPr id="0" name=""/>
        <dsp:cNvSpPr/>
      </dsp:nvSpPr>
      <dsp:spPr>
        <a:xfrm>
          <a:off x="2503154" y="2636641"/>
          <a:ext cx="1044958" cy="49237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3EC7D2-46F4-4635-A5ED-C574392EB8E9}">
      <dsp:nvSpPr>
        <dsp:cNvPr id="0" name=""/>
        <dsp:cNvSpPr/>
      </dsp:nvSpPr>
      <dsp:spPr>
        <a:xfrm>
          <a:off x="2630017" y="2757162"/>
          <a:ext cx="1044958" cy="49237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Améliorer la matière organique du sol</a:t>
          </a:r>
        </a:p>
      </dsp:txBody>
      <dsp:txXfrm>
        <a:off x="2644438" y="2771583"/>
        <a:ext cx="1016116" cy="463535"/>
      </dsp:txXfrm>
    </dsp:sp>
    <dsp:sp modelId="{6585BBA6-E7EA-457F-9A00-B77A0F6248B6}">
      <dsp:nvSpPr>
        <dsp:cNvPr id="0" name=""/>
        <dsp:cNvSpPr/>
      </dsp:nvSpPr>
      <dsp:spPr>
        <a:xfrm>
          <a:off x="2865768" y="3466369"/>
          <a:ext cx="918267" cy="5788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9BB4FD-359D-4AFD-96ED-03E7AAC0987C}">
      <dsp:nvSpPr>
        <dsp:cNvPr id="0" name=""/>
        <dsp:cNvSpPr/>
      </dsp:nvSpPr>
      <dsp:spPr>
        <a:xfrm>
          <a:off x="2992632" y="3586889"/>
          <a:ext cx="918267" cy="578844"/>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Investir dans les couverts </a:t>
          </a:r>
        </a:p>
      </dsp:txBody>
      <dsp:txXfrm>
        <a:off x="3009586" y="3603843"/>
        <a:ext cx="884359" cy="544936"/>
      </dsp:txXfrm>
    </dsp:sp>
    <dsp:sp modelId="{4E49215F-DD1F-4354-AEDE-DD14A9A3966B}">
      <dsp:nvSpPr>
        <dsp:cNvPr id="0" name=""/>
        <dsp:cNvSpPr/>
      </dsp:nvSpPr>
      <dsp:spPr>
        <a:xfrm>
          <a:off x="2471476" y="4371898"/>
          <a:ext cx="1196756" cy="60284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4C5CC9-DD3E-40D4-A6F7-7E20431D29EB}">
      <dsp:nvSpPr>
        <dsp:cNvPr id="0" name=""/>
        <dsp:cNvSpPr/>
      </dsp:nvSpPr>
      <dsp:spPr>
        <a:xfrm>
          <a:off x="2598339" y="4492418"/>
          <a:ext cx="1196756" cy="60284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Production de biomasse (idem qualité de l'eau)</a:t>
          </a:r>
        </a:p>
      </dsp:txBody>
      <dsp:txXfrm>
        <a:off x="2615996" y="4510075"/>
        <a:ext cx="1161442" cy="567528"/>
      </dsp:txXfrm>
    </dsp:sp>
    <dsp:sp modelId="{33198940-4F1A-4B47-8A2B-6ED33E6EB391}">
      <dsp:nvSpPr>
        <dsp:cNvPr id="0" name=""/>
        <dsp:cNvSpPr/>
      </dsp:nvSpPr>
      <dsp:spPr>
        <a:xfrm>
          <a:off x="3801005" y="2640317"/>
          <a:ext cx="1082967" cy="46837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D0B279-3D40-4E05-A4A2-ADC5428A559D}">
      <dsp:nvSpPr>
        <dsp:cNvPr id="0" name=""/>
        <dsp:cNvSpPr/>
      </dsp:nvSpPr>
      <dsp:spPr>
        <a:xfrm>
          <a:off x="3927868" y="2760837"/>
          <a:ext cx="1082967" cy="468379"/>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Avoir une rentabilité stable </a:t>
          </a:r>
          <a:r>
            <a:rPr lang="fr-FR" sz="1000" kern="1200" dirty="0" err="1"/>
            <a:t>pluri-annuelle</a:t>
          </a:r>
          <a:endParaRPr lang="fr-FR" sz="1000" kern="1200" dirty="0"/>
        </a:p>
      </dsp:txBody>
      <dsp:txXfrm>
        <a:off x="3941586" y="2774555"/>
        <a:ext cx="1055531" cy="440943"/>
      </dsp:txXfrm>
    </dsp:sp>
    <dsp:sp modelId="{5FE813B7-FDD2-4AE4-9007-A44707FD2A1F}">
      <dsp:nvSpPr>
        <dsp:cNvPr id="0" name=""/>
        <dsp:cNvSpPr/>
      </dsp:nvSpPr>
      <dsp:spPr>
        <a:xfrm>
          <a:off x="3831085" y="3436991"/>
          <a:ext cx="1527035" cy="7711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A3F395-E416-4F1E-B39F-72D68D12C968}">
      <dsp:nvSpPr>
        <dsp:cNvPr id="0" name=""/>
        <dsp:cNvSpPr/>
      </dsp:nvSpPr>
      <dsp:spPr>
        <a:xfrm>
          <a:off x="3957948" y="3557511"/>
          <a:ext cx="1527035" cy="771170"/>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Développer des techniques performantes pour des cultures robustes (rendement minimum)</a:t>
          </a:r>
        </a:p>
      </dsp:txBody>
      <dsp:txXfrm>
        <a:off x="3980535" y="3580098"/>
        <a:ext cx="1481861" cy="725996"/>
      </dsp:txXfrm>
    </dsp:sp>
    <dsp:sp modelId="{BE0BE94C-3CFB-4ABB-AF65-9A58F25CC6C8}">
      <dsp:nvSpPr>
        <dsp:cNvPr id="0" name=""/>
        <dsp:cNvSpPr/>
      </dsp:nvSpPr>
      <dsp:spPr>
        <a:xfrm>
          <a:off x="3912368" y="4416465"/>
          <a:ext cx="1345289" cy="4785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28DCCD-5899-411F-89FB-6051A2B28304}">
      <dsp:nvSpPr>
        <dsp:cNvPr id="0" name=""/>
        <dsp:cNvSpPr/>
      </dsp:nvSpPr>
      <dsp:spPr>
        <a:xfrm>
          <a:off x="4039231" y="4536985"/>
          <a:ext cx="1345289" cy="47852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ratio rendement /charge opérationnelle </a:t>
          </a:r>
        </a:p>
      </dsp:txBody>
      <dsp:txXfrm>
        <a:off x="4053247" y="4551001"/>
        <a:ext cx="1317257" cy="45049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0.14524</cdr:x>
      <cdr:y>0.15132</cdr:y>
    </cdr:from>
    <cdr:to>
      <cdr:x>0.93062</cdr:x>
      <cdr:y>0.28158</cdr:y>
    </cdr:to>
    <cdr:sp macro="" textlink="">
      <cdr:nvSpPr>
        <cdr:cNvPr id="21" name="ZoneTexte 20"/>
        <cdr:cNvSpPr txBox="1"/>
      </cdr:nvSpPr>
      <cdr:spPr>
        <a:xfrm xmlns:a="http://schemas.openxmlformats.org/drawingml/2006/main" rot="1448660">
          <a:off x="1661583" y="1217084"/>
          <a:ext cx="8985250" cy="1047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fr-FR" sz="1100"/>
        </a:p>
      </cdr:txBody>
    </cdr:sp>
  </cdr:relSizeAnchor>
  <cdr:relSizeAnchor xmlns:cdr="http://schemas.openxmlformats.org/drawingml/2006/chartDrawing">
    <cdr:from>
      <cdr:x>0.40056</cdr:x>
      <cdr:y>0.19079</cdr:y>
    </cdr:from>
    <cdr:to>
      <cdr:x>0.95745</cdr:x>
      <cdr:y>0.32368</cdr:y>
    </cdr:to>
    <cdr:sp macro="" textlink="">
      <cdr:nvSpPr>
        <cdr:cNvPr id="22" name="ZoneTexte 21"/>
        <cdr:cNvSpPr txBox="1"/>
      </cdr:nvSpPr>
      <cdr:spPr>
        <a:xfrm xmlns:a="http://schemas.openxmlformats.org/drawingml/2006/main" rot="1568914">
          <a:off x="4582583" y="1534584"/>
          <a:ext cx="6371167" cy="10689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fr-FR"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753B94-3BFF-452D-AB53-297D4447D995}" type="datetimeFigureOut">
              <a:rPr lang="fr-FR" smtClean="0"/>
              <a:t>19/05/2025</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5C055-7E27-47AC-8978-7AEDD6BD0408}" type="slidenum">
              <a:rPr lang="fr-FR" smtClean="0"/>
              <a:t>‹#›</a:t>
            </a:fld>
            <a:endParaRPr lang="fr-FR"/>
          </a:p>
        </p:txBody>
      </p:sp>
    </p:spTree>
    <p:extLst>
      <p:ext uri="{BB962C8B-B14F-4D97-AF65-F5344CB8AC3E}">
        <p14:creationId xmlns:p14="http://schemas.microsoft.com/office/powerpoint/2010/main" val="4184556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Demande Delphine pour les </a:t>
            </a:r>
            <a:r>
              <a:rPr lang="fr-FR" dirty="0" err="1"/>
              <a:t>anims</a:t>
            </a:r>
            <a:r>
              <a:rPr lang="fr-FR" dirty="0"/>
              <a:t> du réseau : parler des </a:t>
            </a:r>
            <a:r>
              <a:rPr lang="fr-FR" sz="1200" dirty="0">
                <a:effectLst/>
                <a:latin typeface="Arial" panose="020B0604020202020204" pitchFamily="34" charset="0"/>
              </a:rPr>
              <a:t>pratiques et changement de pratiques des agriculteurs et/ou de leur interlocuteurs (conseillers, gestionnaires, etc.)</a:t>
            </a:r>
            <a:endParaRPr lang="fr-FR" dirty="0"/>
          </a:p>
          <a:p>
            <a:endParaRPr lang="fr-FR" dirty="0"/>
          </a:p>
        </p:txBody>
      </p:sp>
      <p:sp>
        <p:nvSpPr>
          <p:cNvPr id="4" name="Slide Number Placeholder 3"/>
          <p:cNvSpPr>
            <a:spLocks noGrp="1"/>
          </p:cNvSpPr>
          <p:nvPr>
            <p:ph type="sldNum" sz="quarter" idx="5"/>
          </p:nvPr>
        </p:nvSpPr>
        <p:spPr/>
        <p:txBody>
          <a:bodyPr/>
          <a:lstStyle/>
          <a:p>
            <a:fld id="{E385C055-7E27-47AC-8978-7AEDD6BD0408}" type="slidenum">
              <a:rPr lang="fr-FR" smtClean="0"/>
              <a:t>1</a:t>
            </a:fld>
            <a:endParaRPr lang="fr-FR"/>
          </a:p>
        </p:txBody>
      </p:sp>
    </p:spTree>
    <p:extLst>
      <p:ext uri="{BB962C8B-B14F-4D97-AF65-F5344CB8AC3E}">
        <p14:creationId xmlns:p14="http://schemas.microsoft.com/office/powerpoint/2010/main" val="907337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fr-FR">
                <a:solidFill>
                  <a:schemeClr val="dk1"/>
                </a:solidFill>
                <a:latin typeface="Calibri"/>
                <a:ea typeface="Calibri"/>
                <a:cs typeface="Calibri"/>
              </a:rPr>
              <a:t>nous avons souhaité faire appel à la recherche pour sortir des sentiers battus, comprendre pourquoi ce ne fonctionne pas, et essayer d’imaginer ensemble une autre façon de : « mobiliser et accompagner efficacement les agriculteurs » qui soit efficace et adapté à notre territoire</a:t>
            </a:r>
            <a:endParaRPr/>
          </a:p>
          <a:p>
            <a:pPr marL="0" marR="0" lvl="0" indent="0" algn="l" defTabSz="914400">
              <a:lnSpc>
                <a:spcPct val="100000"/>
              </a:lnSpc>
              <a:spcBef>
                <a:spcPts val="0"/>
              </a:spcBef>
              <a:spcAft>
                <a:spcPts val="0"/>
              </a:spcAft>
              <a:buClrTx/>
              <a:buSzTx/>
              <a:buFontTx/>
              <a:buNone/>
              <a:defRPr/>
            </a:pPr>
            <a:endParaRPr lang="fr-FR">
              <a:solidFill>
                <a:schemeClr val="dk1"/>
              </a:solidFill>
              <a:latin typeface="Calibri"/>
              <a:ea typeface="Calibri"/>
              <a:cs typeface="Calibri"/>
            </a:endParaRPr>
          </a:p>
          <a:p>
            <a:pPr marL="0" marR="0" lvl="0" indent="0" algn="l" defTabSz="914400">
              <a:lnSpc>
                <a:spcPct val="100000"/>
              </a:lnSpc>
              <a:spcBef>
                <a:spcPts val="0"/>
              </a:spcBef>
              <a:spcAft>
                <a:spcPts val="0"/>
              </a:spcAft>
              <a:buClrTx/>
              <a:buSzTx/>
              <a:buFontTx/>
              <a:buNone/>
              <a:defRPr/>
            </a:pPr>
            <a:r>
              <a:rPr lang="fr-FR">
                <a:solidFill>
                  <a:schemeClr val="dk1"/>
                </a:solidFill>
                <a:latin typeface="Calibri"/>
                <a:ea typeface="Calibri"/>
                <a:cs typeface="Calibri"/>
              </a:rPr>
              <a:t>Cette recherche a été possible car nous avons les moyens réunis pour construire quelque chose d’inédit et d’ambitieux 1) </a:t>
            </a:r>
            <a:r>
              <a:rPr lang="fr-FR" sz="1200">
                <a:solidFill>
                  <a:schemeClr val="dk1"/>
                </a:solidFill>
                <a:latin typeface="Calibri"/>
                <a:ea typeface="Calibri"/>
                <a:cs typeface="Calibri"/>
              </a:rPr>
              <a:t>un réseau multi-acteurs engagés, 2) de nombreuses données de terrain, 3) des agriculteurs volontaires, et ) un territoire avec beaucoup d’atouts </a:t>
            </a:r>
            <a:endParaRPr/>
          </a:p>
          <a:p>
            <a:pPr marL="0" marR="0" lvl="0" indent="0" algn="l" defTabSz="914400">
              <a:lnSpc>
                <a:spcPct val="100000"/>
              </a:lnSpc>
              <a:spcBef>
                <a:spcPts val="0"/>
              </a:spcBef>
              <a:spcAft>
                <a:spcPts val="0"/>
              </a:spcAft>
              <a:buClrTx/>
              <a:buSzTx/>
              <a:buFontTx/>
              <a:buNone/>
              <a:defRPr/>
            </a:pPr>
            <a:endParaRPr lang="fr-FR" sz="1200">
              <a:solidFill>
                <a:schemeClr val="dk1"/>
              </a:solidFill>
              <a:latin typeface="Calibri"/>
              <a:ea typeface="Calibri"/>
              <a:cs typeface="Calibri"/>
            </a:endParaRPr>
          </a:p>
          <a:p>
            <a:pPr marL="0" marR="0" lvl="0" indent="0" algn="l" defTabSz="914400">
              <a:lnSpc>
                <a:spcPct val="100000"/>
              </a:lnSpc>
              <a:spcBef>
                <a:spcPts val="0"/>
              </a:spcBef>
              <a:spcAft>
                <a:spcPts val="0"/>
              </a:spcAft>
              <a:buClrTx/>
              <a:buSzTx/>
              <a:buFontTx/>
              <a:buNone/>
              <a:defRPr/>
            </a:pPr>
            <a:r>
              <a:rPr lang="fr-FR" sz="1200">
                <a:solidFill>
                  <a:schemeClr val="dk1"/>
                </a:solidFill>
                <a:latin typeface="Calibri"/>
                <a:ea typeface="Calibri"/>
                <a:cs typeface="Calibri"/>
              </a:rPr>
              <a:t>Et la recherche INRAE qui a bien voulu nous suivre et superviser ce projet dans le cadre d’une thèse de doctorat </a:t>
            </a:r>
            <a:r>
              <a:rPr lang="fr-FR" sz="1200">
                <a:solidFill>
                  <a:schemeClr val="dk1"/>
                </a:solidFill>
              </a:rPr>
              <a:t>sous convention industrielle de formation par la recherche (CIFRE) – UMR ECOSYS et SADAPT (Saclay)</a:t>
            </a:r>
            <a:endParaRPr lang="fr-FR"/>
          </a:p>
          <a:p>
            <a:pPr marL="0" marR="0" lvl="0" indent="0" algn="l" defTabSz="914400">
              <a:lnSpc>
                <a:spcPct val="100000"/>
              </a:lnSpc>
              <a:spcBef>
                <a:spcPts val="0"/>
              </a:spcBef>
              <a:spcAft>
                <a:spcPts val="0"/>
              </a:spcAft>
              <a:buClrTx/>
              <a:buSzTx/>
              <a:buFontTx/>
              <a:buNone/>
              <a:defRPr/>
            </a:pPr>
            <a:endParaRPr lang="fr-FR">
              <a:solidFill>
                <a:schemeClr val="dk1"/>
              </a:solidFill>
              <a:latin typeface="Calibri"/>
              <a:ea typeface="Calibri"/>
              <a:cs typeface="Calibri"/>
            </a:endParaRPr>
          </a:p>
        </p:txBody>
      </p:sp>
      <p:sp>
        <p:nvSpPr>
          <p:cNvPr id="4" name="Espace réservé du numéro de diapositive 3"/>
          <p:cNvSpPr>
            <a:spLocks noGrp="1"/>
          </p:cNvSpPr>
          <p:nvPr>
            <p:ph type="sldNum" sz="quarter" idx="5"/>
          </p:nvPr>
        </p:nvSpPr>
        <p:spPr bwMode="auto"/>
        <p:txBody>
          <a:bodyPr/>
          <a:lstStyle/>
          <a:p>
            <a:pPr>
              <a:defRPr/>
            </a:pPr>
            <a:fld id="{5443491D-E69C-4282-B083-194FA8D6B028}" type="slidenum">
              <a:rPr lang="fr-FR"/>
              <a:t>48</a:t>
            </a:fld>
            <a:endParaRPr lang="fr-FR"/>
          </a:p>
        </p:txBody>
      </p:sp>
    </p:spTree>
    <p:extLst>
      <p:ext uri="{BB962C8B-B14F-4D97-AF65-F5344CB8AC3E}">
        <p14:creationId xmlns:p14="http://schemas.microsoft.com/office/powerpoint/2010/main" val="1870071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443491D-E69C-4282-B083-194FA8D6B028}" type="slidenum">
              <a:rPr lang="fr-FR" smtClean="0"/>
              <a:t>49</a:t>
            </a:fld>
            <a:endParaRPr lang="fr-FR"/>
          </a:p>
        </p:txBody>
      </p:sp>
    </p:spTree>
    <p:extLst>
      <p:ext uri="{BB962C8B-B14F-4D97-AF65-F5344CB8AC3E}">
        <p14:creationId xmlns:p14="http://schemas.microsoft.com/office/powerpoint/2010/main" val="412720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r>
              <a:rPr lang="fr-FR"/>
              <a:t>Anne et Laurence</a:t>
            </a:r>
            <a:endParaRPr/>
          </a:p>
          <a:p>
            <a:pPr>
              <a:defRPr/>
            </a:pPr>
            <a:r>
              <a:rPr lang="fr-FR"/>
              <a:t>Binôme Hydrogéologie et sciences politiques </a:t>
            </a:r>
            <a:endParaRPr/>
          </a:p>
          <a:p>
            <a:pPr>
              <a:defRPr/>
            </a:pPr>
            <a:r>
              <a:rPr lang="fr-FR"/>
              <a:t>10 ans d’experience avec Aquibrie </a:t>
            </a:r>
            <a:endParaRPr/>
          </a:p>
        </p:txBody>
      </p:sp>
      <p:sp>
        <p:nvSpPr>
          <p:cNvPr id="4" name="Espace réservé du numéro de diapositive 3"/>
          <p:cNvSpPr>
            <a:spLocks noGrp="1"/>
          </p:cNvSpPr>
          <p:nvPr>
            <p:ph type="sldNum" sz="quarter" idx="5"/>
          </p:nvPr>
        </p:nvSpPr>
        <p:spPr bwMode="auto"/>
        <p:txBody>
          <a:bodyPr/>
          <a:lstStyle/>
          <a:p>
            <a:pPr>
              <a:defRPr/>
            </a:pPr>
            <a:fld id="{5443491D-E69C-4282-B083-194FA8D6B028}" type="slidenum">
              <a:rPr lang="fr-FR"/>
              <a:t>50</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Sujet d’ampleur, or la politique de l’eau en France repose bcp sur le travail des animateurs captages</a:t>
            </a:r>
          </a:p>
          <a:p>
            <a:endParaRPr lang="fr-FR" dirty="0"/>
          </a:p>
          <a:p>
            <a:r>
              <a:rPr lang="fr-FR" dirty="0"/>
              <a:t>**Formation et Niveau d'études** : Les animateurs sont généralement **fortement diplômés**, la grande majorité (21 sur 24 enquêtés) ayant un niveau d'études au moins égal à BAC +5. Il n'existe pas de formation "standard" unique pour ces postes, et **plusieurs parcours mènent à ce métier**. Plus de la moitié des enquêtés avaient une formation initiale en **agriculture/agronomie**, souvent issue d'écoles d'ingénieurs.*   </a:t>
            </a:r>
          </a:p>
          <a:p>
            <a:r>
              <a:rPr lang="fr-FR" dirty="0"/>
              <a:t>**Genre et Âge** : L'échantillon étudié suggère une tendance vers une figure professionnelle qui est souvent une **jeune animatrice**. Cette observation nécessiterait une validation statistique plus large, mais des animateurs enquêtés ont souligné l'impact potentiel du genre dans les interactions, notamment avec les agriculteurs.*   **Statut Contractuel** : La **précarité de l'emploi** est une caractéristique notable. La moitié des personnes interrogées étaient en **Contrat à Durée Déterminée (CDD)**, souvent pour des périodes courtes (moins de trois ans), offrant **peu de visibilité** sur une éventuelle reconduction. Les CDI sont souvent obtenus après des renouvellements successifs de CDD, et il y a rarement création initiale de postes pérennes sur ces missions. L'absence de visibilité sur le long terme est souvent regrettée par les animateurs.*   </a:t>
            </a:r>
          </a:p>
          <a:p>
            <a:r>
              <a:rPr lang="fr-FR" dirty="0"/>
              <a:t>**Expérience et Ancienneté** : Gagner la confiance des acteurs locaux, en particulier des agriculteurs, prend du temps et demande de la pugnacité. Une ancienneté de plusieurs années sur le poste est soulignée comme un facteur de légitimité.*   </a:t>
            </a:r>
          </a:p>
          <a:p>
            <a:r>
              <a:rPr lang="fr-FR" dirty="0"/>
              <a:t>**Nature des Missions et Rôle** : La définition des missions est très variable d'un poste à l'autre et n'est **pas homogène**. Les animateurs se voient assigner une **multiplicité de tâches** relevant de la **gestion de projet**, des **activités techniques** (suivis, diagnostics, analyses), et des **activités administratives** (dossiers de financement, rapports), cette dernière étant jugée très prenante par presque tous les enquêtés. L'animateur est souvent perçu comme un **acteur aux interfaces** ou un **travailleur intermédiaire**, faisant le lien entre le monde agricole et le monde de l'eau, les élus et les administrations, ou les agriculteurs et d'autres partenaires. Ils décrivent souvent un travail de traduction ou d'hybridation </a:t>
            </a:r>
            <a:r>
              <a:rPr lang="fr-FR" dirty="0" err="1"/>
              <a:t>socio-technique</a:t>
            </a:r>
            <a:r>
              <a:rPr lang="fr-FR" dirty="0"/>
              <a:t>, intégrant différentes informations et croisant les points de vue.*   </a:t>
            </a:r>
          </a:p>
          <a:p>
            <a:r>
              <a:rPr lang="fr-FR" dirty="0"/>
              <a:t>**Engagement Personnel** : L'animateur est attendu comme un **moteur de projet**. Le travail demande un **fort investissement personnel**, de l'énergie et une grande motivation. Beaucoup d'animateurs se disent engagés pour contribuer à un **bien commun**, avec une dimension morale forte.*   </a:t>
            </a:r>
          </a:p>
          <a:p>
            <a:r>
              <a:rPr lang="fr-FR" dirty="0"/>
              <a:t>**Sentiment d'Isolement** : Une difficulté fréquemment exprimée est le sentiment d'être un **travailleur isolé** au sein de sa structure porteuse, étant souvent la seule personne dédiée à la protection de la ressource en eau. Ce sentiment s'étend parfois à l'échelle du territoire où l'animateur doit constamment solliciter les acteurs sans être toujours sollicité en retour.*   </a:t>
            </a:r>
          </a:p>
          <a:p>
            <a:r>
              <a:rPr lang="fr-FR" dirty="0"/>
              <a:t>**Légitimité** : La légitimité se construit notamment par les **années passées sur le poste**, le **contact direct avec les agriculteurs**, et l'appropriation de **mesures et chiffres de terrain</a:t>
            </a:r>
          </a:p>
          <a:p>
            <a:endParaRPr lang="fr-FR" dirty="0"/>
          </a:p>
        </p:txBody>
      </p:sp>
      <p:sp>
        <p:nvSpPr>
          <p:cNvPr id="4" name="Slide Number Placeholder 3"/>
          <p:cNvSpPr>
            <a:spLocks noGrp="1"/>
          </p:cNvSpPr>
          <p:nvPr>
            <p:ph type="sldNum" sz="quarter" idx="5"/>
          </p:nvPr>
        </p:nvSpPr>
        <p:spPr/>
        <p:txBody>
          <a:bodyPr/>
          <a:lstStyle/>
          <a:p>
            <a:fld id="{E385C055-7E27-47AC-8978-7AEDD6BD0408}" type="slidenum">
              <a:rPr lang="fr-FR" smtClean="0"/>
              <a:t>4</a:t>
            </a:fld>
            <a:endParaRPr lang="fr-FR"/>
          </a:p>
        </p:txBody>
      </p:sp>
    </p:spTree>
    <p:extLst>
      <p:ext uri="{BB962C8B-B14F-4D97-AF65-F5344CB8AC3E}">
        <p14:creationId xmlns:p14="http://schemas.microsoft.com/office/powerpoint/2010/main" val="3387102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**Formation et Niveau d'études** : Les animateurs sont généralement **fortement diplômés**, la grande majorité (21 sur 24 enquêtés) ayant un niveau d'études au moins égal à BAC +5. Il n'existe pas de formation "standard" unique pour ces postes, et **plusieurs parcours mènent à ce métier**. Plus de la moitié des enquêtés avaient une formation initiale en **agriculture/agronomie**, souvent issue d'écoles d'ingénieurs.*   </a:t>
            </a:r>
          </a:p>
          <a:p>
            <a:r>
              <a:rPr lang="fr-FR" dirty="0"/>
              <a:t>**Genre et Âge** : L'échantillon étudié suggère une tendance vers une figure professionnelle qui est souvent une **jeune animatrice**. Cette observation nécessiterait une validation statistique plus large, mais des animateurs enquêtés ont souligné l'impact potentiel du genre dans les interactions, notamment avec les agriculteurs.*   **Statut Contractuel** : La **précarité de l'emploi** est une caractéristique notable. La moitié des personnes interrogées étaient en **Contrat à Durée Déterminée (CDD)**, souvent pour des périodes courtes (moins de trois ans), offrant **peu de visibilité** sur une éventuelle reconduction. Les CDI sont souvent obtenus après des renouvellements successifs de CDD, et il y a rarement création initiale de postes pérennes sur ces missions. L'absence de visibilité sur le long terme est souvent regrettée par les animateurs.*   </a:t>
            </a:r>
          </a:p>
          <a:p>
            <a:r>
              <a:rPr lang="fr-FR" dirty="0"/>
              <a:t>**Expérience et Ancienneté** : Gagner la confiance des acteurs locaux, en particulier des agriculteurs, prend du temps et demande de la pugnacité. Une ancienneté de plusieurs années sur le poste est soulignée comme un facteur de légitimité.*   </a:t>
            </a:r>
          </a:p>
          <a:p>
            <a:r>
              <a:rPr lang="fr-FR" dirty="0"/>
              <a:t>**Nature des Missions et Rôle** : La définition des missions est très variable d'un poste à l'autre et n'est **pas homogène**. Les animateurs se voient assigner une **multiplicité de tâches** relevant de la **gestion de projet**, des **activités techniques** (suivis, diagnostics, analyses), et des **activités administratives** (dossiers de financement, rapports), cette dernière étant jugée très prenante par presque tous les enquêtés. L'animateur est souvent perçu comme un **acteur aux interfaces** ou un **travailleur intermédiaire**, faisant le lien entre le monde agricole et le monde de l'eau, les élus et les administrations, ou les agriculteurs et d'autres partenaires. Ils décrivent souvent un travail de traduction ou d'hybridation </a:t>
            </a:r>
            <a:r>
              <a:rPr lang="fr-FR" dirty="0" err="1"/>
              <a:t>socio-technique</a:t>
            </a:r>
            <a:r>
              <a:rPr lang="fr-FR" dirty="0"/>
              <a:t>, intégrant différentes informations et croisant les points de vue.*   </a:t>
            </a:r>
          </a:p>
          <a:p>
            <a:r>
              <a:rPr lang="fr-FR" dirty="0"/>
              <a:t>**Engagement Personnel** : L'animateur est attendu comme un **moteur de projet**. Le travail demande un **fort investissement personnel**, de l'énergie et une grande motivation. Beaucoup d'animateurs se disent engagés pour contribuer à un **bien commun**, avec une dimension morale forte.*   </a:t>
            </a:r>
          </a:p>
          <a:p>
            <a:r>
              <a:rPr lang="fr-FR" dirty="0"/>
              <a:t>**Sentiment d'Isolement** : Une difficulté fréquemment exprimée est le sentiment d'être un **travailleur isolé** au sein de sa structure porteuse, étant souvent la seule personne dédiée à la protection de la ressource en eau. Ce sentiment s'étend parfois à l'échelle du territoire où l'animateur doit constamment solliciter les acteurs sans être toujours sollicité en retour.*   </a:t>
            </a:r>
          </a:p>
          <a:p>
            <a:r>
              <a:rPr lang="fr-FR" dirty="0"/>
              <a:t>**Légitimité** : La légitimité se construit notamment par les **années passées sur le poste**, le **contact direct avec les agriculteurs**, et l'appropriation de **mesures et chiffres de terrain</a:t>
            </a:r>
          </a:p>
          <a:p>
            <a:endParaRPr lang="fr-FR" dirty="0"/>
          </a:p>
        </p:txBody>
      </p:sp>
      <p:sp>
        <p:nvSpPr>
          <p:cNvPr id="4" name="Slide Number Placeholder 3"/>
          <p:cNvSpPr>
            <a:spLocks noGrp="1"/>
          </p:cNvSpPr>
          <p:nvPr>
            <p:ph type="sldNum" sz="quarter" idx="5"/>
          </p:nvPr>
        </p:nvSpPr>
        <p:spPr/>
        <p:txBody>
          <a:bodyPr/>
          <a:lstStyle/>
          <a:p>
            <a:fld id="{E385C055-7E27-47AC-8978-7AEDD6BD0408}" type="slidenum">
              <a:rPr lang="fr-FR" smtClean="0"/>
              <a:t>5</a:t>
            </a:fld>
            <a:endParaRPr lang="fr-FR"/>
          </a:p>
        </p:txBody>
      </p:sp>
    </p:spTree>
    <p:extLst>
      <p:ext uri="{BB962C8B-B14F-4D97-AF65-F5344CB8AC3E}">
        <p14:creationId xmlns:p14="http://schemas.microsoft.com/office/powerpoint/2010/main" val="291287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FR" sz="1800" dirty="0"/>
              <a:t>Mission de conseil agronomique et d’accompagnement technique des agriculteurs conventionnels sur le secteur nord 77 durant 7 ans </a:t>
            </a:r>
          </a:p>
          <a:p>
            <a:pPr lvl="1">
              <a:buFont typeface="Wingdings" panose="05000000000000000000" pitchFamily="2" charset="2"/>
              <a:buChar char="Ø"/>
            </a:pPr>
            <a:r>
              <a:rPr lang="fr-FR" sz="1800" dirty="0"/>
              <a:t>Importance croissante des aires d’alimentation de captage avec le lancement du Contrat Territorial Eau et Climat par le S2e77 en 2020</a:t>
            </a:r>
          </a:p>
          <a:p>
            <a:pPr lvl="1">
              <a:buFont typeface="Wingdings" panose="05000000000000000000" pitchFamily="2" charset="2"/>
              <a:buChar char="Ø"/>
            </a:pPr>
            <a:r>
              <a:rPr lang="fr-FR" sz="1800" dirty="0"/>
              <a:t>49% de non-conformité en eau brut liés aux pesticides/nitrates</a:t>
            </a:r>
          </a:p>
          <a:p>
            <a:pPr marL="0" indent="0">
              <a:buNone/>
            </a:pPr>
            <a:endParaRPr lang="fr-FR" dirty="0"/>
          </a:p>
          <a:p>
            <a:pPr marL="0" indent="0">
              <a:buNone/>
            </a:pPr>
            <a:endParaRPr lang="fr-FR" sz="1800" dirty="0"/>
          </a:p>
          <a:p>
            <a:pPr marL="0" indent="0">
              <a:buNone/>
            </a:pPr>
            <a:r>
              <a:rPr lang="fr-FR" sz="1800" dirty="0"/>
              <a:t>Interrogative sur le défaut d’efficacité des plans d’action et de notre capacité à accompagner efficacement les agriculteurs… </a:t>
            </a:r>
          </a:p>
          <a:p>
            <a:pPr marL="742950" lvl="1" indent="-285750">
              <a:buFont typeface="Arial" panose="020B0604020202020204" pitchFamily="34" charset="0"/>
              <a:buChar char="•"/>
            </a:pPr>
            <a:r>
              <a:rPr lang="fr-FR" sz="1800" dirty="0"/>
              <a:t>Très faible taux de participation des agriculteurs</a:t>
            </a:r>
          </a:p>
          <a:p>
            <a:pPr marL="742950" lvl="1" indent="-285750">
              <a:buFont typeface="Arial" panose="020B0604020202020204" pitchFamily="34" charset="0"/>
              <a:buChar char="•"/>
            </a:pPr>
            <a:r>
              <a:rPr lang="fr-FR" sz="1800" dirty="0"/>
              <a:t>Non atteinte des objectifs de réalisation</a:t>
            </a:r>
          </a:p>
          <a:p>
            <a:pPr marL="742950" lvl="1" indent="-285750">
              <a:buFont typeface="Arial" panose="020B0604020202020204" pitchFamily="34" charset="0"/>
              <a:buChar char="•"/>
            </a:pPr>
            <a:r>
              <a:rPr lang="fr-FR" sz="1800" dirty="0"/>
              <a:t>Absence d’évaluation de l’impact des exploitations </a:t>
            </a:r>
          </a:p>
          <a:p>
            <a:pPr marL="0" lvl="0" indent="0" algn="l" rtl="0">
              <a:lnSpc>
                <a:spcPct val="115000"/>
              </a:lnSpc>
              <a:spcBef>
                <a:spcPts val="0"/>
              </a:spcBef>
              <a:spcAft>
                <a:spcPts val="0"/>
              </a:spcAft>
              <a:buNone/>
            </a:pPr>
            <a:endParaRPr lang="fr-FR" sz="1800" dirty="0"/>
          </a:p>
          <a:p>
            <a:pPr marL="0" indent="0">
              <a:lnSpc>
                <a:spcPct val="115000"/>
              </a:lnSpc>
              <a:spcBef>
                <a:spcPts val="0"/>
              </a:spcBef>
              <a:buNone/>
            </a:pPr>
            <a:r>
              <a:rPr lang="fr-FR" sz="1800" dirty="0"/>
              <a:t>Choix </a:t>
            </a:r>
            <a:r>
              <a:rPr lang="fr-FR" dirty="0"/>
              <a:t>de f</a:t>
            </a:r>
            <a:r>
              <a:rPr lang="fr-FR" sz="1800" dirty="0"/>
              <a:t>aire appel à la recherche dans une démarche de résolution de problème pour mieux comprendre, analyser et trouver des solutions adaptées au territoire du S2e77</a:t>
            </a:r>
          </a:p>
          <a:p>
            <a:pPr marL="0" indent="0">
              <a:buNone/>
            </a:pPr>
            <a:endParaRPr lang="fr-FR" dirty="0"/>
          </a:p>
          <a:p>
            <a:pPr marL="0" indent="0">
              <a:buNone/>
            </a:pPr>
            <a:endParaRPr lang="fr-FR" dirty="0"/>
          </a:p>
          <a:p>
            <a:pPr marL="0" indent="0">
              <a:buNone/>
            </a:pPr>
            <a:endParaRPr lang="fr-FR" dirty="0"/>
          </a:p>
          <a:p>
            <a:pPr marL="0" indent="0">
              <a:buNone/>
            </a:pPr>
            <a:r>
              <a:rPr lang="fr-FR" dirty="0"/>
              <a:t>10 ans sur le terrain agricole, d’abord comme salariée agricole, jeune agricultrice, puis comme conseillère grandes cultures à la Chambre d’agriculture d’IDF.  Mission de conseil et d’accompagnement des agriculteurs pour 1) mener à bien les cultures dans une optique de production, 2) respecter le cadre règlementaire et 3) porter une vision d’amélioration continue des pratiques avec eux pour réduire l’impact de l’agriculture sur l’environnement tout en maintenant de bonnes conditions de travail, familiale et économique.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Jolie sur le papier, mais dans les faits, on se heurte à des impasses. </a:t>
            </a:r>
          </a:p>
          <a:p>
            <a:pPr marL="171450" indent="-171450">
              <a:buFont typeface="Wingdings" panose="05000000000000000000" pitchFamily="2" charset="2"/>
              <a:buChar char="Ø"/>
            </a:pPr>
            <a:r>
              <a:rPr lang="fr-FR" dirty="0"/>
              <a:t>Des impasses techniques, ou les innovations ne permettent plus de résoudre les problèmes – par exemple avec la gestion des adventices et les résistances aux herbicides</a:t>
            </a:r>
          </a:p>
          <a:p>
            <a:pPr marL="171450" indent="-171450">
              <a:buFont typeface="Wingdings" panose="05000000000000000000" pitchFamily="2" charset="2"/>
              <a:buChar char="Ø"/>
            </a:pPr>
            <a:r>
              <a:rPr lang="fr-FR" dirty="0"/>
              <a:t>Des impasses règlementaires avec </a:t>
            </a:r>
            <a:r>
              <a:rPr lang="fr-FR" sz="1200" dirty="0"/>
              <a:t>des obligations descendantes déconnectées de la réalité de terrain </a:t>
            </a:r>
            <a:r>
              <a:rPr lang="fr-FR" dirty="0"/>
              <a:t>– par exemple les dates de semis obligatoires en période de sècheresse ou d’excès d’eau</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dirty="0"/>
              <a:t>Des impasses sociales </a:t>
            </a:r>
            <a:r>
              <a:rPr lang="fr-FR" sz="1200" dirty="0"/>
              <a:t>quand quoi que fasse l’agriculteur, il ressent constamment une stigmatisation de «pollueur » à moins de payer son label « bio, agroécologique » de façade. Et </a:t>
            </a:r>
            <a:r>
              <a:rPr lang="fr-FR" dirty="0"/>
              <a:t>un sentiment d’incapacité à changer les choses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Cela amène à des fortes tensions, voire des conflits qui figent chacun des acteurs dans une posture. </a:t>
            </a:r>
            <a:r>
              <a:rPr lang="fr-FR" sz="1200" dirty="0"/>
              <a:t>Qu’est-ce que la science peut faire pour cela?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r>
              <a:rPr lang="fr" sz="1800" b="1" dirty="0">
                <a:solidFill>
                  <a:schemeClr val="dk1"/>
                </a:solidFill>
                <a:latin typeface="Calibri"/>
                <a:ea typeface="Calibri"/>
                <a:cs typeface="Calibri"/>
                <a:sym typeface="Calibri"/>
              </a:rPr>
              <a:t>une situation qui pose question quant à la pertinence de la méthode utilisée</a:t>
            </a:r>
            <a:endParaRPr lang="fr-FR" sz="1800" b="0" i="0" u="none" strike="noStrike" baseline="0" dirty="0">
              <a:latin typeface="Aptos" panose="020B0004020202020204" pitchFamily="34" charset="0"/>
            </a:endParaRPr>
          </a:p>
          <a:p>
            <a:r>
              <a:rPr lang="fr-FR" sz="1800" b="0" i="0" u="none" strike="noStrike" baseline="0" dirty="0">
                <a:latin typeface="Aptos" panose="020B0004020202020204" pitchFamily="34" charset="0"/>
              </a:rPr>
              <a:t>tant qu’acteurs de l’accompagnement agricoles, et l’absence de perspectives, j’ai proposé au S2e77 de conduire une thèse sous convention industrielle par la recherche (CIFRE) pour 1) questionner la pertinence de la méthode de construction des plans d’action, 2) et imaginer grâce à une recherche-action une nouvelle façon d’engager et d’accompagner les agriculteurs qui 1) soit davantage gratifiante pour eux, 2) facilite leur adhésion de masse au programme d’action, et 3) soit vectrice de résultats mesurables sur la qualité de l’eau. </a:t>
            </a:r>
            <a:endParaRPr lang="fr-FR" sz="1200" dirty="0"/>
          </a:p>
          <a:p>
            <a:endParaRPr lang="fr-FR" dirty="0"/>
          </a:p>
        </p:txBody>
      </p:sp>
      <p:sp>
        <p:nvSpPr>
          <p:cNvPr id="4" name="Espace réservé du numéro de diapositive 3"/>
          <p:cNvSpPr>
            <a:spLocks noGrp="1"/>
          </p:cNvSpPr>
          <p:nvPr>
            <p:ph type="sldNum" sz="quarter" idx="5"/>
          </p:nvPr>
        </p:nvSpPr>
        <p:spPr/>
        <p:txBody>
          <a:bodyPr/>
          <a:lstStyle/>
          <a:p>
            <a:fld id="{5443491D-E69C-4282-B083-194FA8D6B028}" type="slidenum">
              <a:rPr lang="fr-FR" smtClean="0"/>
              <a:t>23</a:t>
            </a:fld>
            <a:endParaRPr lang="fr-FR"/>
          </a:p>
        </p:txBody>
      </p:sp>
    </p:spTree>
    <p:extLst>
      <p:ext uri="{BB962C8B-B14F-4D97-AF65-F5344CB8AC3E}">
        <p14:creationId xmlns:p14="http://schemas.microsoft.com/office/powerpoint/2010/main" val="3215636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r>
              <a:rPr lang="fr-FR" sz="900">
                <a:solidFill>
                  <a:schemeClr val="tx1"/>
                </a:solidFill>
                <a:latin typeface="Calibri"/>
              </a:rPr>
              <a:t>1) les recommandations pour la gestion de l’eau</a:t>
            </a:r>
            <a:endParaRPr/>
          </a:p>
          <a:p>
            <a:pPr marL="171450" indent="-171450">
              <a:buFont typeface="Wingdings"/>
              <a:buChar char="Ø"/>
              <a:defRPr/>
            </a:pPr>
            <a:r>
              <a:rPr lang="fr-FR" sz="900">
                <a:solidFill>
                  <a:schemeClr val="tx1"/>
                </a:solidFill>
                <a:latin typeface="Calibri"/>
              </a:rPr>
              <a:t>Importance d’une </a:t>
            </a:r>
            <a:r>
              <a:rPr lang="fr-FR" sz="900" b="1">
                <a:solidFill>
                  <a:schemeClr val="tx1"/>
                </a:solidFill>
                <a:latin typeface="Calibri"/>
              </a:rPr>
              <a:t>gestion collaborative </a:t>
            </a:r>
            <a:r>
              <a:rPr lang="fr-FR" sz="900">
                <a:solidFill>
                  <a:schemeClr val="tx1"/>
                </a:solidFill>
                <a:latin typeface="Calibri"/>
              </a:rPr>
              <a:t>de la ressource perçue comme un bien commun – </a:t>
            </a:r>
            <a:r>
              <a:rPr lang="fr-FR" sz="900" b="1">
                <a:solidFill>
                  <a:schemeClr val="tx1"/>
                </a:solidFill>
                <a:latin typeface="Calibri"/>
              </a:rPr>
              <a:t>toutes les parties prenantes </a:t>
            </a:r>
            <a:r>
              <a:rPr lang="fr-FR" sz="900">
                <a:solidFill>
                  <a:schemeClr val="tx1"/>
                </a:solidFill>
                <a:latin typeface="Calibri"/>
              </a:rPr>
              <a:t>doivent être présente </a:t>
            </a:r>
            <a:r>
              <a:rPr lang="fr-FR" sz="900" b="1">
                <a:solidFill>
                  <a:schemeClr val="tx1"/>
                </a:solidFill>
                <a:latin typeface="Calibri"/>
              </a:rPr>
              <a:t>agricole et non agricole </a:t>
            </a:r>
            <a:r>
              <a:rPr lang="fr-FR" sz="900">
                <a:solidFill>
                  <a:schemeClr val="tx1"/>
                </a:solidFill>
                <a:latin typeface="Calibri"/>
              </a:rPr>
              <a:t>– et notamment les </a:t>
            </a:r>
            <a:r>
              <a:rPr lang="fr-FR" sz="900" b="1">
                <a:solidFill>
                  <a:schemeClr val="tx1"/>
                </a:solidFill>
                <a:latin typeface="Calibri"/>
              </a:rPr>
              <a:t>partenaires agricoles </a:t>
            </a:r>
            <a:r>
              <a:rPr lang="fr-FR" sz="900">
                <a:solidFill>
                  <a:schemeClr val="tx1"/>
                </a:solidFill>
                <a:latin typeface="Calibri"/>
              </a:rPr>
              <a:t>comme les acteurs économiques (ccop, negoce, OPA) et de l’accompagnement (conseillers, chambre d’agriculture, animateurs agroenvironnement…): Il existe beaucoup de blocages ou obstacles au changement qui ne viennent pas des agriculteurs directement</a:t>
            </a:r>
            <a:endParaRPr/>
          </a:p>
          <a:p>
            <a:pPr marL="171450" indent="-171450">
              <a:buFont typeface="Wingdings"/>
              <a:buChar char="Ø"/>
              <a:defRPr/>
            </a:pPr>
            <a:r>
              <a:rPr lang="fr-FR" sz="900">
                <a:solidFill>
                  <a:schemeClr val="tx1"/>
                </a:solidFill>
                <a:latin typeface="Calibri"/>
              </a:rPr>
              <a:t>Importance de prendre en compte </a:t>
            </a:r>
            <a:r>
              <a:rPr lang="fr-FR" sz="900" b="1">
                <a:solidFill>
                  <a:schemeClr val="tx1"/>
                </a:solidFill>
                <a:latin typeface="Calibri"/>
              </a:rPr>
              <a:t>l’impact économique et sociale des mesures envisagées </a:t>
            </a:r>
            <a:r>
              <a:rPr lang="fr-FR" sz="900">
                <a:solidFill>
                  <a:schemeClr val="tx1"/>
                </a:solidFill>
                <a:latin typeface="Calibri"/>
              </a:rPr>
              <a:t>pour les exploitations agricoles</a:t>
            </a:r>
            <a:endParaRPr/>
          </a:p>
          <a:p>
            <a:pPr marL="171450" indent="-171450">
              <a:buFont typeface="Wingdings"/>
              <a:buChar char="Ø"/>
              <a:defRPr/>
            </a:pPr>
            <a:r>
              <a:rPr lang="fr-FR" sz="900">
                <a:solidFill>
                  <a:schemeClr val="tx1"/>
                </a:solidFill>
                <a:latin typeface="Calibri"/>
              </a:rPr>
              <a:t>Mettre les agriculteurs au cœur des décisions, seul qui peuvent dire la réalité de terrain, partage des enjeux et des objectifs que l’on se fixe, </a:t>
            </a:r>
            <a:endParaRPr/>
          </a:p>
          <a:p>
            <a:pPr marL="0" lvl="0" indent="0">
              <a:buFont typeface="Arial"/>
              <a:buNone/>
              <a:defRPr/>
            </a:pPr>
            <a:endParaRPr lang="fr-FR" sz="900">
              <a:solidFill>
                <a:schemeClr val="tx1"/>
              </a:solidFill>
              <a:latin typeface="Calibri"/>
            </a:endParaRPr>
          </a:p>
          <a:p>
            <a:pPr marL="0" marR="0" lvl="0" indent="0" algn="l" defTabSz="914400">
              <a:lnSpc>
                <a:spcPct val="100000"/>
              </a:lnSpc>
              <a:spcBef>
                <a:spcPts val="0"/>
              </a:spcBef>
              <a:spcAft>
                <a:spcPts val="0"/>
              </a:spcAft>
              <a:buClrTx/>
              <a:buSzTx/>
              <a:buFont typeface="Arial"/>
              <a:buNone/>
              <a:defRPr/>
            </a:pPr>
            <a:r>
              <a:rPr lang="fr-FR" sz="900">
                <a:solidFill>
                  <a:schemeClr val="tx1"/>
                </a:solidFill>
                <a:latin typeface="Calibri"/>
              </a:rPr>
              <a:t>2) Produire avec la recherche-action participative une approche innovante de l’accompagnement basée sur 2 principes qui proviennent de mon expérience de conseillère et des travaux de recherche</a:t>
            </a:r>
            <a:endParaRPr/>
          </a:p>
          <a:p>
            <a:pPr defTabSz="966082">
              <a:spcBef>
                <a:spcPts val="0"/>
              </a:spcBef>
              <a:buFont typeface="Arial"/>
              <a:buChar char="•"/>
              <a:defRPr/>
            </a:pPr>
            <a:r>
              <a:rPr lang="fr-FR" sz="900">
                <a:solidFill>
                  <a:schemeClr val="tx1"/>
                </a:solidFill>
                <a:latin typeface="Calibri"/>
              </a:rPr>
              <a:t>Sortir des objectifs de moyens, de pratiques imposées sans évaluation de résultat sur la qualité de l’eau. Pour aller vers des objectifs de résultat. C’est-à-dire se fixer des objectifs de qualité de l’eau choisi de façon collégiale, avec des indicateurs qui reflètent l’impact des pratiques actuels (pas les analyses d’eau souterraines), et qui permet aux agriculteurs de se situer et de s’évaluer pour progresser sans contraintes de pratiques…. </a:t>
            </a:r>
            <a:endParaRPr/>
          </a:p>
          <a:p>
            <a:pPr defTabSz="966082">
              <a:spcBef>
                <a:spcPts val="0"/>
              </a:spcBef>
              <a:buFont typeface="Arial"/>
              <a:buChar char="•"/>
              <a:defRPr/>
            </a:pPr>
            <a:r>
              <a:rPr lang="fr-FR" sz="900">
                <a:solidFill>
                  <a:schemeClr val="tx1"/>
                </a:solidFill>
                <a:latin typeface="Calibri"/>
              </a:rPr>
              <a:t>Sortir d’un vision mono-performante des exploitations, le rendement, pour aller vers une évaluation de la multi-performance des exploitations engagées pour la qualité de l’eau. C’est-à-dire définir quelles sont vos critères de performances en plus de celle de la qualité de l’eau, et d’évaluer de façon pluriannuelle comment les différentes performances de l’exploitation d’expriment, de façon convergente ou divergente. Si il y a un impact sur la performance économique, y a-t-il des ajustements possibles pour les atténuer voir les annuler. Sinon une compensation financière serait-elle nécessaire et efficace pour soutenir l’atteinte des objectifs de qualité de l’eau</a:t>
            </a:r>
            <a:endParaRPr/>
          </a:p>
          <a:p>
            <a:pPr>
              <a:defRPr/>
            </a:pPr>
            <a:r>
              <a:rPr lang="fr-FR" sz="900">
                <a:solidFill>
                  <a:schemeClr val="tx1"/>
                </a:solidFill>
                <a:latin typeface="Calibri"/>
              </a:rPr>
              <a:t>Ce travail de recherche et l’outil que nous construirons ensemble doit permettre une </a:t>
            </a:r>
            <a:r>
              <a:rPr lang="fr-FR" sz="900" u="sng">
                <a:solidFill>
                  <a:schemeClr val="tx1"/>
                </a:solidFill>
                <a:latin typeface="Calibri"/>
              </a:rPr>
              <a:t>meilleur efficacité et reconnaissance de votre travail</a:t>
            </a:r>
            <a:r>
              <a:rPr lang="fr-FR" sz="900">
                <a:solidFill>
                  <a:schemeClr val="tx1"/>
                </a:solidFill>
                <a:latin typeface="Calibri"/>
              </a:rPr>
              <a:t>, avec </a:t>
            </a:r>
            <a:r>
              <a:rPr lang="fr-FR" sz="900" u="sng">
                <a:solidFill>
                  <a:schemeClr val="tx1"/>
                </a:solidFill>
                <a:latin typeface="Calibri"/>
              </a:rPr>
              <a:t>notamment un appui sur le désherbage, et l’apprentissage de nouvelles connaissances, outils et pratiques innovantes </a:t>
            </a:r>
            <a:endParaRPr/>
          </a:p>
        </p:txBody>
      </p:sp>
      <p:sp>
        <p:nvSpPr>
          <p:cNvPr id="4" name="Espace réservé du numéro de diapositive 3"/>
          <p:cNvSpPr>
            <a:spLocks noGrp="1"/>
          </p:cNvSpPr>
          <p:nvPr>
            <p:ph type="sldNum" sz="quarter" idx="5"/>
          </p:nvPr>
        </p:nvSpPr>
        <p:spPr bwMode="auto"/>
        <p:txBody>
          <a:bodyPr/>
          <a:lstStyle/>
          <a:p>
            <a:pPr>
              <a:defRPr/>
            </a:pPr>
            <a:fld id="{5443491D-E69C-4282-B083-194FA8D6B028}" type="slidenum">
              <a:rPr lang="fr-FR"/>
              <a:t>24</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marL="0" indent="0">
              <a:buNone/>
              <a:defRPr/>
            </a:pPr>
            <a:r>
              <a:rPr lang="fr-FR" sz="1000" b="1" dirty="0">
                <a:latin typeface="Gadugi"/>
                <a:ea typeface="Gadugi"/>
              </a:rPr>
              <a:t>Critères importants pour le S2e77, les animateurs et la recherche:</a:t>
            </a:r>
            <a:endParaRPr lang="fr-FR" sz="1000" dirty="0">
              <a:solidFill>
                <a:srgbClr val="000000"/>
              </a:solidFill>
              <a:latin typeface="Gadugi"/>
              <a:ea typeface="Gadugi"/>
            </a:endParaRPr>
          </a:p>
          <a:p>
            <a:pPr>
              <a:buFont typeface="Arial"/>
              <a:buChar char="•"/>
              <a:defRPr/>
            </a:pPr>
            <a:r>
              <a:rPr lang="fr-FR" sz="1000" dirty="0">
                <a:solidFill>
                  <a:srgbClr val="000000"/>
                </a:solidFill>
                <a:latin typeface="Gadugi"/>
                <a:ea typeface="Gadugi"/>
              </a:rPr>
              <a:t>Présence de pesticides actuels &gt; 0,1 par molécule / 0,5 en concentration</a:t>
            </a:r>
            <a:endParaRPr lang="fr-FR" sz="1000" dirty="0">
              <a:latin typeface="Gadugi"/>
              <a:ea typeface="Gadugi"/>
            </a:endParaRPr>
          </a:p>
          <a:p>
            <a:pPr>
              <a:buFont typeface="Arial"/>
              <a:buChar char="•"/>
              <a:defRPr/>
            </a:pPr>
            <a:r>
              <a:rPr lang="fr-FR" sz="1000" dirty="0">
                <a:solidFill>
                  <a:srgbClr val="000000"/>
                </a:solidFill>
                <a:latin typeface="Gadugi"/>
                <a:ea typeface="Gadugi"/>
              </a:rPr>
              <a:t>Captage important en volume d’eau distribué/population desservie</a:t>
            </a:r>
            <a:endParaRPr lang="fr-FR" sz="1800" dirty="0"/>
          </a:p>
          <a:p>
            <a:pPr>
              <a:buFont typeface="Arial"/>
              <a:buChar char="•"/>
              <a:defRPr/>
            </a:pPr>
            <a:r>
              <a:rPr lang="fr-FR" sz="1000" dirty="0">
                <a:solidFill>
                  <a:srgbClr val="000000"/>
                </a:solidFill>
                <a:latin typeface="Gadugi"/>
                <a:ea typeface="Gadugi"/>
              </a:rPr>
              <a:t>Vulnérabilité de la nappe </a:t>
            </a:r>
            <a:endParaRPr lang="fr-FR" sz="1800" dirty="0"/>
          </a:p>
          <a:p>
            <a:pPr>
              <a:buFont typeface="Arial"/>
              <a:buChar char="•"/>
              <a:defRPr/>
            </a:pPr>
            <a:r>
              <a:rPr lang="fr-FR" sz="1000" dirty="0">
                <a:solidFill>
                  <a:srgbClr val="000000"/>
                </a:solidFill>
                <a:latin typeface="Gadugi"/>
                <a:ea typeface="Gadugi"/>
              </a:rPr>
              <a:t>Représentation du territoire du S2e77 (nord/centre/sud)</a:t>
            </a:r>
          </a:p>
          <a:p>
            <a:pPr>
              <a:buFont typeface="Arial"/>
              <a:buChar char="•"/>
              <a:defRPr/>
            </a:pPr>
            <a:r>
              <a:rPr lang="fr-FR" sz="1000" dirty="0">
                <a:solidFill>
                  <a:srgbClr val="000000"/>
                </a:solidFill>
                <a:latin typeface="Gadugi"/>
                <a:ea typeface="Gadugi"/>
              </a:rPr>
              <a:t>Variation des tailles d’AAC</a:t>
            </a:r>
            <a:endParaRPr lang="fr-FR" sz="1800" dirty="0"/>
          </a:p>
          <a:p>
            <a:pPr>
              <a:buFont typeface="Arial"/>
              <a:buChar char="•"/>
              <a:defRPr/>
            </a:pPr>
            <a:r>
              <a:rPr lang="fr-FR" sz="1000" dirty="0">
                <a:solidFill>
                  <a:srgbClr val="000000"/>
                </a:solidFill>
                <a:latin typeface="Gadugi"/>
                <a:ea typeface="Gadugi"/>
              </a:rPr>
              <a:t>Pool d’agriculteurs suffisant (&gt;30/40)</a:t>
            </a:r>
            <a:endParaRPr lang="fr-FR" sz="1000" dirty="0">
              <a:latin typeface="Gadugi"/>
              <a:ea typeface="Gadugi"/>
            </a:endParaRPr>
          </a:p>
          <a:p>
            <a:pPr>
              <a:buFont typeface="Arial"/>
              <a:buChar char="•"/>
              <a:defRPr/>
            </a:pPr>
            <a:r>
              <a:rPr lang="fr-FR" sz="1000" dirty="0">
                <a:solidFill>
                  <a:srgbClr val="000000"/>
                </a:solidFill>
                <a:latin typeface="Gadugi"/>
                <a:ea typeface="Gadugi"/>
              </a:rPr>
              <a:t>Proximité d’un cours d’eau</a:t>
            </a:r>
            <a:r>
              <a:rPr lang="fr-FR" sz="1000" dirty="0">
                <a:latin typeface="Gadugi"/>
                <a:ea typeface="Gadugi"/>
              </a:rPr>
              <a:t>		</a:t>
            </a:r>
            <a:endParaRPr lang="fr-FR" sz="1800" dirty="0"/>
          </a:p>
          <a:p>
            <a:pPr>
              <a:defRPr/>
            </a:pPr>
            <a:endParaRPr lang="fr-FR" dirty="0"/>
          </a:p>
        </p:txBody>
      </p:sp>
      <p:sp>
        <p:nvSpPr>
          <p:cNvPr id="4" name="Espace réservé du numéro de diapositive 3"/>
          <p:cNvSpPr>
            <a:spLocks noGrp="1"/>
          </p:cNvSpPr>
          <p:nvPr>
            <p:ph type="sldNum" sz="quarter" idx="5"/>
          </p:nvPr>
        </p:nvSpPr>
        <p:spPr bwMode="auto"/>
        <p:txBody>
          <a:bodyPr/>
          <a:lstStyle/>
          <a:p>
            <a:pPr>
              <a:defRPr/>
            </a:pPr>
            <a:fld id="{5443491D-E69C-4282-B083-194FA8D6B028}" type="slidenum">
              <a:rPr lang="fr-FR"/>
              <a:t>25</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385C055-7E27-47AC-8978-7AEDD6BD0408}" type="slidenum">
              <a:rPr lang="fr-FR" smtClean="0"/>
              <a:t>30</a:t>
            </a:fld>
            <a:endParaRPr lang="fr-FR"/>
          </a:p>
        </p:txBody>
      </p:sp>
    </p:spTree>
    <p:extLst>
      <p:ext uri="{BB962C8B-B14F-4D97-AF65-F5344CB8AC3E}">
        <p14:creationId xmlns:p14="http://schemas.microsoft.com/office/powerpoint/2010/main" val="3246613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flèche sur la diapo 34 vise à représenter la distance de chaque groupe à l'objectif 0 phytos de la charte : depuis les bios à gauche qui y sont déjà jusqu'aux céréaliers à droite pour qui cela soulève le plus de difficultés.</a:t>
            </a:r>
          </a:p>
        </p:txBody>
      </p:sp>
      <p:sp>
        <p:nvSpPr>
          <p:cNvPr id="4" name="Slide Number Placeholder 3"/>
          <p:cNvSpPr>
            <a:spLocks noGrp="1"/>
          </p:cNvSpPr>
          <p:nvPr>
            <p:ph type="sldNum" sz="quarter" idx="5"/>
          </p:nvPr>
        </p:nvSpPr>
        <p:spPr/>
        <p:txBody>
          <a:bodyPr/>
          <a:lstStyle/>
          <a:p>
            <a:fld id="{E385C055-7E27-47AC-8978-7AEDD6BD0408}" type="slidenum">
              <a:rPr lang="fr-FR" smtClean="0"/>
              <a:t>32</a:t>
            </a:fld>
            <a:endParaRPr lang="fr-FR"/>
          </a:p>
        </p:txBody>
      </p:sp>
    </p:spTree>
    <p:extLst>
      <p:ext uri="{BB962C8B-B14F-4D97-AF65-F5344CB8AC3E}">
        <p14:creationId xmlns:p14="http://schemas.microsoft.com/office/powerpoint/2010/main" val="1722718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Looking at the evolution year after year of the results shown by the dashboard, we see that two main adjustments were implemented. The first adjustment stemmed from the results obtained year after year on the left half of the dashboard, which is focused on the farmers’ practices. The second one stemmed from the results obtained on the right half of the dashboard, which shows the impacts of the practices.</a:t>
            </a:r>
            <a:endParaRPr lang="fr-FR" sz="1200" kern="1200" dirty="0">
              <a:solidFill>
                <a:schemeClr val="tx1"/>
              </a:solidFill>
              <a:effectLst/>
              <a:latin typeface="+mn-lt"/>
              <a:ea typeface="+mn-ea"/>
              <a:cs typeface="+mn-cs"/>
            </a:endParaRPr>
          </a:p>
          <a:p>
            <a:endParaRPr lang="fr-FR" dirty="0"/>
          </a:p>
          <a:p>
            <a:r>
              <a:rPr lang="fr-FR" dirty="0"/>
              <a:t>1: about</a:t>
            </a:r>
            <a:r>
              <a:rPr lang="fr-FR" baseline="0" dirty="0"/>
              <a:t> </a:t>
            </a:r>
            <a:r>
              <a:rPr lang="fr-FR" baseline="0" dirty="0" err="1"/>
              <a:t>farmers</a:t>
            </a:r>
            <a:r>
              <a:rPr lang="fr-FR" baseline="0" dirty="0"/>
              <a:t> </a:t>
            </a:r>
            <a:r>
              <a:rPr lang="fr-FR" baseline="0" dirty="0" err="1"/>
              <a:t>mobilization</a:t>
            </a:r>
            <a:r>
              <a:rPr lang="fr-FR" baseline="0" dirty="0"/>
              <a:t> =&gt; </a:t>
            </a:r>
            <a:r>
              <a:rPr lang="en-US" sz="1200" kern="1200" dirty="0">
                <a:solidFill>
                  <a:schemeClr val="tx1"/>
                </a:solidFill>
                <a:effectLst/>
                <a:latin typeface="+mn-lt"/>
                <a:ea typeface="+mn-ea"/>
                <a:cs typeface="+mn-cs"/>
              </a:rPr>
              <a:t>During the first two years, the results entered into the dashboard showed that the farmers radically improved the success rate of their volunteers and cover crops.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But the following years were less successful. Faced with the weakening of the collective momentum among the farmers, some farmers and the local water provider proposed in 2016 to formalize a contract between each farmer and the water provider in order to renew the farmers’ involvement. This contract was signed by 30 farmers, representing 83% of the agricultural land in the catchment area. </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 about the efficiency of the design solutions =&gt; </a:t>
            </a:r>
            <a:r>
              <a:rPr lang="en-US" sz="1200" kern="1200" dirty="0">
                <a:solidFill>
                  <a:schemeClr val="tx1"/>
                </a:solidFill>
                <a:effectLst/>
                <a:latin typeface="+mn-lt"/>
                <a:ea typeface="+mn-ea"/>
                <a:cs typeface="+mn-cs"/>
              </a:rPr>
              <a:t>The monitoring of the dashboard over the years has shown that the soil N content stays high, even when efficient pumps are established in the fields. The analysis of the individual data of soil N content over the years has shown that this could be explained by high values of soil N content among livestock farmers and farmers who repeatedly used organic waste products in summer. In spite of the farmers managing to get efficient nitrate pumps before winter with their cover crops and volunteers (for instance, in one field, rape volunteer plants were estimated to have taken up more than 70 kg of nitrogen per ha), there was still too much mineral nitrogen in their soils. The facilitator and researchers therefore suggested starting a new study to see how they could make the first design solutions – and then the dashboard – evolve.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support this work, the facilitator and researchers used the data gathered over the years and discussed the different profiles of the farmers.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analysis was shared with the farmers of the area who took ownership of this analysis. It led the livestock farmers to restart design workshops in 2017</a:t>
            </a:r>
            <a:r>
              <a:rPr lang="en-US" sz="1200" kern="1200" baseline="0" dirty="0">
                <a:solidFill>
                  <a:schemeClr val="tx1"/>
                </a:solidFill>
                <a:effectLst/>
                <a:latin typeface="+mn-lt"/>
                <a:ea typeface="+mn-ea"/>
                <a:cs typeface="+mn-cs"/>
              </a:rPr>
              <a:t> for instance</a:t>
            </a:r>
            <a:endParaRPr lang="fr-FR" dirty="0"/>
          </a:p>
        </p:txBody>
      </p:sp>
      <p:sp>
        <p:nvSpPr>
          <p:cNvPr id="4" name="Espace réservé du numéro de diapositive 3"/>
          <p:cNvSpPr>
            <a:spLocks noGrp="1"/>
          </p:cNvSpPr>
          <p:nvPr>
            <p:ph type="sldNum" sz="quarter" idx="10"/>
          </p:nvPr>
        </p:nvSpPr>
        <p:spPr/>
        <p:txBody>
          <a:bodyPr/>
          <a:lstStyle/>
          <a:p>
            <a:fld id="{F5FDDB91-17DF-674F-9541-4B190CB0DC08}" type="slidenum">
              <a:rPr lang="fr-FR" smtClean="0"/>
              <a:t>47</a:t>
            </a:fld>
            <a:endParaRPr lang="fr-FR"/>
          </a:p>
        </p:txBody>
      </p:sp>
    </p:spTree>
    <p:extLst>
      <p:ext uri="{BB962C8B-B14F-4D97-AF65-F5344CB8AC3E}">
        <p14:creationId xmlns:p14="http://schemas.microsoft.com/office/powerpoint/2010/main" val="2003032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217F5-D52E-49CD-A9C3-AF474A015FB4}"/>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fr-FR" dirty="0"/>
          </a:p>
        </p:txBody>
      </p:sp>
      <p:sp>
        <p:nvSpPr>
          <p:cNvPr id="3" name="Subtitle 2">
            <a:extLst>
              <a:ext uri="{FF2B5EF4-FFF2-40B4-BE49-F238E27FC236}">
                <a16:creationId xmlns:a16="http://schemas.microsoft.com/office/drawing/2014/main" id="{5CEA9E72-F391-4A4D-9C00-96F0B1BBEB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5707ECB4-592F-467C-A355-720974D75264}"/>
              </a:ext>
            </a:extLst>
          </p:cNvPr>
          <p:cNvSpPr>
            <a:spLocks noGrp="1"/>
          </p:cNvSpPr>
          <p:nvPr>
            <p:ph type="dt" sz="half" idx="10"/>
          </p:nvPr>
        </p:nvSpPr>
        <p:spPr/>
        <p:txBody>
          <a:bodyPr/>
          <a:lstStyle/>
          <a:p>
            <a:fld id="{0AB53FF9-744E-4303-B911-52CC2173CBF2}" type="datetimeFigureOut">
              <a:rPr lang="fr-FR" smtClean="0"/>
              <a:t>19/05/2025</a:t>
            </a:fld>
            <a:endParaRPr lang="fr-FR"/>
          </a:p>
        </p:txBody>
      </p:sp>
      <p:sp>
        <p:nvSpPr>
          <p:cNvPr id="5" name="Footer Placeholder 4">
            <a:extLst>
              <a:ext uri="{FF2B5EF4-FFF2-40B4-BE49-F238E27FC236}">
                <a16:creationId xmlns:a16="http://schemas.microsoft.com/office/drawing/2014/main" id="{7D7753AD-3D17-4552-A81D-61F425DD62C0}"/>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C1A46D80-A9DA-4B23-9BD6-676DA6A11501}"/>
              </a:ext>
            </a:extLst>
          </p:cNvPr>
          <p:cNvSpPr>
            <a:spLocks noGrp="1"/>
          </p:cNvSpPr>
          <p:nvPr>
            <p:ph type="sldNum" sz="quarter" idx="12"/>
          </p:nvPr>
        </p:nvSpPr>
        <p:spPr/>
        <p:txBody>
          <a:bodyPr/>
          <a:lstStyle/>
          <a:p>
            <a:fld id="{64C15FF1-369F-4431-BB81-88E74CE9F675}" type="slidenum">
              <a:rPr lang="fr-FR" smtClean="0"/>
              <a:t>‹#›</a:t>
            </a:fld>
            <a:endParaRPr lang="fr-FR"/>
          </a:p>
        </p:txBody>
      </p:sp>
    </p:spTree>
    <p:extLst>
      <p:ext uri="{BB962C8B-B14F-4D97-AF65-F5344CB8AC3E}">
        <p14:creationId xmlns:p14="http://schemas.microsoft.com/office/powerpoint/2010/main" val="2608277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B7F8F-3932-4D7E-AD41-7D563C71815A}"/>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FCFCB1EB-2DE4-42DC-BB59-1F361993BB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D8809608-D58B-4CA6-A280-7E28D83BEFA2}"/>
              </a:ext>
            </a:extLst>
          </p:cNvPr>
          <p:cNvSpPr>
            <a:spLocks noGrp="1"/>
          </p:cNvSpPr>
          <p:nvPr>
            <p:ph type="dt" sz="half" idx="10"/>
          </p:nvPr>
        </p:nvSpPr>
        <p:spPr/>
        <p:txBody>
          <a:bodyPr/>
          <a:lstStyle/>
          <a:p>
            <a:fld id="{0AB53FF9-744E-4303-B911-52CC2173CBF2}" type="datetimeFigureOut">
              <a:rPr lang="fr-FR" smtClean="0"/>
              <a:t>19/05/2025</a:t>
            </a:fld>
            <a:endParaRPr lang="fr-FR"/>
          </a:p>
        </p:txBody>
      </p:sp>
      <p:sp>
        <p:nvSpPr>
          <p:cNvPr id="5" name="Footer Placeholder 4">
            <a:extLst>
              <a:ext uri="{FF2B5EF4-FFF2-40B4-BE49-F238E27FC236}">
                <a16:creationId xmlns:a16="http://schemas.microsoft.com/office/drawing/2014/main" id="{882CDE97-FDB2-4C16-8834-AC9F2D439611}"/>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4AC6DDCF-7CD4-47CC-AE78-DC62C5DA6A48}"/>
              </a:ext>
            </a:extLst>
          </p:cNvPr>
          <p:cNvSpPr>
            <a:spLocks noGrp="1"/>
          </p:cNvSpPr>
          <p:nvPr>
            <p:ph type="sldNum" sz="quarter" idx="12"/>
          </p:nvPr>
        </p:nvSpPr>
        <p:spPr/>
        <p:txBody>
          <a:bodyPr/>
          <a:lstStyle/>
          <a:p>
            <a:fld id="{64C15FF1-369F-4431-BB81-88E74CE9F675}" type="slidenum">
              <a:rPr lang="fr-FR" smtClean="0"/>
              <a:t>‹#›</a:t>
            </a:fld>
            <a:endParaRPr lang="fr-FR"/>
          </a:p>
        </p:txBody>
      </p:sp>
    </p:spTree>
    <p:extLst>
      <p:ext uri="{BB962C8B-B14F-4D97-AF65-F5344CB8AC3E}">
        <p14:creationId xmlns:p14="http://schemas.microsoft.com/office/powerpoint/2010/main" val="3098546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9B702D-515B-4432-9242-E5B8CCCBED7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7E9AB65C-BD70-486C-8D0C-7E7BF1775F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8FF18DBF-CEF6-4AB2-BF8D-50B8907FA32C}"/>
              </a:ext>
            </a:extLst>
          </p:cNvPr>
          <p:cNvSpPr>
            <a:spLocks noGrp="1"/>
          </p:cNvSpPr>
          <p:nvPr>
            <p:ph type="dt" sz="half" idx="10"/>
          </p:nvPr>
        </p:nvSpPr>
        <p:spPr/>
        <p:txBody>
          <a:bodyPr/>
          <a:lstStyle/>
          <a:p>
            <a:fld id="{0AB53FF9-744E-4303-B911-52CC2173CBF2}" type="datetimeFigureOut">
              <a:rPr lang="fr-FR" smtClean="0"/>
              <a:t>19/05/2025</a:t>
            </a:fld>
            <a:endParaRPr lang="fr-FR"/>
          </a:p>
        </p:txBody>
      </p:sp>
      <p:sp>
        <p:nvSpPr>
          <p:cNvPr id="5" name="Footer Placeholder 4">
            <a:extLst>
              <a:ext uri="{FF2B5EF4-FFF2-40B4-BE49-F238E27FC236}">
                <a16:creationId xmlns:a16="http://schemas.microsoft.com/office/drawing/2014/main" id="{74ECA56C-1BDD-4445-985C-4FD7C41BA202}"/>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490D6CB6-2172-4307-8DD0-FF71588BC601}"/>
              </a:ext>
            </a:extLst>
          </p:cNvPr>
          <p:cNvSpPr>
            <a:spLocks noGrp="1"/>
          </p:cNvSpPr>
          <p:nvPr>
            <p:ph type="sldNum" sz="quarter" idx="12"/>
          </p:nvPr>
        </p:nvSpPr>
        <p:spPr/>
        <p:txBody>
          <a:bodyPr/>
          <a:lstStyle/>
          <a:p>
            <a:fld id="{64C15FF1-369F-4431-BB81-88E74CE9F675}" type="slidenum">
              <a:rPr lang="fr-FR" smtClean="0"/>
              <a:t>‹#›</a:t>
            </a:fld>
            <a:endParaRPr lang="fr-FR"/>
          </a:p>
        </p:txBody>
      </p:sp>
    </p:spTree>
    <p:extLst>
      <p:ext uri="{BB962C8B-B14F-4D97-AF65-F5344CB8AC3E}">
        <p14:creationId xmlns:p14="http://schemas.microsoft.com/office/powerpoint/2010/main" val="943930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743192" y="1537861"/>
            <a:ext cx="10216342" cy="4786739"/>
          </a:xfrm>
          <a:prstGeom prst="rect">
            <a:avLst/>
          </a:prstGeom>
        </p:spPr>
        <p:txBody>
          <a:bodyPr>
            <a:normAutofit/>
          </a:bodyPr>
          <a:lstStyle>
            <a:lvl1pPr>
              <a:defRPr sz="2000" b="0">
                <a:latin typeface="Comfortaa" panose="00000500000000000000" pitchFamily="2" charset="0"/>
              </a:defRPr>
            </a:lvl1pPr>
            <a:lvl2pPr>
              <a:defRPr sz="2000">
                <a:latin typeface="Comfortaa" panose="00000500000000000000" pitchFamily="2" charset="0"/>
              </a:defRPr>
            </a:lvl2pPr>
            <a:lvl3pPr>
              <a:defRPr sz="1800">
                <a:latin typeface="Comfortaa" panose="00000500000000000000" pitchFamily="2" charset="0"/>
              </a:defRPr>
            </a:lvl3pPr>
            <a:lvl4pPr>
              <a:defRPr sz="1600">
                <a:latin typeface="Comfortaa" panose="00000500000000000000" pitchFamily="2" charset="0"/>
              </a:defRPr>
            </a:lvl4pPr>
            <a:lvl5pPr>
              <a:defRPr sz="1600">
                <a:latin typeface="Comfortaa" panose="00000500000000000000" pitchFamily="2"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9" name="Title 1">
            <a:extLst>
              <a:ext uri="{FF2B5EF4-FFF2-40B4-BE49-F238E27FC236}">
                <a16:creationId xmlns:a16="http://schemas.microsoft.com/office/drawing/2014/main" id="{640F9627-3E1A-4004-ABFB-AFCBC126ED3C}"/>
              </a:ext>
            </a:extLst>
          </p:cNvPr>
          <p:cNvSpPr>
            <a:spLocks noGrp="1"/>
          </p:cNvSpPr>
          <p:nvPr>
            <p:ph type="title"/>
          </p:nvPr>
        </p:nvSpPr>
        <p:spPr>
          <a:xfrm>
            <a:off x="293914" y="149638"/>
            <a:ext cx="11571515" cy="888251"/>
          </a:xfrm>
          <a:prstGeom prst="rect">
            <a:avLst/>
          </a:prstGeom>
        </p:spPr>
        <p:txBody>
          <a:bodyPr anchor="ctr" anchorCtr="0">
            <a:normAutofit/>
          </a:bodyPr>
          <a:lstStyle>
            <a:lvl1pPr marL="457200" indent="-457200" algn="l" defTabSz="914400" rtl="0" eaLnBrk="1" latinLnBrk="0" hangingPunct="1">
              <a:lnSpc>
                <a:spcPct val="90000"/>
              </a:lnSpc>
              <a:spcBef>
                <a:spcPct val="0"/>
              </a:spcBef>
              <a:buFontTx/>
              <a:buBlip>
                <a:blip r:embed="rId2"/>
              </a:buBlip>
              <a:defRPr lang="en-US" sz="3000" b="1" kern="1200" dirty="0">
                <a:solidFill>
                  <a:srgbClr val="00A3A6"/>
                </a:solidFill>
                <a:latin typeface="Comfortaa" panose="00000500000000000000" pitchFamily="2" charset="0"/>
                <a:ea typeface="+mj-ea"/>
                <a:cs typeface="+mj-cs"/>
              </a:defRPr>
            </a:lvl1pPr>
          </a:lstStyle>
          <a:p>
            <a:r>
              <a:rPr lang="fr-FR" dirty="0"/>
              <a:t>Modifiez le style du titre</a:t>
            </a:r>
            <a:endParaRPr lang="en-US" dirty="0"/>
          </a:p>
        </p:txBody>
      </p:sp>
      <p:sp>
        <p:nvSpPr>
          <p:cNvPr id="10" name="Subtitle 2">
            <a:extLst>
              <a:ext uri="{FF2B5EF4-FFF2-40B4-BE49-F238E27FC236}">
                <a16:creationId xmlns:a16="http://schemas.microsoft.com/office/drawing/2014/main" id="{EA145E71-E6DC-460B-BD9E-537A5B24AA29}"/>
              </a:ext>
            </a:extLst>
          </p:cNvPr>
          <p:cNvSpPr>
            <a:spLocks noGrp="1"/>
          </p:cNvSpPr>
          <p:nvPr>
            <p:ph type="subTitle" idx="10"/>
          </p:nvPr>
        </p:nvSpPr>
        <p:spPr>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1040607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ingle titl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40F9627-3E1A-4004-ABFB-AFCBC126ED3C}"/>
              </a:ext>
            </a:extLst>
          </p:cNvPr>
          <p:cNvSpPr>
            <a:spLocks noGrp="1"/>
          </p:cNvSpPr>
          <p:nvPr>
            <p:ph type="title"/>
          </p:nvPr>
        </p:nvSpPr>
        <p:spPr>
          <a:xfrm>
            <a:off x="412389" y="990601"/>
            <a:ext cx="11277743" cy="888251"/>
          </a:xfrm>
          <a:prstGeom prst="rect">
            <a:avLst/>
          </a:prstGeom>
        </p:spPr>
        <p:txBody>
          <a:bodyPr anchor="ctr" anchorCtr="0">
            <a:normAutofit/>
          </a:bodyPr>
          <a:lstStyle>
            <a:lvl1pPr>
              <a:defRPr sz="2667">
                <a:latin typeface="+mn-lt"/>
              </a:defRPr>
            </a:lvl1pPr>
          </a:lstStyle>
          <a:p>
            <a:r>
              <a:rPr lang="fr-FR" dirty="0"/>
              <a:t>Modifiez le style du titre</a:t>
            </a:r>
            <a:endParaRPr lang="en-US" dirty="0"/>
          </a:p>
        </p:txBody>
      </p:sp>
      <p:sp>
        <p:nvSpPr>
          <p:cNvPr id="11" name="Subtitle 2">
            <a:extLst>
              <a:ext uri="{FF2B5EF4-FFF2-40B4-BE49-F238E27FC236}">
                <a16:creationId xmlns:a16="http://schemas.microsoft.com/office/drawing/2014/main" id="{EA145E71-E6DC-460B-BD9E-537A5B24AA29}"/>
              </a:ext>
            </a:extLst>
          </p:cNvPr>
          <p:cNvSpPr>
            <a:spLocks noGrp="1"/>
          </p:cNvSpPr>
          <p:nvPr>
            <p:ph type="subTitle" idx="10"/>
          </p:nvPr>
        </p:nvSpPr>
        <p:spPr>
          <a:xfrm>
            <a:off x="412389" y="1752600"/>
            <a:ext cx="11277743" cy="679019"/>
          </a:xfrm>
          <a:prstGeom prst="rect">
            <a:avLst/>
          </a:prstGeom>
        </p:spPr>
        <p:txBody>
          <a:bodyPr>
            <a:normAutofit/>
          </a:bodyPr>
          <a:lstStyle>
            <a:lvl1pPr marL="0" indent="0" algn="l">
              <a:buNone/>
              <a:defRPr sz="2133">
                <a:solidFill>
                  <a:srgbClr val="554339"/>
                </a:solidFill>
                <a:latin typeface="+mn-lt"/>
              </a:defRPr>
            </a:lvl1pPr>
            <a:lvl2pPr marL="457212" indent="0" algn="ctr">
              <a:buNone/>
              <a:defRPr sz="2000"/>
            </a:lvl2pPr>
            <a:lvl3pPr marL="914423" indent="0" algn="ctr">
              <a:buNone/>
              <a:defRPr sz="1800"/>
            </a:lvl3pPr>
            <a:lvl4pPr marL="1371635" indent="0" algn="ctr">
              <a:buNone/>
              <a:defRPr sz="1600"/>
            </a:lvl4pPr>
            <a:lvl5pPr marL="1828845" indent="0" algn="ctr">
              <a:buNone/>
              <a:defRPr sz="1600"/>
            </a:lvl5pPr>
            <a:lvl6pPr marL="2286058" indent="0" algn="ctr">
              <a:buNone/>
              <a:defRPr sz="1600"/>
            </a:lvl6pPr>
            <a:lvl7pPr marL="2743268" indent="0" algn="ctr">
              <a:buNone/>
              <a:defRPr sz="1600"/>
            </a:lvl7pPr>
            <a:lvl8pPr marL="3200480" indent="0" algn="ctr">
              <a:buNone/>
              <a:defRPr sz="1600"/>
            </a:lvl8pPr>
            <a:lvl9pPr marL="3657692"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806334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age courante">
    <p:spTree>
      <p:nvGrpSpPr>
        <p:cNvPr id="1" name=""/>
        <p:cNvGrpSpPr/>
        <p:nvPr/>
      </p:nvGrpSpPr>
      <p:grpSpPr>
        <a:xfrm>
          <a:off x="0" y="0"/>
          <a:ext cx="0" cy="0"/>
          <a:chOff x="0" y="0"/>
          <a:chExt cx="0" cy="0"/>
        </a:xfrm>
      </p:grpSpPr>
      <p:grpSp>
        <p:nvGrpSpPr>
          <p:cNvPr id="7" name="Groupe 6"/>
          <p:cNvGrpSpPr/>
          <p:nvPr userDrawn="1"/>
        </p:nvGrpSpPr>
        <p:grpSpPr>
          <a:xfrm>
            <a:off x="0" y="6120412"/>
            <a:ext cx="12192000" cy="737601"/>
            <a:chOff x="0" y="6120399"/>
            <a:chExt cx="9144000" cy="737601"/>
          </a:xfrm>
        </p:grpSpPr>
        <p:sp>
          <p:nvSpPr>
            <p:cNvPr id="8" name="Rectangle 7"/>
            <p:cNvSpPr/>
            <p:nvPr/>
          </p:nvSpPr>
          <p:spPr>
            <a:xfrm>
              <a:off x="0" y="6165304"/>
              <a:ext cx="9144000" cy="692696"/>
            </a:xfrm>
            <a:prstGeom prst="rect">
              <a:avLst/>
            </a:prstGeom>
            <a:solidFill>
              <a:srgbClr val="6F9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9" name="Imag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6309320"/>
              <a:ext cx="1080000" cy="447225"/>
            </a:xfrm>
            <a:prstGeom prst="rect">
              <a:avLst/>
            </a:prstGeom>
          </p:spPr>
        </p:pic>
        <p:sp>
          <p:nvSpPr>
            <p:cNvPr id="10" name="Rectangle 9"/>
            <p:cNvSpPr/>
            <p:nvPr/>
          </p:nvSpPr>
          <p:spPr>
            <a:xfrm>
              <a:off x="0" y="6120399"/>
              <a:ext cx="1403648" cy="45719"/>
            </a:xfrm>
            <a:prstGeom prst="rect">
              <a:avLst/>
            </a:prstGeom>
            <a:solidFill>
              <a:srgbClr val="C5D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grpSp>
      <p:pic>
        <p:nvPicPr>
          <p:cNvPr id="11" name="Imag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871547" y="44624"/>
            <a:ext cx="1739900" cy="2076450"/>
          </a:xfrm>
          <a:prstGeom prst="rect">
            <a:avLst/>
          </a:prstGeom>
        </p:spPr>
      </p:pic>
      <p:sp>
        <p:nvSpPr>
          <p:cNvPr id="22" name="Espace réservé du numéro de diapositive 3"/>
          <p:cNvSpPr txBox="1">
            <a:spLocks/>
          </p:cNvSpPr>
          <p:nvPr userDrawn="1"/>
        </p:nvSpPr>
        <p:spPr>
          <a:xfrm>
            <a:off x="10512493" y="6246013"/>
            <a:ext cx="1498303" cy="249385"/>
          </a:xfrm>
          <a:prstGeom prst="rect">
            <a:avLst/>
          </a:prstGeom>
        </p:spPr>
        <p:txBody>
          <a:bodyPr lIns="91308" tIns="45660" rIns="91308" bIns="4566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BE" sz="1600" dirty="0">
                <a:solidFill>
                  <a:schemeClr val="bg1"/>
                </a:solidFill>
                <a:latin typeface="Arial" pitchFamily="34" charset="0"/>
                <a:cs typeface="Arial" pitchFamily="34" charset="0"/>
              </a:rPr>
              <a:t>.0</a:t>
            </a:r>
            <a:fld id="{CF4668DC-857F-487D-BFFA-8C0CA5037977}" type="slidenum">
              <a:rPr lang="fr-BE" sz="1600" smtClean="0">
                <a:solidFill>
                  <a:schemeClr val="bg1"/>
                </a:solidFill>
                <a:latin typeface="Arial" pitchFamily="34" charset="0"/>
                <a:cs typeface="Arial" pitchFamily="34" charset="0"/>
              </a:rPr>
              <a:pPr algn="r"/>
              <a:t>‹#›</a:t>
            </a:fld>
            <a:endParaRPr lang="fr-BE" sz="16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498538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F482B-233E-4FFE-9C8B-74A6A5B76583}"/>
              </a:ext>
            </a:extLst>
          </p:cNvPr>
          <p:cNvSpPr>
            <a:spLocks noGrp="1"/>
          </p:cNvSpPr>
          <p:nvPr>
            <p:ph type="title"/>
          </p:nvPr>
        </p:nvSpPr>
        <p:spPr>
          <a:xfrm>
            <a:off x="0" y="1"/>
            <a:ext cx="12192000" cy="1066800"/>
          </a:xfrm>
        </p:spPr>
        <p:txBody>
          <a:bodyPr>
            <a:normAutofit/>
          </a:bodyPr>
          <a:lstStyle>
            <a:lvl1pPr>
              <a:defRPr sz="4000">
                <a:latin typeface="Raleway Medium" panose="020B0603030101060003" pitchFamily="34" charset="0"/>
              </a:defRPr>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8FE51752-E12C-4463-A5C7-BB123596009D}"/>
              </a:ext>
            </a:extLst>
          </p:cNvPr>
          <p:cNvSpPr>
            <a:spLocks noGrp="1"/>
          </p:cNvSpPr>
          <p:nvPr>
            <p:ph idx="1"/>
          </p:nvPr>
        </p:nvSpPr>
        <p:spPr>
          <a:xfrm>
            <a:off x="435429" y="1066802"/>
            <a:ext cx="11397342" cy="5110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BAFF86A-B175-49AB-B00E-77132F079957}"/>
              </a:ext>
            </a:extLst>
          </p:cNvPr>
          <p:cNvSpPr>
            <a:spLocks noGrp="1"/>
          </p:cNvSpPr>
          <p:nvPr>
            <p:ph type="dt" sz="half" idx="10"/>
          </p:nvPr>
        </p:nvSpPr>
        <p:spPr/>
        <p:txBody>
          <a:bodyPr/>
          <a:lstStyle/>
          <a:p>
            <a:fld id="{0AB53FF9-744E-4303-B911-52CC2173CBF2}" type="datetimeFigureOut">
              <a:rPr lang="fr-FR" smtClean="0"/>
              <a:t>19/05/2025</a:t>
            </a:fld>
            <a:endParaRPr lang="fr-FR"/>
          </a:p>
        </p:txBody>
      </p:sp>
      <p:sp>
        <p:nvSpPr>
          <p:cNvPr id="5" name="Footer Placeholder 4">
            <a:extLst>
              <a:ext uri="{FF2B5EF4-FFF2-40B4-BE49-F238E27FC236}">
                <a16:creationId xmlns:a16="http://schemas.microsoft.com/office/drawing/2014/main" id="{0B86D5C5-1E29-4A73-B43A-604E3F984E89}"/>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C682A092-DEA8-4654-8CAB-2702066CAE69}"/>
              </a:ext>
            </a:extLst>
          </p:cNvPr>
          <p:cNvSpPr>
            <a:spLocks noGrp="1"/>
          </p:cNvSpPr>
          <p:nvPr>
            <p:ph type="sldNum" sz="quarter" idx="12"/>
          </p:nvPr>
        </p:nvSpPr>
        <p:spPr/>
        <p:txBody>
          <a:bodyPr/>
          <a:lstStyle/>
          <a:p>
            <a:fld id="{64C15FF1-369F-4431-BB81-88E74CE9F675}" type="slidenum">
              <a:rPr lang="fr-FR" smtClean="0"/>
              <a:t>‹#›</a:t>
            </a:fld>
            <a:endParaRPr lang="fr-FR"/>
          </a:p>
        </p:txBody>
      </p:sp>
    </p:spTree>
    <p:extLst>
      <p:ext uri="{BB962C8B-B14F-4D97-AF65-F5344CB8AC3E}">
        <p14:creationId xmlns:p14="http://schemas.microsoft.com/office/powerpoint/2010/main" val="2648256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70114-98F6-4F5E-93D4-DCCA7446F0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335D1254-6D39-4438-A85B-B5B4EC7715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DA23B9-C67F-4C16-966A-EF2D37882D7A}"/>
              </a:ext>
            </a:extLst>
          </p:cNvPr>
          <p:cNvSpPr>
            <a:spLocks noGrp="1"/>
          </p:cNvSpPr>
          <p:nvPr>
            <p:ph type="dt" sz="half" idx="10"/>
          </p:nvPr>
        </p:nvSpPr>
        <p:spPr/>
        <p:txBody>
          <a:bodyPr/>
          <a:lstStyle/>
          <a:p>
            <a:fld id="{0AB53FF9-744E-4303-B911-52CC2173CBF2}" type="datetimeFigureOut">
              <a:rPr lang="fr-FR" smtClean="0"/>
              <a:t>19/05/2025</a:t>
            </a:fld>
            <a:endParaRPr lang="fr-FR"/>
          </a:p>
        </p:txBody>
      </p:sp>
      <p:sp>
        <p:nvSpPr>
          <p:cNvPr id="5" name="Footer Placeholder 4">
            <a:extLst>
              <a:ext uri="{FF2B5EF4-FFF2-40B4-BE49-F238E27FC236}">
                <a16:creationId xmlns:a16="http://schemas.microsoft.com/office/drawing/2014/main" id="{E9B6F58E-F728-4297-8406-1CCEAB9F4C11}"/>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6CEE6BA4-C735-408C-BA2B-FB919D3F74FD}"/>
              </a:ext>
            </a:extLst>
          </p:cNvPr>
          <p:cNvSpPr>
            <a:spLocks noGrp="1"/>
          </p:cNvSpPr>
          <p:nvPr>
            <p:ph type="sldNum" sz="quarter" idx="12"/>
          </p:nvPr>
        </p:nvSpPr>
        <p:spPr/>
        <p:txBody>
          <a:bodyPr/>
          <a:lstStyle/>
          <a:p>
            <a:fld id="{64C15FF1-369F-4431-BB81-88E74CE9F675}" type="slidenum">
              <a:rPr lang="fr-FR" smtClean="0"/>
              <a:t>‹#›</a:t>
            </a:fld>
            <a:endParaRPr lang="fr-FR"/>
          </a:p>
        </p:txBody>
      </p:sp>
    </p:spTree>
    <p:extLst>
      <p:ext uri="{BB962C8B-B14F-4D97-AF65-F5344CB8AC3E}">
        <p14:creationId xmlns:p14="http://schemas.microsoft.com/office/powerpoint/2010/main" val="735408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50E17-B47F-46F3-84A6-E3DEA127F6A8}"/>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12993991-1FEA-4B0B-9763-E5D0D087DA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16FC9130-735A-4B80-96F8-393323B6A2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D524053B-59B3-4DBA-8B6C-D69195495B14}"/>
              </a:ext>
            </a:extLst>
          </p:cNvPr>
          <p:cNvSpPr>
            <a:spLocks noGrp="1"/>
          </p:cNvSpPr>
          <p:nvPr>
            <p:ph type="dt" sz="half" idx="10"/>
          </p:nvPr>
        </p:nvSpPr>
        <p:spPr/>
        <p:txBody>
          <a:bodyPr/>
          <a:lstStyle/>
          <a:p>
            <a:fld id="{0AB53FF9-744E-4303-B911-52CC2173CBF2}" type="datetimeFigureOut">
              <a:rPr lang="fr-FR" smtClean="0"/>
              <a:t>19/05/2025</a:t>
            </a:fld>
            <a:endParaRPr lang="fr-FR"/>
          </a:p>
        </p:txBody>
      </p:sp>
      <p:sp>
        <p:nvSpPr>
          <p:cNvPr id="6" name="Footer Placeholder 5">
            <a:extLst>
              <a:ext uri="{FF2B5EF4-FFF2-40B4-BE49-F238E27FC236}">
                <a16:creationId xmlns:a16="http://schemas.microsoft.com/office/drawing/2014/main" id="{24E360AE-0E67-4E9E-888E-FCAC03DC33C8}"/>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B630A40D-1A02-4689-8D52-43582BFEDF92}"/>
              </a:ext>
            </a:extLst>
          </p:cNvPr>
          <p:cNvSpPr>
            <a:spLocks noGrp="1"/>
          </p:cNvSpPr>
          <p:nvPr>
            <p:ph type="sldNum" sz="quarter" idx="12"/>
          </p:nvPr>
        </p:nvSpPr>
        <p:spPr/>
        <p:txBody>
          <a:bodyPr/>
          <a:lstStyle/>
          <a:p>
            <a:fld id="{64C15FF1-369F-4431-BB81-88E74CE9F675}" type="slidenum">
              <a:rPr lang="fr-FR" smtClean="0"/>
              <a:t>‹#›</a:t>
            </a:fld>
            <a:endParaRPr lang="fr-FR"/>
          </a:p>
        </p:txBody>
      </p:sp>
    </p:spTree>
    <p:extLst>
      <p:ext uri="{BB962C8B-B14F-4D97-AF65-F5344CB8AC3E}">
        <p14:creationId xmlns:p14="http://schemas.microsoft.com/office/powerpoint/2010/main" val="41384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798BB-1EA7-45F4-8BBC-0EA581109269}"/>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5D247888-DFE2-4074-9734-E194AF4348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A031C-F5C2-473A-A9A4-21C86DA1BF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D3D36266-EA0A-43F6-ABEF-54122CE305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B0E76F-0F42-4496-B732-E994EE0A97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F7153338-EE54-4424-B9AF-7F63539F83FF}"/>
              </a:ext>
            </a:extLst>
          </p:cNvPr>
          <p:cNvSpPr>
            <a:spLocks noGrp="1"/>
          </p:cNvSpPr>
          <p:nvPr>
            <p:ph type="dt" sz="half" idx="10"/>
          </p:nvPr>
        </p:nvSpPr>
        <p:spPr/>
        <p:txBody>
          <a:bodyPr/>
          <a:lstStyle/>
          <a:p>
            <a:fld id="{0AB53FF9-744E-4303-B911-52CC2173CBF2}" type="datetimeFigureOut">
              <a:rPr lang="fr-FR" smtClean="0"/>
              <a:t>19/05/2025</a:t>
            </a:fld>
            <a:endParaRPr lang="fr-FR"/>
          </a:p>
        </p:txBody>
      </p:sp>
      <p:sp>
        <p:nvSpPr>
          <p:cNvPr id="8" name="Footer Placeholder 7">
            <a:extLst>
              <a:ext uri="{FF2B5EF4-FFF2-40B4-BE49-F238E27FC236}">
                <a16:creationId xmlns:a16="http://schemas.microsoft.com/office/drawing/2014/main" id="{DF8EF8E8-D82C-4373-B92B-32527355315C}"/>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821710EC-0E1A-4410-B2FF-4010078121DC}"/>
              </a:ext>
            </a:extLst>
          </p:cNvPr>
          <p:cNvSpPr>
            <a:spLocks noGrp="1"/>
          </p:cNvSpPr>
          <p:nvPr>
            <p:ph type="sldNum" sz="quarter" idx="12"/>
          </p:nvPr>
        </p:nvSpPr>
        <p:spPr/>
        <p:txBody>
          <a:bodyPr/>
          <a:lstStyle/>
          <a:p>
            <a:fld id="{64C15FF1-369F-4431-BB81-88E74CE9F675}" type="slidenum">
              <a:rPr lang="fr-FR" smtClean="0"/>
              <a:t>‹#›</a:t>
            </a:fld>
            <a:endParaRPr lang="fr-FR"/>
          </a:p>
        </p:txBody>
      </p:sp>
    </p:spTree>
    <p:extLst>
      <p:ext uri="{BB962C8B-B14F-4D97-AF65-F5344CB8AC3E}">
        <p14:creationId xmlns:p14="http://schemas.microsoft.com/office/powerpoint/2010/main" val="4248040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C3916-799D-4871-94AC-954CFC8F9B3C}"/>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1CB161B6-AC34-4DB4-AB7F-23B7288708B7}"/>
              </a:ext>
            </a:extLst>
          </p:cNvPr>
          <p:cNvSpPr>
            <a:spLocks noGrp="1"/>
          </p:cNvSpPr>
          <p:nvPr>
            <p:ph type="dt" sz="half" idx="10"/>
          </p:nvPr>
        </p:nvSpPr>
        <p:spPr/>
        <p:txBody>
          <a:bodyPr/>
          <a:lstStyle/>
          <a:p>
            <a:fld id="{0AB53FF9-744E-4303-B911-52CC2173CBF2}" type="datetimeFigureOut">
              <a:rPr lang="fr-FR" smtClean="0"/>
              <a:t>19/05/2025</a:t>
            </a:fld>
            <a:endParaRPr lang="fr-FR"/>
          </a:p>
        </p:txBody>
      </p:sp>
      <p:sp>
        <p:nvSpPr>
          <p:cNvPr id="4" name="Footer Placeholder 3">
            <a:extLst>
              <a:ext uri="{FF2B5EF4-FFF2-40B4-BE49-F238E27FC236}">
                <a16:creationId xmlns:a16="http://schemas.microsoft.com/office/drawing/2014/main" id="{CC77F019-857A-4576-BD54-78ADDAD66DDD}"/>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F8C68AFE-1863-4872-A27D-6D5B5EA7CE68}"/>
              </a:ext>
            </a:extLst>
          </p:cNvPr>
          <p:cNvSpPr>
            <a:spLocks noGrp="1"/>
          </p:cNvSpPr>
          <p:nvPr>
            <p:ph type="sldNum" sz="quarter" idx="12"/>
          </p:nvPr>
        </p:nvSpPr>
        <p:spPr/>
        <p:txBody>
          <a:bodyPr/>
          <a:lstStyle/>
          <a:p>
            <a:fld id="{64C15FF1-369F-4431-BB81-88E74CE9F675}" type="slidenum">
              <a:rPr lang="fr-FR" smtClean="0"/>
              <a:t>‹#›</a:t>
            </a:fld>
            <a:endParaRPr lang="fr-FR"/>
          </a:p>
        </p:txBody>
      </p:sp>
    </p:spTree>
    <p:extLst>
      <p:ext uri="{BB962C8B-B14F-4D97-AF65-F5344CB8AC3E}">
        <p14:creationId xmlns:p14="http://schemas.microsoft.com/office/powerpoint/2010/main" val="2557951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8274ED-DDB6-464A-8B0A-7FA96DCFA86F}"/>
              </a:ext>
            </a:extLst>
          </p:cNvPr>
          <p:cNvSpPr>
            <a:spLocks noGrp="1"/>
          </p:cNvSpPr>
          <p:nvPr>
            <p:ph type="dt" sz="half" idx="10"/>
          </p:nvPr>
        </p:nvSpPr>
        <p:spPr/>
        <p:txBody>
          <a:bodyPr/>
          <a:lstStyle/>
          <a:p>
            <a:fld id="{0AB53FF9-744E-4303-B911-52CC2173CBF2}" type="datetimeFigureOut">
              <a:rPr lang="fr-FR" smtClean="0"/>
              <a:t>19/05/2025</a:t>
            </a:fld>
            <a:endParaRPr lang="fr-FR"/>
          </a:p>
        </p:txBody>
      </p:sp>
      <p:sp>
        <p:nvSpPr>
          <p:cNvPr id="3" name="Footer Placeholder 2">
            <a:extLst>
              <a:ext uri="{FF2B5EF4-FFF2-40B4-BE49-F238E27FC236}">
                <a16:creationId xmlns:a16="http://schemas.microsoft.com/office/drawing/2014/main" id="{FC8377B4-DB2A-4A61-A2C6-8D0E2FFE4A4A}"/>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95516319-9AFC-4716-8B3F-B5A336781075}"/>
              </a:ext>
            </a:extLst>
          </p:cNvPr>
          <p:cNvSpPr>
            <a:spLocks noGrp="1"/>
          </p:cNvSpPr>
          <p:nvPr>
            <p:ph type="sldNum" sz="quarter" idx="12"/>
          </p:nvPr>
        </p:nvSpPr>
        <p:spPr/>
        <p:txBody>
          <a:bodyPr/>
          <a:lstStyle/>
          <a:p>
            <a:fld id="{64C15FF1-369F-4431-BB81-88E74CE9F675}" type="slidenum">
              <a:rPr lang="fr-FR" smtClean="0"/>
              <a:t>‹#›</a:t>
            </a:fld>
            <a:endParaRPr lang="fr-FR"/>
          </a:p>
        </p:txBody>
      </p:sp>
    </p:spTree>
    <p:extLst>
      <p:ext uri="{BB962C8B-B14F-4D97-AF65-F5344CB8AC3E}">
        <p14:creationId xmlns:p14="http://schemas.microsoft.com/office/powerpoint/2010/main" val="391813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2627-3AB5-41C6-B590-5440A30768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DD219A97-C38F-4058-B04F-269C2BB72B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7D2A8A8D-C970-475B-8249-1FECAC4C5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856BA2-D47A-4746-B68B-C530879620F5}"/>
              </a:ext>
            </a:extLst>
          </p:cNvPr>
          <p:cNvSpPr>
            <a:spLocks noGrp="1"/>
          </p:cNvSpPr>
          <p:nvPr>
            <p:ph type="dt" sz="half" idx="10"/>
          </p:nvPr>
        </p:nvSpPr>
        <p:spPr/>
        <p:txBody>
          <a:bodyPr/>
          <a:lstStyle/>
          <a:p>
            <a:fld id="{0AB53FF9-744E-4303-B911-52CC2173CBF2}" type="datetimeFigureOut">
              <a:rPr lang="fr-FR" smtClean="0"/>
              <a:t>19/05/2025</a:t>
            </a:fld>
            <a:endParaRPr lang="fr-FR"/>
          </a:p>
        </p:txBody>
      </p:sp>
      <p:sp>
        <p:nvSpPr>
          <p:cNvPr id="6" name="Footer Placeholder 5">
            <a:extLst>
              <a:ext uri="{FF2B5EF4-FFF2-40B4-BE49-F238E27FC236}">
                <a16:creationId xmlns:a16="http://schemas.microsoft.com/office/drawing/2014/main" id="{12752814-BDCA-4C8B-946D-96CA66B5CB85}"/>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EE307FE2-A8F1-4B44-8D36-C8E54C2B3FCF}"/>
              </a:ext>
            </a:extLst>
          </p:cNvPr>
          <p:cNvSpPr>
            <a:spLocks noGrp="1"/>
          </p:cNvSpPr>
          <p:nvPr>
            <p:ph type="sldNum" sz="quarter" idx="12"/>
          </p:nvPr>
        </p:nvSpPr>
        <p:spPr/>
        <p:txBody>
          <a:bodyPr/>
          <a:lstStyle/>
          <a:p>
            <a:fld id="{64C15FF1-369F-4431-BB81-88E74CE9F675}" type="slidenum">
              <a:rPr lang="fr-FR" smtClean="0"/>
              <a:t>‹#›</a:t>
            </a:fld>
            <a:endParaRPr lang="fr-FR"/>
          </a:p>
        </p:txBody>
      </p:sp>
    </p:spTree>
    <p:extLst>
      <p:ext uri="{BB962C8B-B14F-4D97-AF65-F5344CB8AC3E}">
        <p14:creationId xmlns:p14="http://schemas.microsoft.com/office/powerpoint/2010/main" val="2334040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1920D-26B0-4BF3-8D1C-221B7D8800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C4212ADF-4AA9-4D20-9162-2B66E2A9AE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085EEE93-8F65-427F-87A2-7B233A9387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13E457-B9D4-4A42-97C5-30747CC8EF9E}"/>
              </a:ext>
            </a:extLst>
          </p:cNvPr>
          <p:cNvSpPr>
            <a:spLocks noGrp="1"/>
          </p:cNvSpPr>
          <p:nvPr>
            <p:ph type="dt" sz="half" idx="10"/>
          </p:nvPr>
        </p:nvSpPr>
        <p:spPr/>
        <p:txBody>
          <a:bodyPr/>
          <a:lstStyle/>
          <a:p>
            <a:fld id="{0AB53FF9-744E-4303-B911-52CC2173CBF2}" type="datetimeFigureOut">
              <a:rPr lang="fr-FR" smtClean="0"/>
              <a:t>19/05/2025</a:t>
            </a:fld>
            <a:endParaRPr lang="fr-FR"/>
          </a:p>
        </p:txBody>
      </p:sp>
      <p:sp>
        <p:nvSpPr>
          <p:cNvPr id="6" name="Footer Placeholder 5">
            <a:extLst>
              <a:ext uri="{FF2B5EF4-FFF2-40B4-BE49-F238E27FC236}">
                <a16:creationId xmlns:a16="http://schemas.microsoft.com/office/drawing/2014/main" id="{DAC32CBB-CC5C-4633-A83E-401A13CAE326}"/>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AB1B90C9-D8F7-4FEA-9C2B-12CBCE7B2D9E}"/>
              </a:ext>
            </a:extLst>
          </p:cNvPr>
          <p:cNvSpPr>
            <a:spLocks noGrp="1"/>
          </p:cNvSpPr>
          <p:nvPr>
            <p:ph type="sldNum" sz="quarter" idx="12"/>
          </p:nvPr>
        </p:nvSpPr>
        <p:spPr/>
        <p:txBody>
          <a:bodyPr/>
          <a:lstStyle/>
          <a:p>
            <a:fld id="{64C15FF1-369F-4431-BB81-88E74CE9F675}" type="slidenum">
              <a:rPr lang="fr-FR" smtClean="0"/>
              <a:t>‹#›</a:t>
            </a:fld>
            <a:endParaRPr lang="fr-FR"/>
          </a:p>
        </p:txBody>
      </p:sp>
    </p:spTree>
    <p:extLst>
      <p:ext uri="{BB962C8B-B14F-4D97-AF65-F5344CB8AC3E}">
        <p14:creationId xmlns:p14="http://schemas.microsoft.com/office/powerpoint/2010/main" val="4102887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4F6FB5-1DB9-4E46-86FF-79FE6022FA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14A9E79A-313E-49E0-9355-4A4041256C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08D45288-BB1C-4D0D-BE0A-3D76B915E9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53FF9-744E-4303-B911-52CC2173CBF2}" type="datetimeFigureOut">
              <a:rPr lang="fr-FR" smtClean="0"/>
              <a:t>19/05/2025</a:t>
            </a:fld>
            <a:endParaRPr lang="fr-FR"/>
          </a:p>
        </p:txBody>
      </p:sp>
      <p:sp>
        <p:nvSpPr>
          <p:cNvPr id="5" name="Footer Placeholder 4">
            <a:extLst>
              <a:ext uri="{FF2B5EF4-FFF2-40B4-BE49-F238E27FC236}">
                <a16:creationId xmlns:a16="http://schemas.microsoft.com/office/drawing/2014/main" id="{01A58048-4D3C-4F29-845C-6C0B1EAD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2DF36B6C-7432-4D6B-8AA7-F6BC600160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C15FF1-369F-4431-BB81-88E74CE9F675}" type="slidenum">
              <a:rPr lang="fr-FR" smtClean="0"/>
              <a:t>‹#›</a:t>
            </a:fld>
            <a:endParaRPr lang="fr-FR"/>
          </a:p>
        </p:txBody>
      </p:sp>
    </p:spTree>
    <p:extLst>
      <p:ext uri="{BB962C8B-B14F-4D97-AF65-F5344CB8AC3E}">
        <p14:creationId xmlns:p14="http://schemas.microsoft.com/office/powerpoint/2010/main" val="2235585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4.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4.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4.pn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hyperlink" Target="https://www.aquibrie.fr/les-captages-abandonnes#historique" TargetMode="External"/><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jp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62.jpeg"/><Relationship Id="rId4" Type="http://schemas.openxmlformats.org/officeDocument/2006/relationships/image" Target="../media/image61.gif"/></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Layout" Target="../slideLayouts/slideLayout12.xml"/><Relationship Id="rId6" Type="http://schemas.openxmlformats.org/officeDocument/2006/relationships/chart" Target="../charts/chart1.xml"/><Relationship Id="rId5" Type="http://schemas.openxmlformats.org/officeDocument/2006/relationships/image" Target="../media/image65.jp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12.xml"/><Relationship Id="rId6" Type="http://schemas.openxmlformats.org/officeDocument/2006/relationships/image" Target="../media/image70.jpg"/><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jpg"/><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emf"/><Relationship Id="rId7" Type="http://schemas.openxmlformats.org/officeDocument/2006/relationships/image" Target="../media/image81.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0.jpeg"/><Relationship Id="rId11" Type="http://schemas.openxmlformats.org/officeDocument/2006/relationships/image" Target="../media/image85.emf"/><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91.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2.xml"/><Relationship Id="rId5" Type="http://schemas.openxmlformats.org/officeDocument/2006/relationships/image" Target="../media/image96.jpeg"/><Relationship Id="rId4" Type="http://schemas.openxmlformats.org/officeDocument/2006/relationships/image" Target="../media/image95.jpeg"/></Relationships>
</file>

<file path=ppt/slides/_rels/slide4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44.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3.png"/><Relationship Id="rId5" Type="http://schemas.microsoft.com/office/2007/relationships/hdphoto" Target="../media/hdphoto6.wdp"/><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jpeg"/></Relationships>
</file>

<file path=ppt/slides/_rels/slide48.xml.rels><?xml version="1.0" encoding="UTF-8" standalone="yes"?>
<Relationships xmlns="http://schemas.openxmlformats.org/package/2006/relationships"><Relationship Id="rId8" Type="http://schemas.openxmlformats.org/officeDocument/2006/relationships/image" Target="../media/image117.jp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5.jpg"/><Relationship Id="rId5" Type="http://schemas.openxmlformats.org/officeDocument/2006/relationships/image" Target="../media/image114.png"/><Relationship Id="rId4" Type="http://schemas.openxmlformats.org/officeDocument/2006/relationships/image" Target="../media/image113.jpg"/></Relationships>
</file>

<file path=ppt/slides/_rels/slide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0.jpeg"/><Relationship Id="rId7" Type="http://schemas.openxmlformats.org/officeDocument/2006/relationships/image" Target="../media/image123.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22.jpg"/><Relationship Id="rId11" Type="http://schemas.openxmlformats.org/officeDocument/2006/relationships/image" Target="../media/image114.png"/><Relationship Id="rId5" Type="http://schemas.openxmlformats.org/officeDocument/2006/relationships/image" Target="../media/image121.jpeg"/><Relationship Id="rId10" Type="http://schemas.openxmlformats.org/officeDocument/2006/relationships/image" Target="../media/image117.jpg"/><Relationship Id="rId4" Type="http://schemas.openxmlformats.org/officeDocument/2006/relationships/image" Target="../media/image52.png"/><Relationship Id="rId9" Type="http://schemas.openxmlformats.org/officeDocument/2006/relationships/image" Target="../media/image125.png"/></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2.jpeg"/><Relationship Id="rId7" Type="http://schemas.microsoft.com/office/2007/relationships/hdphoto" Target="../media/hdphoto1.wdp"/><Relationship Id="rId2" Type="http://schemas.openxmlformats.org/officeDocument/2006/relationships/image" Target="../media/image31.jpe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8F6E-81BF-42AC-9071-5E2FA88D9B04}"/>
              </a:ext>
            </a:extLst>
          </p:cNvPr>
          <p:cNvSpPr>
            <a:spLocks noGrp="1"/>
          </p:cNvSpPr>
          <p:nvPr>
            <p:ph type="ctrTitle"/>
          </p:nvPr>
        </p:nvSpPr>
        <p:spPr>
          <a:xfrm>
            <a:off x="1927333" y="1372687"/>
            <a:ext cx="8337331" cy="2387600"/>
          </a:xfrm>
        </p:spPr>
        <p:txBody>
          <a:bodyPr>
            <a:noAutofit/>
          </a:bodyPr>
          <a:lstStyle/>
          <a:p>
            <a:r>
              <a:rPr lang="fr-FR" sz="4000" dirty="0">
                <a:latin typeface="Comfortaa" panose="00000500000000000000" pitchFamily="2" charset="0"/>
              </a:rPr>
              <a:t>Qualité de l’eau &amp; agriculture : des travaux de recherche en agronomie système auprès des animateurs captage</a:t>
            </a:r>
          </a:p>
        </p:txBody>
      </p:sp>
      <p:sp>
        <p:nvSpPr>
          <p:cNvPr id="3" name="Subtitle 2">
            <a:extLst>
              <a:ext uri="{FF2B5EF4-FFF2-40B4-BE49-F238E27FC236}">
                <a16:creationId xmlns:a16="http://schemas.microsoft.com/office/drawing/2014/main" id="{9CCFB84F-E013-436B-A887-E025873710B9}"/>
              </a:ext>
            </a:extLst>
          </p:cNvPr>
          <p:cNvSpPr>
            <a:spLocks noGrp="1"/>
          </p:cNvSpPr>
          <p:nvPr>
            <p:ph type="subTitle" idx="1"/>
          </p:nvPr>
        </p:nvSpPr>
        <p:spPr>
          <a:xfrm>
            <a:off x="1524000" y="4002362"/>
            <a:ext cx="9144000" cy="1255437"/>
          </a:xfrm>
        </p:spPr>
        <p:txBody>
          <a:bodyPr>
            <a:normAutofit/>
          </a:bodyPr>
          <a:lstStyle/>
          <a:p>
            <a:r>
              <a:rPr lang="fr-FR" sz="1800" dirty="0">
                <a:latin typeface="Comfortaa" panose="00000500000000000000" pitchFamily="2" charset="0"/>
              </a:rPr>
              <a:t>Lorène Prost, INRAE UMR SADAPT</a:t>
            </a:r>
          </a:p>
          <a:p>
            <a:r>
              <a:rPr lang="fr-FR" sz="1800" dirty="0">
                <a:latin typeface="Comfortaa" panose="00000500000000000000" pitchFamily="2" charset="0"/>
              </a:rPr>
              <a:t>Louise Bellet, S2e77-INRAE, UMR SADAPT et ECOSYS</a:t>
            </a:r>
          </a:p>
          <a:p>
            <a:r>
              <a:rPr lang="fr-FR" sz="1800" dirty="0">
                <a:latin typeface="Comfortaa" panose="00000500000000000000" pitchFamily="2" charset="0"/>
              </a:rPr>
              <a:t>Rémy Ballot, INRAE, UMR Agronomie</a:t>
            </a:r>
          </a:p>
        </p:txBody>
      </p:sp>
      <p:pic>
        <p:nvPicPr>
          <p:cNvPr id="7" name="Picture 6">
            <a:extLst>
              <a:ext uri="{FF2B5EF4-FFF2-40B4-BE49-F238E27FC236}">
                <a16:creationId xmlns:a16="http://schemas.microsoft.com/office/drawing/2014/main" id="{112063DA-9857-4070-9293-1D4C37A51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825" y="5089002"/>
            <a:ext cx="4100349" cy="1645868"/>
          </a:xfrm>
          <a:prstGeom prst="rect">
            <a:avLst/>
          </a:prstGeom>
        </p:spPr>
      </p:pic>
      <p:pic>
        <p:nvPicPr>
          <p:cNvPr id="9" name="Picture 8">
            <a:extLst>
              <a:ext uri="{FF2B5EF4-FFF2-40B4-BE49-F238E27FC236}">
                <a16:creationId xmlns:a16="http://schemas.microsoft.com/office/drawing/2014/main" id="{7E57AE17-7AEC-48D6-B3F4-154824C7E1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02" y="-66709"/>
            <a:ext cx="2229377" cy="2592000"/>
          </a:xfrm>
          <a:prstGeom prst="rect">
            <a:avLst/>
          </a:prstGeom>
        </p:spPr>
      </p:pic>
      <p:pic>
        <p:nvPicPr>
          <p:cNvPr id="11" name="Picture 10">
            <a:extLst>
              <a:ext uri="{FF2B5EF4-FFF2-40B4-BE49-F238E27FC236}">
                <a16:creationId xmlns:a16="http://schemas.microsoft.com/office/drawing/2014/main" id="{B3C8A33F-30B5-4734-BA4C-3813231518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8138" y="-104384"/>
            <a:ext cx="2229377" cy="2592000"/>
          </a:xfrm>
          <a:prstGeom prst="rect">
            <a:avLst/>
          </a:prstGeom>
        </p:spPr>
      </p:pic>
      <p:sp>
        <p:nvSpPr>
          <p:cNvPr id="4" name="TextBox 3">
            <a:extLst>
              <a:ext uri="{FF2B5EF4-FFF2-40B4-BE49-F238E27FC236}">
                <a16:creationId xmlns:a16="http://schemas.microsoft.com/office/drawing/2014/main" id="{F71394AE-FB37-4B41-8096-6E7DA3553D60}"/>
              </a:ext>
            </a:extLst>
          </p:cNvPr>
          <p:cNvSpPr txBox="1"/>
          <p:nvPr/>
        </p:nvSpPr>
        <p:spPr>
          <a:xfrm>
            <a:off x="5000297" y="6550204"/>
            <a:ext cx="2191406" cy="307777"/>
          </a:xfrm>
          <a:prstGeom prst="rect">
            <a:avLst/>
          </a:prstGeom>
          <a:noFill/>
        </p:spPr>
        <p:txBody>
          <a:bodyPr wrap="square" rtlCol="0">
            <a:spAutoFit/>
          </a:bodyPr>
          <a:lstStyle/>
          <a:p>
            <a:pPr algn="ctr"/>
            <a:r>
              <a:rPr lang="fr-FR" sz="1400" dirty="0">
                <a:latin typeface="Comfortaa" panose="00000500000000000000" pitchFamily="2" charset="0"/>
              </a:rPr>
              <a:t>Mai 2025</a:t>
            </a:r>
          </a:p>
        </p:txBody>
      </p:sp>
    </p:spTree>
    <p:extLst>
      <p:ext uri="{BB962C8B-B14F-4D97-AF65-F5344CB8AC3E}">
        <p14:creationId xmlns:p14="http://schemas.microsoft.com/office/powerpoint/2010/main" val="2698303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8786C-B510-4605-9DB9-D5D12977EBA9}"/>
              </a:ext>
            </a:extLst>
          </p:cNvPr>
          <p:cNvSpPr>
            <a:spLocks noGrp="1"/>
          </p:cNvSpPr>
          <p:nvPr>
            <p:ph type="title"/>
          </p:nvPr>
        </p:nvSpPr>
        <p:spPr/>
        <p:txBody>
          <a:bodyPr vert="horz" lIns="91440" tIns="45720" rIns="91440" bIns="45720" rtlCol="0" anchor="ctr" anchorCtr="0">
            <a:normAutofit/>
          </a:bodyPr>
          <a:lstStyle/>
          <a:p>
            <a:pPr marL="457200" indent="-457200">
              <a:buBlip>
                <a:blip r:embed="rId2"/>
              </a:buBlip>
            </a:pPr>
            <a:r>
              <a:rPr lang="fr-FR" sz="3000" b="1" dirty="0">
                <a:solidFill>
                  <a:srgbClr val="00A3A6"/>
                </a:solidFill>
                <a:latin typeface="Raleway SemiBold" panose="020B0703030101060003" pitchFamily="34" charset="0"/>
              </a:rPr>
              <a:t>Un travail ensemble depuis 2010</a:t>
            </a:r>
          </a:p>
        </p:txBody>
      </p:sp>
      <p:sp>
        <p:nvSpPr>
          <p:cNvPr id="4" name="Flèche : droite 3">
            <a:extLst>
              <a:ext uri="{FF2B5EF4-FFF2-40B4-BE49-F238E27FC236}">
                <a16:creationId xmlns:a16="http://schemas.microsoft.com/office/drawing/2014/main" id="{094E8283-B180-483B-B5F9-FCD5F5874186}"/>
              </a:ext>
            </a:extLst>
          </p:cNvPr>
          <p:cNvSpPr/>
          <p:nvPr/>
        </p:nvSpPr>
        <p:spPr>
          <a:xfrm>
            <a:off x="603250" y="1797050"/>
            <a:ext cx="10871200" cy="552450"/>
          </a:xfrm>
          <a:prstGeom prst="rightArrow">
            <a:avLst/>
          </a:prstGeom>
          <a:solidFill>
            <a:srgbClr val="2756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endParaRPr>
          </a:p>
        </p:txBody>
      </p:sp>
      <p:sp>
        <p:nvSpPr>
          <p:cNvPr id="5" name="Ellipse 4">
            <a:extLst>
              <a:ext uri="{FF2B5EF4-FFF2-40B4-BE49-F238E27FC236}">
                <a16:creationId xmlns:a16="http://schemas.microsoft.com/office/drawing/2014/main" id="{B268FF6A-BC51-4B03-B81C-F68630C886CB}"/>
              </a:ext>
            </a:extLst>
          </p:cNvPr>
          <p:cNvSpPr>
            <a:spLocks noChangeAspect="1"/>
          </p:cNvSpPr>
          <p:nvPr/>
        </p:nvSpPr>
        <p:spPr>
          <a:xfrm>
            <a:off x="734450"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FB1997BE-496A-422A-B62B-B4451E1A0A59}"/>
              </a:ext>
            </a:extLst>
          </p:cNvPr>
          <p:cNvSpPr>
            <a:spLocks noChangeAspect="1"/>
          </p:cNvSpPr>
          <p:nvPr/>
        </p:nvSpPr>
        <p:spPr>
          <a:xfrm>
            <a:off x="2244595"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1943A9F8-0886-44E4-8798-92BD9DC1E35D}"/>
              </a:ext>
            </a:extLst>
          </p:cNvPr>
          <p:cNvSpPr txBox="1"/>
          <p:nvPr/>
        </p:nvSpPr>
        <p:spPr>
          <a:xfrm>
            <a:off x="1087589" y="3429559"/>
            <a:ext cx="3379479" cy="1877437"/>
          </a:xfrm>
          <a:prstGeom prst="rect">
            <a:avLst/>
          </a:prstGeom>
          <a:noFill/>
        </p:spPr>
        <p:txBody>
          <a:bodyPr wrap="square" rtlCol="0">
            <a:spAutoFit/>
          </a:bodyPr>
          <a:lstStyle/>
          <a:p>
            <a:r>
              <a:rPr lang="fr-FR" dirty="0">
                <a:latin typeface="AvenirNext LT Pro MediumCn" panose="020B0606020202020204" pitchFamily="34" charset="0"/>
              </a:rPr>
              <a:t>« Ateliers de conception »</a:t>
            </a:r>
          </a:p>
          <a:p>
            <a:pPr marL="285750" indent="-285750">
              <a:buFont typeface="Arial" panose="020B0604020202020204" pitchFamily="34" charset="0"/>
              <a:buChar char="•"/>
            </a:pPr>
            <a:r>
              <a:rPr lang="fr-FR" sz="1400" dirty="0">
                <a:latin typeface="AvenirNext LT Pro MediumCn" panose="020B0606020202020204" pitchFamily="34" charset="0"/>
              </a:rPr>
              <a:t>Partage de connaissances: comment ça marche</a:t>
            </a:r>
          </a:p>
          <a:p>
            <a:pPr marL="285750" indent="-285750">
              <a:buFont typeface="Arial" panose="020B0604020202020204" pitchFamily="34" charset="0"/>
              <a:buChar char="•"/>
            </a:pPr>
            <a:r>
              <a:rPr lang="fr-FR" sz="1400" dirty="0">
                <a:latin typeface="AvenirNext LT Pro MediumCn" panose="020B0606020202020204" pitchFamily="34" charset="0"/>
              </a:rPr>
              <a:t>Travail sur la cible : max 60 kg de N/ha/an dans les champs avant hiver</a:t>
            </a:r>
          </a:p>
          <a:p>
            <a:pPr marL="285750" indent="-285750">
              <a:buFont typeface="Arial" panose="020B0604020202020204" pitchFamily="34" charset="0"/>
              <a:buChar char="•"/>
            </a:pPr>
            <a:r>
              <a:rPr lang="fr-FR" sz="1400" dirty="0">
                <a:latin typeface="AvenirNext LT Pro MediumCn" panose="020B0606020202020204" pitchFamily="34" charset="0"/>
              </a:rPr>
              <a:t>Quelles pratiques pour parvenir à l’objectif ? Démarche « orientée résultats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AvenirNext LT Pro LightCn" panose="020B0406020202020204" pitchFamily="34" charset="0"/>
              <a:ea typeface="+mn-ea"/>
              <a:cs typeface="+mn-cs"/>
            </a:endParaRPr>
          </a:p>
        </p:txBody>
      </p:sp>
      <p:sp>
        <p:nvSpPr>
          <p:cNvPr id="19" name="ZoneTexte 18">
            <a:extLst>
              <a:ext uri="{FF2B5EF4-FFF2-40B4-BE49-F238E27FC236}">
                <a16:creationId xmlns:a16="http://schemas.microsoft.com/office/drawing/2014/main" id="{C4BDFC77-2579-49F7-A781-1A90B3EB0ACD}"/>
              </a:ext>
            </a:extLst>
          </p:cNvPr>
          <p:cNvSpPr txBox="1"/>
          <p:nvPr/>
        </p:nvSpPr>
        <p:spPr>
          <a:xfrm>
            <a:off x="567459" y="1461409"/>
            <a:ext cx="644656" cy="307777"/>
          </a:xfrm>
          <a:prstGeom prst="rect">
            <a:avLst/>
          </a:prstGeom>
          <a:noFill/>
        </p:spPr>
        <p:txBody>
          <a:bodyPr wrap="square" rtlCol="0">
            <a:spAutoFit/>
          </a:bodyPr>
          <a:lstStyle/>
          <a:p>
            <a:r>
              <a:rPr lang="fr-FR" sz="1400" b="1" dirty="0">
                <a:latin typeface="AvenirNext LT Pro MediumCn" panose="020B0606020202020204" pitchFamily="34" charset="0"/>
              </a:rPr>
              <a:t>2010</a:t>
            </a:r>
          </a:p>
        </p:txBody>
      </p:sp>
      <p:sp>
        <p:nvSpPr>
          <p:cNvPr id="20" name="ZoneTexte 19">
            <a:extLst>
              <a:ext uri="{FF2B5EF4-FFF2-40B4-BE49-F238E27FC236}">
                <a16:creationId xmlns:a16="http://schemas.microsoft.com/office/drawing/2014/main" id="{0BF2B916-6A76-4194-BAF9-FD7581770E85}"/>
              </a:ext>
            </a:extLst>
          </p:cNvPr>
          <p:cNvSpPr txBox="1"/>
          <p:nvPr/>
        </p:nvSpPr>
        <p:spPr>
          <a:xfrm>
            <a:off x="263235" y="2451852"/>
            <a:ext cx="1334193" cy="307777"/>
          </a:xfrm>
          <a:prstGeom prst="rect">
            <a:avLst/>
          </a:prstGeom>
          <a:noFill/>
        </p:spPr>
        <p:txBody>
          <a:bodyPr wrap="square" rtlCol="0">
            <a:spAutoFit/>
          </a:bodyPr>
          <a:lstStyle/>
          <a:p>
            <a:r>
              <a:rPr lang="fr-FR" sz="1400" dirty="0">
                <a:latin typeface="AvenirNext LT Pro MediumCn" panose="020B0606020202020204" pitchFamily="34" charset="0"/>
              </a:rPr>
              <a:t>Compréhension </a:t>
            </a:r>
          </a:p>
        </p:txBody>
      </p:sp>
      <p:sp>
        <p:nvSpPr>
          <p:cNvPr id="22" name="ZoneTexte 21">
            <a:extLst>
              <a:ext uri="{FF2B5EF4-FFF2-40B4-BE49-F238E27FC236}">
                <a16:creationId xmlns:a16="http://schemas.microsoft.com/office/drawing/2014/main" id="{3619AEAE-38AD-4E58-913F-E00C99A87344}"/>
              </a:ext>
            </a:extLst>
          </p:cNvPr>
          <p:cNvSpPr txBox="1"/>
          <p:nvPr/>
        </p:nvSpPr>
        <p:spPr>
          <a:xfrm>
            <a:off x="1879341" y="1461409"/>
            <a:ext cx="915872" cy="523220"/>
          </a:xfrm>
          <a:prstGeom prst="rect">
            <a:avLst/>
          </a:prstGeom>
          <a:noFill/>
        </p:spPr>
        <p:txBody>
          <a:bodyPr wrap="square" rtlCol="0">
            <a:spAutoFit/>
          </a:bodyPr>
          <a:lstStyle/>
          <a:p>
            <a:pPr algn="ctr"/>
            <a:r>
              <a:rPr lang="fr-FR" sz="1400" b="1" dirty="0">
                <a:latin typeface="AvenirNext LT Pro MediumCn" panose="020B0606020202020204" pitchFamily="34" charset="0"/>
              </a:rPr>
              <a:t>Automne 2011</a:t>
            </a:r>
          </a:p>
        </p:txBody>
      </p:sp>
      <p:sp>
        <p:nvSpPr>
          <p:cNvPr id="25" name="ZoneTexte 24">
            <a:extLst>
              <a:ext uri="{FF2B5EF4-FFF2-40B4-BE49-F238E27FC236}">
                <a16:creationId xmlns:a16="http://schemas.microsoft.com/office/drawing/2014/main" id="{9376E768-1068-4734-95EC-105259C105B5}"/>
              </a:ext>
            </a:extLst>
          </p:cNvPr>
          <p:cNvSpPr txBox="1"/>
          <p:nvPr/>
        </p:nvSpPr>
        <p:spPr>
          <a:xfrm>
            <a:off x="1736025" y="2451852"/>
            <a:ext cx="1188764" cy="523220"/>
          </a:xfrm>
          <a:prstGeom prst="rect">
            <a:avLst/>
          </a:prstGeom>
          <a:noFill/>
        </p:spPr>
        <p:txBody>
          <a:bodyPr wrap="square" rtlCol="0">
            <a:spAutoFit/>
          </a:bodyPr>
          <a:lstStyle/>
          <a:p>
            <a:pPr algn="ctr"/>
            <a:r>
              <a:rPr lang="fr-FR" sz="1400" dirty="0">
                <a:latin typeface="AvenirNext LT Pro MediumCn" panose="020B0606020202020204" pitchFamily="34" charset="0"/>
              </a:rPr>
              <a:t>Travaux </a:t>
            </a:r>
          </a:p>
          <a:p>
            <a:pPr algn="ctr"/>
            <a:r>
              <a:rPr lang="fr-FR" sz="1400" dirty="0">
                <a:latin typeface="AvenirNext LT Pro MediumCn" panose="020B0606020202020204" pitchFamily="34" charset="0"/>
              </a:rPr>
              <a:t>en sous-groupe</a:t>
            </a:r>
          </a:p>
        </p:txBody>
      </p:sp>
    </p:spTree>
    <p:extLst>
      <p:ext uri="{BB962C8B-B14F-4D97-AF65-F5344CB8AC3E}">
        <p14:creationId xmlns:p14="http://schemas.microsoft.com/office/powerpoint/2010/main" val="4159194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8786C-B510-4605-9DB9-D5D12977EBA9}"/>
              </a:ext>
            </a:extLst>
          </p:cNvPr>
          <p:cNvSpPr>
            <a:spLocks noGrp="1"/>
          </p:cNvSpPr>
          <p:nvPr>
            <p:ph type="title"/>
          </p:nvPr>
        </p:nvSpPr>
        <p:spPr/>
        <p:txBody>
          <a:bodyPr vert="horz" lIns="91440" tIns="45720" rIns="91440" bIns="45720" rtlCol="0" anchor="ctr" anchorCtr="0">
            <a:normAutofit/>
          </a:bodyPr>
          <a:lstStyle/>
          <a:p>
            <a:pPr marL="457200" indent="-457200">
              <a:buBlip>
                <a:blip r:embed="rId2"/>
              </a:buBlip>
            </a:pPr>
            <a:r>
              <a:rPr lang="fr-FR" sz="3000" b="1" dirty="0">
                <a:solidFill>
                  <a:srgbClr val="00A3A6"/>
                </a:solidFill>
                <a:latin typeface="Raleway SemiBold" panose="020B0703030101060003" pitchFamily="34" charset="0"/>
              </a:rPr>
              <a:t>Un travail ensemble depuis 2010</a:t>
            </a:r>
          </a:p>
        </p:txBody>
      </p:sp>
      <p:sp>
        <p:nvSpPr>
          <p:cNvPr id="4" name="Flèche : droite 3">
            <a:extLst>
              <a:ext uri="{FF2B5EF4-FFF2-40B4-BE49-F238E27FC236}">
                <a16:creationId xmlns:a16="http://schemas.microsoft.com/office/drawing/2014/main" id="{094E8283-B180-483B-B5F9-FCD5F5874186}"/>
              </a:ext>
            </a:extLst>
          </p:cNvPr>
          <p:cNvSpPr/>
          <p:nvPr/>
        </p:nvSpPr>
        <p:spPr>
          <a:xfrm>
            <a:off x="603250" y="1797050"/>
            <a:ext cx="10871200" cy="552450"/>
          </a:xfrm>
          <a:prstGeom prst="rightArrow">
            <a:avLst/>
          </a:prstGeom>
          <a:solidFill>
            <a:srgbClr val="2756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endParaRPr>
          </a:p>
        </p:txBody>
      </p:sp>
      <p:sp>
        <p:nvSpPr>
          <p:cNvPr id="5" name="Ellipse 4">
            <a:extLst>
              <a:ext uri="{FF2B5EF4-FFF2-40B4-BE49-F238E27FC236}">
                <a16:creationId xmlns:a16="http://schemas.microsoft.com/office/drawing/2014/main" id="{B268FF6A-BC51-4B03-B81C-F68630C886CB}"/>
              </a:ext>
            </a:extLst>
          </p:cNvPr>
          <p:cNvSpPr>
            <a:spLocks noChangeAspect="1"/>
          </p:cNvSpPr>
          <p:nvPr/>
        </p:nvSpPr>
        <p:spPr>
          <a:xfrm>
            <a:off x="734450"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FB1997BE-496A-422A-B62B-B4451E1A0A59}"/>
              </a:ext>
            </a:extLst>
          </p:cNvPr>
          <p:cNvSpPr>
            <a:spLocks noChangeAspect="1"/>
          </p:cNvSpPr>
          <p:nvPr/>
        </p:nvSpPr>
        <p:spPr>
          <a:xfrm>
            <a:off x="2244595"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1943A9F8-0886-44E4-8798-92BD9DC1E35D}"/>
              </a:ext>
            </a:extLst>
          </p:cNvPr>
          <p:cNvSpPr txBox="1"/>
          <p:nvPr/>
        </p:nvSpPr>
        <p:spPr>
          <a:xfrm>
            <a:off x="1087589" y="3429559"/>
            <a:ext cx="3328241" cy="2092881"/>
          </a:xfrm>
          <a:prstGeom prst="rect">
            <a:avLst/>
          </a:prstGeom>
          <a:noFill/>
        </p:spPr>
        <p:txBody>
          <a:bodyPr wrap="square" rtlCol="0">
            <a:spAutoFit/>
          </a:bodyPr>
          <a:lstStyle/>
          <a:p>
            <a:r>
              <a:rPr lang="fr-FR" dirty="0">
                <a:latin typeface="AvenirNext LT Pro MediumCn" panose="020B0606020202020204" pitchFamily="34" charset="0"/>
              </a:rPr>
              <a:t>« Ateliers de conception »</a:t>
            </a:r>
          </a:p>
          <a:p>
            <a:pPr marL="285750" indent="-285750">
              <a:buFont typeface="Arial" panose="020B0604020202020204" pitchFamily="34" charset="0"/>
              <a:buChar char="•"/>
            </a:pPr>
            <a:r>
              <a:rPr lang="fr-FR" sz="1400" dirty="0">
                <a:latin typeface="AvenirNext LT Pro MediumCn" panose="020B0606020202020204" pitchFamily="34" charset="0"/>
              </a:rPr>
              <a:t>Partage de connaissances: comment ça marche</a:t>
            </a:r>
          </a:p>
          <a:p>
            <a:pPr marL="285750" indent="-285750">
              <a:buFont typeface="Arial" panose="020B0604020202020204" pitchFamily="34" charset="0"/>
              <a:buChar char="•"/>
            </a:pPr>
            <a:r>
              <a:rPr lang="fr-FR" sz="1400" dirty="0">
                <a:latin typeface="AvenirNext LT Pro MediumCn" panose="020B0606020202020204" pitchFamily="34" charset="0"/>
              </a:rPr>
              <a:t>Travail sur la cible : max 60 kg de N/ha/an dans les champs avant hiver</a:t>
            </a:r>
          </a:p>
          <a:p>
            <a:pPr marL="285750" indent="-285750">
              <a:buFont typeface="Arial" panose="020B0604020202020204" pitchFamily="34" charset="0"/>
              <a:buChar char="•"/>
            </a:pPr>
            <a:r>
              <a:rPr lang="fr-FR" sz="1400" dirty="0">
                <a:latin typeface="AvenirNext LT Pro MediumCn" panose="020B0606020202020204" pitchFamily="34" charset="0"/>
              </a:rPr>
              <a:t>Quelles pratiques pour parvenir à l’objectif ? Démarche « orientée résultats »</a:t>
            </a:r>
          </a:p>
          <a:p>
            <a:pPr marL="285750" indent="-285750">
              <a:buFont typeface="Arial" panose="020B0604020202020204" pitchFamily="34" charset="0"/>
              <a:buChar char="•"/>
            </a:pPr>
            <a:endParaRPr lang="fr-FR" sz="1400" dirty="0">
              <a:latin typeface="AvenirNext LT Pro MediumCn" panose="020B0606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AvenirNext LT Pro LightCn" panose="020B0406020202020204" pitchFamily="34" charset="0"/>
              <a:ea typeface="+mn-ea"/>
              <a:cs typeface="+mn-cs"/>
            </a:endParaRPr>
          </a:p>
        </p:txBody>
      </p:sp>
      <p:pic>
        <p:nvPicPr>
          <p:cNvPr id="16" name="Image 15">
            <a:extLst>
              <a:ext uri="{FF2B5EF4-FFF2-40B4-BE49-F238E27FC236}">
                <a16:creationId xmlns:a16="http://schemas.microsoft.com/office/drawing/2014/main" id="{9033F0B6-6351-48D0-9DA6-B91E77CE60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5831" y="2391048"/>
            <a:ext cx="2160000" cy="1620000"/>
          </a:xfrm>
          <a:prstGeom prst="rect">
            <a:avLst/>
          </a:prstGeom>
        </p:spPr>
      </p:pic>
      <p:pic>
        <p:nvPicPr>
          <p:cNvPr id="17" name="Image 16">
            <a:extLst>
              <a:ext uri="{FF2B5EF4-FFF2-40B4-BE49-F238E27FC236}">
                <a16:creationId xmlns:a16="http://schemas.microsoft.com/office/drawing/2014/main" id="{05F6EC5E-FE5B-4870-B95B-5C7DD5772E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5171" y="4224000"/>
            <a:ext cx="2160000" cy="1620000"/>
          </a:xfrm>
          <a:prstGeom prst="rect">
            <a:avLst/>
          </a:prstGeom>
        </p:spPr>
      </p:pic>
      <p:sp>
        <p:nvSpPr>
          <p:cNvPr id="19" name="ZoneTexte 18">
            <a:extLst>
              <a:ext uri="{FF2B5EF4-FFF2-40B4-BE49-F238E27FC236}">
                <a16:creationId xmlns:a16="http://schemas.microsoft.com/office/drawing/2014/main" id="{C4BDFC77-2579-49F7-A781-1A90B3EB0ACD}"/>
              </a:ext>
            </a:extLst>
          </p:cNvPr>
          <p:cNvSpPr txBox="1"/>
          <p:nvPr/>
        </p:nvSpPr>
        <p:spPr>
          <a:xfrm>
            <a:off x="567459" y="1461409"/>
            <a:ext cx="644656" cy="307777"/>
          </a:xfrm>
          <a:prstGeom prst="rect">
            <a:avLst/>
          </a:prstGeom>
          <a:noFill/>
        </p:spPr>
        <p:txBody>
          <a:bodyPr wrap="square" rtlCol="0">
            <a:spAutoFit/>
          </a:bodyPr>
          <a:lstStyle/>
          <a:p>
            <a:r>
              <a:rPr lang="fr-FR" sz="1400" b="1" dirty="0">
                <a:latin typeface="AvenirNext LT Pro MediumCn" panose="020B0606020202020204" pitchFamily="34" charset="0"/>
              </a:rPr>
              <a:t>2010</a:t>
            </a:r>
          </a:p>
        </p:txBody>
      </p:sp>
      <p:sp>
        <p:nvSpPr>
          <p:cNvPr id="20" name="ZoneTexte 19">
            <a:extLst>
              <a:ext uri="{FF2B5EF4-FFF2-40B4-BE49-F238E27FC236}">
                <a16:creationId xmlns:a16="http://schemas.microsoft.com/office/drawing/2014/main" id="{0BF2B916-6A76-4194-BAF9-FD7581770E85}"/>
              </a:ext>
            </a:extLst>
          </p:cNvPr>
          <p:cNvSpPr txBox="1"/>
          <p:nvPr/>
        </p:nvSpPr>
        <p:spPr>
          <a:xfrm>
            <a:off x="263235" y="2451852"/>
            <a:ext cx="1334193" cy="307777"/>
          </a:xfrm>
          <a:prstGeom prst="rect">
            <a:avLst/>
          </a:prstGeom>
          <a:noFill/>
        </p:spPr>
        <p:txBody>
          <a:bodyPr wrap="square" rtlCol="0">
            <a:spAutoFit/>
          </a:bodyPr>
          <a:lstStyle/>
          <a:p>
            <a:r>
              <a:rPr lang="fr-FR" sz="1400" dirty="0">
                <a:latin typeface="AvenirNext LT Pro MediumCn" panose="020B0606020202020204" pitchFamily="34" charset="0"/>
              </a:rPr>
              <a:t>Compréhension </a:t>
            </a:r>
          </a:p>
        </p:txBody>
      </p:sp>
      <p:sp>
        <p:nvSpPr>
          <p:cNvPr id="22" name="ZoneTexte 21">
            <a:extLst>
              <a:ext uri="{FF2B5EF4-FFF2-40B4-BE49-F238E27FC236}">
                <a16:creationId xmlns:a16="http://schemas.microsoft.com/office/drawing/2014/main" id="{3619AEAE-38AD-4E58-913F-E00C99A87344}"/>
              </a:ext>
            </a:extLst>
          </p:cNvPr>
          <p:cNvSpPr txBox="1"/>
          <p:nvPr/>
        </p:nvSpPr>
        <p:spPr>
          <a:xfrm>
            <a:off x="1879341" y="1461409"/>
            <a:ext cx="915872" cy="523220"/>
          </a:xfrm>
          <a:prstGeom prst="rect">
            <a:avLst/>
          </a:prstGeom>
          <a:noFill/>
        </p:spPr>
        <p:txBody>
          <a:bodyPr wrap="square" rtlCol="0">
            <a:spAutoFit/>
          </a:bodyPr>
          <a:lstStyle/>
          <a:p>
            <a:pPr algn="ctr"/>
            <a:r>
              <a:rPr lang="fr-FR" sz="1400" b="1" dirty="0">
                <a:latin typeface="AvenirNext LT Pro MediumCn" panose="020B0606020202020204" pitchFamily="34" charset="0"/>
              </a:rPr>
              <a:t>Automne 2011</a:t>
            </a:r>
          </a:p>
        </p:txBody>
      </p:sp>
      <p:sp>
        <p:nvSpPr>
          <p:cNvPr id="25" name="ZoneTexte 24">
            <a:extLst>
              <a:ext uri="{FF2B5EF4-FFF2-40B4-BE49-F238E27FC236}">
                <a16:creationId xmlns:a16="http://schemas.microsoft.com/office/drawing/2014/main" id="{9376E768-1068-4734-95EC-105259C105B5}"/>
              </a:ext>
            </a:extLst>
          </p:cNvPr>
          <p:cNvSpPr txBox="1"/>
          <p:nvPr/>
        </p:nvSpPr>
        <p:spPr>
          <a:xfrm>
            <a:off x="1736025" y="2451852"/>
            <a:ext cx="1188764" cy="523220"/>
          </a:xfrm>
          <a:prstGeom prst="rect">
            <a:avLst/>
          </a:prstGeom>
          <a:noFill/>
        </p:spPr>
        <p:txBody>
          <a:bodyPr wrap="square" rtlCol="0">
            <a:spAutoFit/>
          </a:bodyPr>
          <a:lstStyle/>
          <a:p>
            <a:pPr algn="ctr"/>
            <a:r>
              <a:rPr lang="fr-FR" sz="1400" dirty="0">
                <a:latin typeface="AvenirNext LT Pro MediumCn" panose="020B0606020202020204" pitchFamily="34" charset="0"/>
              </a:rPr>
              <a:t>Travaux </a:t>
            </a:r>
          </a:p>
          <a:p>
            <a:pPr algn="ctr"/>
            <a:r>
              <a:rPr lang="fr-FR" sz="1400" dirty="0">
                <a:latin typeface="AvenirNext LT Pro MediumCn" panose="020B0606020202020204" pitchFamily="34" charset="0"/>
              </a:rPr>
              <a:t>en sous-groupe</a:t>
            </a:r>
          </a:p>
        </p:txBody>
      </p:sp>
    </p:spTree>
    <p:extLst>
      <p:ext uri="{BB962C8B-B14F-4D97-AF65-F5344CB8AC3E}">
        <p14:creationId xmlns:p14="http://schemas.microsoft.com/office/powerpoint/2010/main" val="3358316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8786C-B510-4605-9DB9-D5D12977EBA9}"/>
              </a:ext>
            </a:extLst>
          </p:cNvPr>
          <p:cNvSpPr>
            <a:spLocks noGrp="1"/>
          </p:cNvSpPr>
          <p:nvPr>
            <p:ph type="title"/>
          </p:nvPr>
        </p:nvSpPr>
        <p:spPr/>
        <p:txBody>
          <a:bodyPr vert="horz" lIns="91440" tIns="45720" rIns="91440" bIns="45720" rtlCol="0" anchor="ctr" anchorCtr="0">
            <a:normAutofit/>
          </a:bodyPr>
          <a:lstStyle/>
          <a:p>
            <a:pPr marL="457200" indent="-457200">
              <a:buBlip>
                <a:blip r:embed="rId2"/>
              </a:buBlip>
            </a:pPr>
            <a:r>
              <a:rPr lang="fr-FR" sz="3000" b="1" dirty="0">
                <a:solidFill>
                  <a:srgbClr val="00A3A6"/>
                </a:solidFill>
                <a:latin typeface="Raleway SemiBold" panose="020B0703030101060003" pitchFamily="34" charset="0"/>
              </a:rPr>
              <a:t>Un travail ensemble depuis 2010</a:t>
            </a:r>
          </a:p>
        </p:txBody>
      </p:sp>
      <p:sp>
        <p:nvSpPr>
          <p:cNvPr id="4" name="Flèche : droite 3">
            <a:extLst>
              <a:ext uri="{FF2B5EF4-FFF2-40B4-BE49-F238E27FC236}">
                <a16:creationId xmlns:a16="http://schemas.microsoft.com/office/drawing/2014/main" id="{094E8283-B180-483B-B5F9-FCD5F5874186}"/>
              </a:ext>
            </a:extLst>
          </p:cNvPr>
          <p:cNvSpPr/>
          <p:nvPr/>
        </p:nvSpPr>
        <p:spPr>
          <a:xfrm>
            <a:off x="603250" y="1797050"/>
            <a:ext cx="10871200" cy="552450"/>
          </a:xfrm>
          <a:prstGeom prst="rightArrow">
            <a:avLst/>
          </a:prstGeom>
          <a:solidFill>
            <a:srgbClr val="2756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endParaRPr>
          </a:p>
        </p:txBody>
      </p:sp>
      <p:sp>
        <p:nvSpPr>
          <p:cNvPr id="5" name="Ellipse 4">
            <a:extLst>
              <a:ext uri="{FF2B5EF4-FFF2-40B4-BE49-F238E27FC236}">
                <a16:creationId xmlns:a16="http://schemas.microsoft.com/office/drawing/2014/main" id="{B268FF6A-BC51-4B03-B81C-F68630C886CB}"/>
              </a:ext>
            </a:extLst>
          </p:cNvPr>
          <p:cNvSpPr>
            <a:spLocks noChangeAspect="1"/>
          </p:cNvSpPr>
          <p:nvPr/>
        </p:nvSpPr>
        <p:spPr>
          <a:xfrm>
            <a:off x="734450"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FB1997BE-496A-422A-B62B-B4451E1A0A59}"/>
              </a:ext>
            </a:extLst>
          </p:cNvPr>
          <p:cNvSpPr>
            <a:spLocks noChangeAspect="1"/>
          </p:cNvSpPr>
          <p:nvPr/>
        </p:nvSpPr>
        <p:spPr>
          <a:xfrm>
            <a:off x="2244595"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1943A9F8-0886-44E4-8798-92BD9DC1E35D}"/>
              </a:ext>
            </a:extLst>
          </p:cNvPr>
          <p:cNvSpPr txBox="1"/>
          <p:nvPr/>
        </p:nvSpPr>
        <p:spPr>
          <a:xfrm>
            <a:off x="1087589" y="3429559"/>
            <a:ext cx="3328241" cy="2092881"/>
          </a:xfrm>
          <a:prstGeom prst="rect">
            <a:avLst/>
          </a:prstGeom>
          <a:noFill/>
        </p:spPr>
        <p:txBody>
          <a:bodyPr wrap="square" rtlCol="0">
            <a:spAutoFit/>
          </a:bodyPr>
          <a:lstStyle/>
          <a:p>
            <a:r>
              <a:rPr lang="fr-FR" dirty="0">
                <a:latin typeface="AvenirNext LT Pro MediumCn" panose="020B0606020202020204" pitchFamily="34" charset="0"/>
              </a:rPr>
              <a:t>« Ateliers de conception »</a:t>
            </a:r>
          </a:p>
          <a:p>
            <a:pPr marL="285750" indent="-285750">
              <a:buFont typeface="Arial" panose="020B0604020202020204" pitchFamily="34" charset="0"/>
              <a:buChar char="•"/>
            </a:pPr>
            <a:r>
              <a:rPr lang="fr-FR" sz="1400" dirty="0">
                <a:latin typeface="AvenirNext LT Pro MediumCn" panose="020B0606020202020204" pitchFamily="34" charset="0"/>
              </a:rPr>
              <a:t>Partage de connaissances: comment ça marche</a:t>
            </a:r>
          </a:p>
          <a:p>
            <a:pPr marL="285750" indent="-285750">
              <a:buFont typeface="Arial" panose="020B0604020202020204" pitchFamily="34" charset="0"/>
              <a:buChar char="•"/>
            </a:pPr>
            <a:r>
              <a:rPr lang="fr-FR" sz="1400" dirty="0">
                <a:latin typeface="AvenirNext LT Pro MediumCn" panose="020B0606020202020204" pitchFamily="34" charset="0"/>
              </a:rPr>
              <a:t>Travail sur la cible : max 60 kg de N/ha/an dans les champs avant hiver</a:t>
            </a:r>
          </a:p>
          <a:p>
            <a:pPr marL="285750" indent="-285750">
              <a:buFont typeface="Arial" panose="020B0604020202020204" pitchFamily="34" charset="0"/>
              <a:buChar char="•"/>
            </a:pPr>
            <a:r>
              <a:rPr lang="fr-FR" sz="1400" dirty="0">
                <a:latin typeface="AvenirNext LT Pro MediumCn" panose="020B0606020202020204" pitchFamily="34" charset="0"/>
              </a:rPr>
              <a:t>Quelles pratiques pour parvenir à l’objectif ? Démarche « orientée résultats »</a:t>
            </a:r>
          </a:p>
          <a:p>
            <a:pPr marL="285750" indent="-285750">
              <a:buFont typeface="Arial" panose="020B0604020202020204" pitchFamily="34" charset="0"/>
              <a:buChar char="•"/>
            </a:pPr>
            <a:endParaRPr lang="fr-FR" sz="1400" dirty="0">
              <a:latin typeface="AvenirNext LT Pro MediumCn" panose="020B0606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AvenirNext LT Pro LightCn" panose="020B0406020202020204" pitchFamily="34" charset="0"/>
              <a:ea typeface="+mn-ea"/>
              <a:cs typeface="+mn-cs"/>
            </a:endParaRPr>
          </a:p>
        </p:txBody>
      </p:sp>
      <p:pic>
        <p:nvPicPr>
          <p:cNvPr id="16" name="Image 15">
            <a:extLst>
              <a:ext uri="{FF2B5EF4-FFF2-40B4-BE49-F238E27FC236}">
                <a16:creationId xmlns:a16="http://schemas.microsoft.com/office/drawing/2014/main" id="{9033F0B6-6351-48D0-9DA6-B91E77CE60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5831" y="2391048"/>
            <a:ext cx="2160000" cy="1620000"/>
          </a:xfrm>
          <a:prstGeom prst="rect">
            <a:avLst/>
          </a:prstGeom>
        </p:spPr>
      </p:pic>
      <p:pic>
        <p:nvPicPr>
          <p:cNvPr id="17" name="Image 16">
            <a:extLst>
              <a:ext uri="{FF2B5EF4-FFF2-40B4-BE49-F238E27FC236}">
                <a16:creationId xmlns:a16="http://schemas.microsoft.com/office/drawing/2014/main" id="{05F6EC5E-FE5B-4870-B95B-5C7DD5772E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5171" y="4224000"/>
            <a:ext cx="2160000" cy="1620000"/>
          </a:xfrm>
          <a:prstGeom prst="rect">
            <a:avLst/>
          </a:prstGeom>
        </p:spPr>
      </p:pic>
      <p:pic>
        <p:nvPicPr>
          <p:cNvPr id="21" name="Image 20">
            <a:extLst>
              <a:ext uri="{FF2B5EF4-FFF2-40B4-BE49-F238E27FC236}">
                <a16:creationId xmlns:a16="http://schemas.microsoft.com/office/drawing/2014/main" id="{5167C5A4-40FA-46BA-8CBC-FB40017B2C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98141" y="2286816"/>
            <a:ext cx="1863294" cy="3616983"/>
          </a:xfrm>
          <a:prstGeom prst="rect">
            <a:avLst/>
          </a:prstGeom>
        </p:spPr>
      </p:pic>
      <p:pic>
        <p:nvPicPr>
          <p:cNvPr id="23" name="Image 22">
            <a:extLst>
              <a:ext uri="{FF2B5EF4-FFF2-40B4-BE49-F238E27FC236}">
                <a16:creationId xmlns:a16="http://schemas.microsoft.com/office/drawing/2014/main" id="{0929FE5B-26AD-47D7-83A5-8A0EFA127BAB}"/>
              </a:ext>
            </a:extLst>
          </p:cNvPr>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10661435" y="5306996"/>
            <a:ext cx="1449033" cy="1235940"/>
          </a:xfrm>
          <a:prstGeom prst="rect">
            <a:avLst/>
          </a:prstGeom>
        </p:spPr>
      </p:pic>
      <p:sp>
        <p:nvSpPr>
          <p:cNvPr id="19" name="ZoneTexte 18">
            <a:extLst>
              <a:ext uri="{FF2B5EF4-FFF2-40B4-BE49-F238E27FC236}">
                <a16:creationId xmlns:a16="http://schemas.microsoft.com/office/drawing/2014/main" id="{C4BDFC77-2579-49F7-A781-1A90B3EB0ACD}"/>
              </a:ext>
            </a:extLst>
          </p:cNvPr>
          <p:cNvSpPr txBox="1"/>
          <p:nvPr/>
        </p:nvSpPr>
        <p:spPr>
          <a:xfrm>
            <a:off x="567459" y="1461409"/>
            <a:ext cx="644656" cy="307777"/>
          </a:xfrm>
          <a:prstGeom prst="rect">
            <a:avLst/>
          </a:prstGeom>
          <a:noFill/>
        </p:spPr>
        <p:txBody>
          <a:bodyPr wrap="square" rtlCol="0">
            <a:spAutoFit/>
          </a:bodyPr>
          <a:lstStyle/>
          <a:p>
            <a:r>
              <a:rPr lang="fr-FR" sz="1400" b="1" dirty="0">
                <a:latin typeface="AvenirNext LT Pro MediumCn" panose="020B0606020202020204" pitchFamily="34" charset="0"/>
              </a:rPr>
              <a:t>2010</a:t>
            </a:r>
          </a:p>
        </p:txBody>
      </p:sp>
      <p:sp>
        <p:nvSpPr>
          <p:cNvPr id="20" name="ZoneTexte 19">
            <a:extLst>
              <a:ext uri="{FF2B5EF4-FFF2-40B4-BE49-F238E27FC236}">
                <a16:creationId xmlns:a16="http://schemas.microsoft.com/office/drawing/2014/main" id="{0BF2B916-6A76-4194-BAF9-FD7581770E85}"/>
              </a:ext>
            </a:extLst>
          </p:cNvPr>
          <p:cNvSpPr txBox="1"/>
          <p:nvPr/>
        </p:nvSpPr>
        <p:spPr>
          <a:xfrm>
            <a:off x="263235" y="2451852"/>
            <a:ext cx="1334193" cy="307777"/>
          </a:xfrm>
          <a:prstGeom prst="rect">
            <a:avLst/>
          </a:prstGeom>
          <a:noFill/>
        </p:spPr>
        <p:txBody>
          <a:bodyPr wrap="square" rtlCol="0">
            <a:spAutoFit/>
          </a:bodyPr>
          <a:lstStyle/>
          <a:p>
            <a:r>
              <a:rPr lang="fr-FR" sz="1400" dirty="0">
                <a:latin typeface="AvenirNext LT Pro MediumCn" panose="020B0606020202020204" pitchFamily="34" charset="0"/>
              </a:rPr>
              <a:t>Compréhension </a:t>
            </a:r>
          </a:p>
        </p:txBody>
      </p:sp>
      <p:sp>
        <p:nvSpPr>
          <p:cNvPr id="22" name="ZoneTexte 21">
            <a:extLst>
              <a:ext uri="{FF2B5EF4-FFF2-40B4-BE49-F238E27FC236}">
                <a16:creationId xmlns:a16="http://schemas.microsoft.com/office/drawing/2014/main" id="{3619AEAE-38AD-4E58-913F-E00C99A87344}"/>
              </a:ext>
            </a:extLst>
          </p:cNvPr>
          <p:cNvSpPr txBox="1"/>
          <p:nvPr/>
        </p:nvSpPr>
        <p:spPr>
          <a:xfrm>
            <a:off x="1879341" y="1461409"/>
            <a:ext cx="915872" cy="523220"/>
          </a:xfrm>
          <a:prstGeom prst="rect">
            <a:avLst/>
          </a:prstGeom>
          <a:noFill/>
        </p:spPr>
        <p:txBody>
          <a:bodyPr wrap="square" rtlCol="0">
            <a:spAutoFit/>
          </a:bodyPr>
          <a:lstStyle/>
          <a:p>
            <a:pPr algn="ctr"/>
            <a:r>
              <a:rPr lang="fr-FR" sz="1400" b="1" dirty="0">
                <a:latin typeface="AvenirNext LT Pro MediumCn" panose="020B0606020202020204" pitchFamily="34" charset="0"/>
              </a:rPr>
              <a:t>Automne 2011</a:t>
            </a:r>
          </a:p>
        </p:txBody>
      </p:sp>
      <p:sp>
        <p:nvSpPr>
          <p:cNvPr id="25" name="ZoneTexte 24">
            <a:extLst>
              <a:ext uri="{FF2B5EF4-FFF2-40B4-BE49-F238E27FC236}">
                <a16:creationId xmlns:a16="http://schemas.microsoft.com/office/drawing/2014/main" id="{9376E768-1068-4734-95EC-105259C105B5}"/>
              </a:ext>
            </a:extLst>
          </p:cNvPr>
          <p:cNvSpPr txBox="1"/>
          <p:nvPr/>
        </p:nvSpPr>
        <p:spPr>
          <a:xfrm>
            <a:off x="1736025" y="2451852"/>
            <a:ext cx="1188764" cy="523220"/>
          </a:xfrm>
          <a:prstGeom prst="rect">
            <a:avLst/>
          </a:prstGeom>
          <a:noFill/>
        </p:spPr>
        <p:txBody>
          <a:bodyPr wrap="square" rtlCol="0">
            <a:spAutoFit/>
          </a:bodyPr>
          <a:lstStyle/>
          <a:p>
            <a:pPr algn="ctr"/>
            <a:r>
              <a:rPr lang="fr-FR" sz="1400" dirty="0">
                <a:latin typeface="AvenirNext LT Pro MediumCn" panose="020B0606020202020204" pitchFamily="34" charset="0"/>
              </a:rPr>
              <a:t>Travaux </a:t>
            </a:r>
          </a:p>
          <a:p>
            <a:pPr algn="ctr"/>
            <a:r>
              <a:rPr lang="fr-FR" sz="1400" dirty="0">
                <a:latin typeface="AvenirNext LT Pro MediumCn" panose="020B0606020202020204" pitchFamily="34" charset="0"/>
              </a:rPr>
              <a:t>en sous-groupe</a:t>
            </a:r>
          </a:p>
        </p:txBody>
      </p:sp>
    </p:spTree>
    <p:extLst>
      <p:ext uri="{BB962C8B-B14F-4D97-AF65-F5344CB8AC3E}">
        <p14:creationId xmlns:p14="http://schemas.microsoft.com/office/powerpoint/2010/main" val="2405404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8786C-B510-4605-9DB9-D5D12977EBA9}"/>
              </a:ext>
            </a:extLst>
          </p:cNvPr>
          <p:cNvSpPr>
            <a:spLocks noGrp="1"/>
          </p:cNvSpPr>
          <p:nvPr>
            <p:ph type="title"/>
          </p:nvPr>
        </p:nvSpPr>
        <p:spPr/>
        <p:txBody>
          <a:bodyPr vert="horz" lIns="91440" tIns="45720" rIns="91440" bIns="45720" rtlCol="0" anchor="ctr" anchorCtr="0">
            <a:normAutofit/>
          </a:bodyPr>
          <a:lstStyle/>
          <a:p>
            <a:pPr marL="457200" indent="-457200">
              <a:buBlip>
                <a:blip r:embed="rId2"/>
              </a:buBlip>
            </a:pPr>
            <a:r>
              <a:rPr lang="fr-FR" sz="3000" b="1" dirty="0">
                <a:solidFill>
                  <a:srgbClr val="00A3A6"/>
                </a:solidFill>
                <a:latin typeface="Raleway SemiBold" panose="020B0703030101060003" pitchFamily="34" charset="0"/>
              </a:rPr>
              <a:t>Un travail ensemble depuis 2010</a:t>
            </a:r>
          </a:p>
        </p:txBody>
      </p:sp>
      <p:sp>
        <p:nvSpPr>
          <p:cNvPr id="4" name="Flèche : droite 3">
            <a:extLst>
              <a:ext uri="{FF2B5EF4-FFF2-40B4-BE49-F238E27FC236}">
                <a16:creationId xmlns:a16="http://schemas.microsoft.com/office/drawing/2014/main" id="{094E8283-B180-483B-B5F9-FCD5F5874186}"/>
              </a:ext>
            </a:extLst>
          </p:cNvPr>
          <p:cNvSpPr/>
          <p:nvPr/>
        </p:nvSpPr>
        <p:spPr>
          <a:xfrm>
            <a:off x="603250" y="1797050"/>
            <a:ext cx="10871200" cy="552450"/>
          </a:xfrm>
          <a:prstGeom prst="rightArrow">
            <a:avLst/>
          </a:prstGeom>
          <a:solidFill>
            <a:srgbClr val="2756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endParaRPr>
          </a:p>
        </p:txBody>
      </p:sp>
      <p:sp>
        <p:nvSpPr>
          <p:cNvPr id="5" name="Ellipse 4">
            <a:extLst>
              <a:ext uri="{FF2B5EF4-FFF2-40B4-BE49-F238E27FC236}">
                <a16:creationId xmlns:a16="http://schemas.microsoft.com/office/drawing/2014/main" id="{B268FF6A-BC51-4B03-B81C-F68630C886CB}"/>
              </a:ext>
            </a:extLst>
          </p:cNvPr>
          <p:cNvSpPr>
            <a:spLocks noChangeAspect="1"/>
          </p:cNvSpPr>
          <p:nvPr/>
        </p:nvSpPr>
        <p:spPr>
          <a:xfrm>
            <a:off x="734450"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FB1997BE-496A-422A-B62B-B4451E1A0A59}"/>
              </a:ext>
            </a:extLst>
          </p:cNvPr>
          <p:cNvSpPr>
            <a:spLocks noChangeAspect="1"/>
          </p:cNvSpPr>
          <p:nvPr/>
        </p:nvSpPr>
        <p:spPr>
          <a:xfrm>
            <a:off x="2244595"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76567040-7F9C-4ECB-ACF8-3BF3E779410C}"/>
              </a:ext>
            </a:extLst>
          </p:cNvPr>
          <p:cNvSpPr>
            <a:spLocks noChangeAspect="1"/>
          </p:cNvSpPr>
          <p:nvPr/>
        </p:nvSpPr>
        <p:spPr>
          <a:xfrm>
            <a:off x="3436086" y="2004826"/>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3E017155-6C5B-49A7-A419-17A686080A6C}"/>
              </a:ext>
            </a:extLst>
          </p:cNvPr>
          <p:cNvSpPr txBox="1"/>
          <p:nvPr/>
        </p:nvSpPr>
        <p:spPr>
          <a:xfrm>
            <a:off x="2312835" y="3270330"/>
            <a:ext cx="3136090" cy="2554545"/>
          </a:xfrm>
          <a:prstGeom prst="rect">
            <a:avLst/>
          </a:prstGeom>
          <a:noFill/>
        </p:spPr>
        <p:txBody>
          <a:bodyPr wrap="square" rtlCol="0">
            <a:spAutoFit/>
          </a:bodyPr>
          <a:lstStyle/>
          <a:p>
            <a:r>
              <a:rPr lang="fr-FR" dirty="0">
                <a:latin typeface="AvenirNext LT Pro MediumCn" panose="020B0606020202020204" pitchFamily="34" charset="0"/>
              </a:rPr>
              <a:t>Un outil de suivi sur le long terme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venirNext LT Pro LightCn" panose="020B0406020202020204" pitchFamily="34" charset="0"/>
                <a:ea typeface="+mn-ea"/>
                <a:cs typeface="+mn-cs"/>
              </a:rPr>
              <a:t>Synthétiser le raisonnement de conception: comment on pense que ça va marcher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prstClr val="black"/>
                </a:solidFill>
                <a:latin typeface="AvenirNext LT Pro LightCn" panose="020B0406020202020204" pitchFamily="34" charset="0"/>
              </a:rPr>
              <a:t>+ est-ce que ça marche ?? Possibilité de s’adapter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prstClr val="black"/>
              </a:solidFill>
              <a:effectLst/>
              <a:uLnTx/>
              <a:uFillTx/>
              <a:latin typeface="AvenirNext LT Pro MediumCn" panose="020B0606020202020204" pitchFamily="34" charset="0"/>
              <a:ea typeface="+mn-ea"/>
              <a:cs typeface="+mn-cs"/>
            </a:endParaRPr>
          </a:p>
          <a:p>
            <a:r>
              <a:rPr lang="fr-FR" dirty="0">
                <a:latin typeface="AvenirNext LT Pro MediumCn" panose="020B0606020202020204" pitchFamily="34" charset="0"/>
              </a:rPr>
              <a:t>Un outil intermédiaire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venirNext LT Pro LightCn" panose="020B0406020202020204" pitchFamily="34" charset="0"/>
                <a:ea typeface="+mn-ea"/>
                <a:cs typeface="+mn-cs"/>
              </a:rPr>
              <a:t>Support des interactions avec le COPIL</a:t>
            </a:r>
          </a:p>
          <a:p>
            <a:endParaRPr lang="fr-FR" dirty="0">
              <a:latin typeface="AvenirNext LT Pro MediumCn" panose="020B0606020202020204" pitchFamily="34" charset="0"/>
            </a:endParaRPr>
          </a:p>
          <a:p>
            <a:endParaRPr lang="fr-FR" dirty="0">
              <a:latin typeface="AvenirNext LT Pro MediumCn" panose="020B0606020202020204" pitchFamily="34" charset="0"/>
            </a:endParaRPr>
          </a:p>
        </p:txBody>
      </p:sp>
      <p:sp>
        <p:nvSpPr>
          <p:cNvPr id="16" name="ZoneTexte 15">
            <a:extLst>
              <a:ext uri="{FF2B5EF4-FFF2-40B4-BE49-F238E27FC236}">
                <a16:creationId xmlns:a16="http://schemas.microsoft.com/office/drawing/2014/main" id="{33AD18B7-A33A-4202-8D96-95BD2E70CDC3}"/>
              </a:ext>
            </a:extLst>
          </p:cNvPr>
          <p:cNvSpPr txBox="1"/>
          <p:nvPr/>
        </p:nvSpPr>
        <p:spPr>
          <a:xfrm>
            <a:off x="567459" y="1461409"/>
            <a:ext cx="644656" cy="307777"/>
          </a:xfrm>
          <a:prstGeom prst="rect">
            <a:avLst/>
          </a:prstGeom>
          <a:noFill/>
        </p:spPr>
        <p:txBody>
          <a:bodyPr wrap="square" rtlCol="0">
            <a:spAutoFit/>
          </a:bodyPr>
          <a:lstStyle/>
          <a:p>
            <a:r>
              <a:rPr lang="fr-FR" sz="1400" b="1" dirty="0">
                <a:latin typeface="AvenirNext LT Pro MediumCn" panose="020B0606020202020204" pitchFamily="34" charset="0"/>
              </a:rPr>
              <a:t>2010</a:t>
            </a:r>
          </a:p>
        </p:txBody>
      </p:sp>
      <p:sp>
        <p:nvSpPr>
          <p:cNvPr id="17" name="ZoneTexte 16">
            <a:extLst>
              <a:ext uri="{FF2B5EF4-FFF2-40B4-BE49-F238E27FC236}">
                <a16:creationId xmlns:a16="http://schemas.microsoft.com/office/drawing/2014/main" id="{A79C13DA-77BF-4EA9-8EB3-43D64635ED0D}"/>
              </a:ext>
            </a:extLst>
          </p:cNvPr>
          <p:cNvSpPr txBox="1"/>
          <p:nvPr/>
        </p:nvSpPr>
        <p:spPr>
          <a:xfrm>
            <a:off x="263235" y="2451852"/>
            <a:ext cx="1334193" cy="307777"/>
          </a:xfrm>
          <a:prstGeom prst="rect">
            <a:avLst/>
          </a:prstGeom>
          <a:noFill/>
        </p:spPr>
        <p:txBody>
          <a:bodyPr wrap="square" rtlCol="0">
            <a:spAutoFit/>
          </a:bodyPr>
          <a:lstStyle/>
          <a:p>
            <a:r>
              <a:rPr lang="fr-FR" sz="1400" dirty="0">
                <a:latin typeface="AvenirNext LT Pro MediumCn" panose="020B0606020202020204" pitchFamily="34" charset="0"/>
              </a:rPr>
              <a:t>Compréhension </a:t>
            </a:r>
          </a:p>
        </p:txBody>
      </p:sp>
      <p:sp>
        <p:nvSpPr>
          <p:cNvPr id="18" name="ZoneTexte 17">
            <a:extLst>
              <a:ext uri="{FF2B5EF4-FFF2-40B4-BE49-F238E27FC236}">
                <a16:creationId xmlns:a16="http://schemas.microsoft.com/office/drawing/2014/main" id="{B4DE4440-1D65-41D2-8C48-8284E9520BC7}"/>
              </a:ext>
            </a:extLst>
          </p:cNvPr>
          <p:cNvSpPr txBox="1"/>
          <p:nvPr/>
        </p:nvSpPr>
        <p:spPr>
          <a:xfrm>
            <a:off x="1879341" y="1461409"/>
            <a:ext cx="915872" cy="523220"/>
          </a:xfrm>
          <a:prstGeom prst="rect">
            <a:avLst/>
          </a:prstGeom>
          <a:noFill/>
        </p:spPr>
        <p:txBody>
          <a:bodyPr wrap="square" rtlCol="0">
            <a:spAutoFit/>
          </a:bodyPr>
          <a:lstStyle/>
          <a:p>
            <a:pPr algn="ctr"/>
            <a:r>
              <a:rPr lang="fr-FR" sz="1400" b="1" dirty="0">
                <a:latin typeface="AvenirNext LT Pro MediumCn" panose="020B0606020202020204" pitchFamily="34" charset="0"/>
              </a:rPr>
              <a:t>Automne 2011</a:t>
            </a:r>
          </a:p>
        </p:txBody>
      </p:sp>
      <p:sp>
        <p:nvSpPr>
          <p:cNvPr id="21" name="ZoneTexte 20">
            <a:extLst>
              <a:ext uri="{FF2B5EF4-FFF2-40B4-BE49-F238E27FC236}">
                <a16:creationId xmlns:a16="http://schemas.microsoft.com/office/drawing/2014/main" id="{C02DA808-3788-44CB-BFED-15D34A53459A}"/>
              </a:ext>
            </a:extLst>
          </p:cNvPr>
          <p:cNvSpPr txBox="1"/>
          <p:nvPr/>
        </p:nvSpPr>
        <p:spPr>
          <a:xfrm>
            <a:off x="1736025" y="2451852"/>
            <a:ext cx="1188764" cy="523220"/>
          </a:xfrm>
          <a:prstGeom prst="rect">
            <a:avLst/>
          </a:prstGeom>
          <a:noFill/>
        </p:spPr>
        <p:txBody>
          <a:bodyPr wrap="square" rtlCol="0">
            <a:spAutoFit/>
          </a:bodyPr>
          <a:lstStyle/>
          <a:p>
            <a:pPr algn="ctr"/>
            <a:r>
              <a:rPr lang="fr-FR" sz="1400" dirty="0">
                <a:latin typeface="AvenirNext LT Pro MediumCn" panose="020B0606020202020204" pitchFamily="34" charset="0"/>
              </a:rPr>
              <a:t>Travaux </a:t>
            </a:r>
          </a:p>
          <a:p>
            <a:pPr algn="ctr"/>
            <a:r>
              <a:rPr lang="fr-FR" sz="1400" dirty="0">
                <a:latin typeface="AvenirNext LT Pro MediumCn" panose="020B0606020202020204" pitchFamily="34" charset="0"/>
              </a:rPr>
              <a:t>en sous-groupe</a:t>
            </a:r>
          </a:p>
        </p:txBody>
      </p:sp>
      <p:sp>
        <p:nvSpPr>
          <p:cNvPr id="23" name="ZoneTexte 22">
            <a:extLst>
              <a:ext uri="{FF2B5EF4-FFF2-40B4-BE49-F238E27FC236}">
                <a16:creationId xmlns:a16="http://schemas.microsoft.com/office/drawing/2014/main" id="{D3ADFFB9-2C8D-4FC7-BBFA-EDF4FDB996E5}"/>
              </a:ext>
            </a:extLst>
          </p:cNvPr>
          <p:cNvSpPr txBox="1"/>
          <p:nvPr/>
        </p:nvSpPr>
        <p:spPr>
          <a:xfrm>
            <a:off x="2889610" y="1461409"/>
            <a:ext cx="1231496" cy="523220"/>
          </a:xfrm>
          <a:prstGeom prst="rect">
            <a:avLst/>
          </a:prstGeom>
          <a:noFill/>
        </p:spPr>
        <p:txBody>
          <a:bodyPr wrap="square" rtlCol="0">
            <a:spAutoFit/>
          </a:bodyPr>
          <a:lstStyle/>
          <a:p>
            <a:pPr algn="ctr"/>
            <a:r>
              <a:rPr lang="fr-FR" sz="1400" b="1" dirty="0">
                <a:latin typeface="AvenirNext LT Pro MediumCn" panose="020B0606020202020204" pitchFamily="34" charset="0"/>
              </a:rPr>
              <a:t>1</a:t>
            </a:r>
            <a:r>
              <a:rPr lang="fr-FR" sz="1400" b="1" baseline="30000" dirty="0">
                <a:latin typeface="AvenirNext LT Pro MediumCn" panose="020B0606020202020204" pitchFamily="34" charset="0"/>
              </a:rPr>
              <a:t>er</a:t>
            </a:r>
            <a:r>
              <a:rPr lang="fr-FR" sz="1400" b="1" dirty="0">
                <a:latin typeface="AvenirNext LT Pro MediumCn" panose="020B0606020202020204" pitchFamily="34" charset="0"/>
              </a:rPr>
              <a:t> semestre</a:t>
            </a:r>
          </a:p>
          <a:p>
            <a:pPr algn="ctr"/>
            <a:r>
              <a:rPr lang="fr-FR" sz="1400" b="1" dirty="0">
                <a:latin typeface="AvenirNext LT Pro MediumCn" panose="020B0606020202020204" pitchFamily="34" charset="0"/>
              </a:rPr>
              <a:t>2012</a:t>
            </a:r>
          </a:p>
        </p:txBody>
      </p:sp>
      <p:sp>
        <p:nvSpPr>
          <p:cNvPr id="25" name="ZoneTexte 24">
            <a:extLst>
              <a:ext uri="{FF2B5EF4-FFF2-40B4-BE49-F238E27FC236}">
                <a16:creationId xmlns:a16="http://schemas.microsoft.com/office/drawing/2014/main" id="{FE0DCC10-792D-41A8-A47C-D9AC7C59A5D2}"/>
              </a:ext>
            </a:extLst>
          </p:cNvPr>
          <p:cNvSpPr txBox="1"/>
          <p:nvPr/>
        </p:nvSpPr>
        <p:spPr>
          <a:xfrm>
            <a:off x="2993029" y="2451852"/>
            <a:ext cx="1024659" cy="523220"/>
          </a:xfrm>
          <a:prstGeom prst="rect">
            <a:avLst/>
          </a:prstGeom>
          <a:noFill/>
        </p:spPr>
        <p:txBody>
          <a:bodyPr wrap="square" rtlCol="0">
            <a:spAutoFit/>
          </a:bodyPr>
          <a:lstStyle/>
          <a:p>
            <a:pPr algn="ctr"/>
            <a:r>
              <a:rPr lang="fr-FR" sz="1400" dirty="0">
                <a:latin typeface="AvenirNext LT Pro MediumCn" panose="020B0606020202020204" pitchFamily="34" charset="0"/>
              </a:rPr>
              <a:t>Tableau de bord</a:t>
            </a:r>
          </a:p>
        </p:txBody>
      </p:sp>
      <p:pic>
        <p:nvPicPr>
          <p:cNvPr id="15" name="Image 2">
            <a:extLst>
              <a:ext uri="{FF2B5EF4-FFF2-40B4-BE49-F238E27FC236}">
                <a16:creationId xmlns:a16="http://schemas.microsoft.com/office/drawing/2014/main" id="{F0FF262C-C2F5-4D3B-85F5-31257C0035A4}"/>
              </a:ext>
            </a:extLst>
          </p:cNvPr>
          <p:cNvPicPr>
            <a:picLocks noChangeAspect="1"/>
          </p:cNvPicPr>
          <p:nvPr/>
        </p:nvPicPr>
        <p:blipFill>
          <a:blip r:embed="rId3"/>
          <a:stretch>
            <a:fillRect/>
          </a:stretch>
        </p:blipFill>
        <p:spPr>
          <a:xfrm>
            <a:off x="5528095" y="2845491"/>
            <a:ext cx="4030877" cy="30231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 9">
            <a:extLst>
              <a:ext uri="{FF2B5EF4-FFF2-40B4-BE49-F238E27FC236}">
                <a16:creationId xmlns:a16="http://schemas.microsoft.com/office/drawing/2014/main" id="{80805B08-F7C6-4220-8964-5A6901EFA20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0571"/>
          <a:stretch/>
        </p:blipFill>
        <p:spPr>
          <a:xfrm>
            <a:off x="9462919" y="5144806"/>
            <a:ext cx="2626493" cy="1652045"/>
          </a:xfrm>
          <a:prstGeom prst="rect">
            <a:avLst/>
          </a:prstGeom>
        </p:spPr>
      </p:pic>
    </p:spTree>
    <p:extLst>
      <p:ext uri="{BB962C8B-B14F-4D97-AF65-F5344CB8AC3E}">
        <p14:creationId xmlns:p14="http://schemas.microsoft.com/office/powerpoint/2010/main" val="723460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8786C-B510-4605-9DB9-D5D12977EBA9}"/>
              </a:ext>
            </a:extLst>
          </p:cNvPr>
          <p:cNvSpPr>
            <a:spLocks noGrp="1"/>
          </p:cNvSpPr>
          <p:nvPr>
            <p:ph type="title"/>
          </p:nvPr>
        </p:nvSpPr>
        <p:spPr/>
        <p:txBody>
          <a:bodyPr vert="horz" lIns="91440" tIns="45720" rIns="91440" bIns="45720" rtlCol="0" anchor="ctr" anchorCtr="0">
            <a:normAutofit/>
          </a:bodyPr>
          <a:lstStyle/>
          <a:p>
            <a:pPr marL="457200" indent="-457200">
              <a:buBlip>
                <a:blip r:embed="rId2"/>
              </a:buBlip>
            </a:pPr>
            <a:r>
              <a:rPr lang="fr-FR" sz="3000" b="1" dirty="0">
                <a:solidFill>
                  <a:srgbClr val="00A3A6"/>
                </a:solidFill>
                <a:latin typeface="Raleway SemiBold" panose="020B0703030101060003" pitchFamily="34" charset="0"/>
              </a:rPr>
              <a:t>Un travail ensemble depuis 2010</a:t>
            </a:r>
          </a:p>
        </p:txBody>
      </p:sp>
      <p:sp>
        <p:nvSpPr>
          <p:cNvPr id="4" name="Flèche : droite 3">
            <a:extLst>
              <a:ext uri="{FF2B5EF4-FFF2-40B4-BE49-F238E27FC236}">
                <a16:creationId xmlns:a16="http://schemas.microsoft.com/office/drawing/2014/main" id="{094E8283-B180-483B-B5F9-FCD5F5874186}"/>
              </a:ext>
            </a:extLst>
          </p:cNvPr>
          <p:cNvSpPr/>
          <p:nvPr/>
        </p:nvSpPr>
        <p:spPr>
          <a:xfrm>
            <a:off x="603250" y="1797050"/>
            <a:ext cx="10871200" cy="552450"/>
          </a:xfrm>
          <a:prstGeom prst="rightArrow">
            <a:avLst/>
          </a:prstGeom>
          <a:solidFill>
            <a:srgbClr val="2756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endParaRPr>
          </a:p>
        </p:txBody>
      </p:sp>
      <p:sp>
        <p:nvSpPr>
          <p:cNvPr id="5" name="Ellipse 4">
            <a:extLst>
              <a:ext uri="{FF2B5EF4-FFF2-40B4-BE49-F238E27FC236}">
                <a16:creationId xmlns:a16="http://schemas.microsoft.com/office/drawing/2014/main" id="{B268FF6A-BC51-4B03-B81C-F68630C886CB}"/>
              </a:ext>
            </a:extLst>
          </p:cNvPr>
          <p:cNvSpPr>
            <a:spLocks noChangeAspect="1"/>
          </p:cNvSpPr>
          <p:nvPr/>
        </p:nvSpPr>
        <p:spPr>
          <a:xfrm>
            <a:off x="734450"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6E5BCB0A-3403-439D-9759-B647CD4638B8}"/>
              </a:ext>
            </a:extLst>
          </p:cNvPr>
          <p:cNvSpPr txBox="1"/>
          <p:nvPr/>
        </p:nvSpPr>
        <p:spPr>
          <a:xfrm>
            <a:off x="567459" y="1461409"/>
            <a:ext cx="644656" cy="307777"/>
          </a:xfrm>
          <a:prstGeom prst="rect">
            <a:avLst/>
          </a:prstGeom>
          <a:noFill/>
        </p:spPr>
        <p:txBody>
          <a:bodyPr wrap="square" rtlCol="0">
            <a:spAutoFit/>
          </a:bodyPr>
          <a:lstStyle/>
          <a:p>
            <a:r>
              <a:rPr lang="fr-FR" sz="1400" b="1" dirty="0">
                <a:latin typeface="AvenirNext LT Pro MediumCn" panose="020B0606020202020204" pitchFamily="34" charset="0"/>
              </a:rPr>
              <a:t>2010</a:t>
            </a:r>
          </a:p>
        </p:txBody>
      </p:sp>
      <p:sp>
        <p:nvSpPr>
          <p:cNvPr id="7" name="ZoneTexte 6">
            <a:extLst>
              <a:ext uri="{FF2B5EF4-FFF2-40B4-BE49-F238E27FC236}">
                <a16:creationId xmlns:a16="http://schemas.microsoft.com/office/drawing/2014/main" id="{4FEC8E37-4605-4B52-9B15-349A02B8A256}"/>
              </a:ext>
            </a:extLst>
          </p:cNvPr>
          <p:cNvSpPr txBox="1"/>
          <p:nvPr/>
        </p:nvSpPr>
        <p:spPr>
          <a:xfrm>
            <a:off x="263235" y="2451852"/>
            <a:ext cx="1334193" cy="307777"/>
          </a:xfrm>
          <a:prstGeom prst="rect">
            <a:avLst/>
          </a:prstGeom>
          <a:noFill/>
        </p:spPr>
        <p:txBody>
          <a:bodyPr wrap="square" rtlCol="0">
            <a:spAutoFit/>
          </a:bodyPr>
          <a:lstStyle/>
          <a:p>
            <a:r>
              <a:rPr lang="fr-FR" sz="1400" dirty="0">
                <a:latin typeface="AvenirNext LT Pro MediumCn" panose="020B0606020202020204" pitchFamily="34" charset="0"/>
              </a:rPr>
              <a:t>Compréhension </a:t>
            </a:r>
          </a:p>
        </p:txBody>
      </p:sp>
      <p:sp>
        <p:nvSpPr>
          <p:cNvPr id="8" name="Ellipse 7">
            <a:extLst>
              <a:ext uri="{FF2B5EF4-FFF2-40B4-BE49-F238E27FC236}">
                <a16:creationId xmlns:a16="http://schemas.microsoft.com/office/drawing/2014/main" id="{FB1997BE-496A-422A-B62B-B4451E1A0A59}"/>
              </a:ext>
            </a:extLst>
          </p:cNvPr>
          <p:cNvSpPr>
            <a:spLocks noChangeAspect="1"/>
          </p:cNvSpPr>
          <p:nvPr/>
        </p:nvSpPr>
        <p:spPr>
          <a:xfrm>
            <a:off x="2244595"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9AB33ACE-3C08-4ED9-B0A3-C9C53089D7A9}"/>
              </a:ext>
            </a:extLst>
          </p:cNvPr>
          <p:cNvSpPr txBox="1"/>
          <p:nvPr/>
        </p:nvSpPr>
        <p:spPr>
          <a:xfrm>
            <a:off x="1879341" y="1461409"/>
            <a:ext cx="915872" cy="523220"/>
          </a:xfrm>
          <a:prstGeom prst="rect">
            <a:avLst/>
          </a:prstGeom>
          <a:noFill/>
        </p:spPr>
        <p:txBody>
          <a:bodyPr wrap="square" rtlCol="0">
            <a:spAutoFit/>
          </a:bodyPr>
          <a:lstStyle/>
          <a:p>
            <a:pPr algn="ctr"/>
            <a:r>
              <a:rPr lang="fr-FR" sz="1400" b="1" dirty="0">
                <a:latin typeface="AvenirNext LT Pro MediumCn" panose="020B0606020202020204" pitchFamily="34" charset="0"/>
              </a:rPr>
              <a:t>Automne 2011</a:t>
            </a:r>
          </a:p>
        </p:txBody>
      </p:sp>
      <p:sp>
        <p:nvSpPr>
          <p:cNvPr id="14" name="ZoneTexte 13">
            <a:extLst>
              <a:ext uri="{FF2B5EF4-FFF2-40B4-BE49-F238E27FC236}">
                <a16:creationId xmlns:a16="http://schemas.microsoft.com/office/drawing/2014/main" id="{566B1FC9-B5AA-4694-84C7-5396A15634CE}"/>
              </a:ext>
            </a:extLst>
          </p:cNvPr>
          <p:cNvSpPr txBox="1"/>
          <p:nvPr/>
        </p:nvSpPr>
        <p:spPr>
          <a:xfrm>
            <a:off x="1736025" y="2451852"/>
            <a:ext cx="1188764" cy="523220"/>
          </a:xfrm>
          <a:prstGeom prst="rect">
            <a:avLst/>
          </a:prstGeom>
          <a:noFill/>
        </p:spPr>
        <p:txBody>
          <a:bodyPr wrap="square" rtlCol="0">
            <a:spAutoFit/>
          </a:bodyPr>
          <a:lstStyle/>
          <a:p>
            <a:pPr algn="ctr"/>
            <a:r>
              <a:rPr lang="fr-FR" sz="1400" dirty="0">
                <a:latin typeface="AvenirNext LT Pro MediumCn" panose="020B0606020202020204" pitchFamily="34" charset="0"/>
              </a:rPr>
              <a:t>Travaux </a:t>
            </a:r>
          </a:p>
          <a:p>
            <a:pPr algn="ctr"/>
            <a:r>
              <a:rPr lang="fr-FR" sz="1400" dirty="0">
                <a:latin typeface="AvenirNext LT Pro MediumCn" panose="020B0606020202020204" pitchFamily="34" charset="0"/>
              </a:rPr>
              <a:t>en sous-groupe</a:t>
            </a:r>
          </a:p>
        </p:txBody>
      </p:sp>
      <p:sp>
        <p:nvSpPr>
          <p:cNvPr id="19" name="Ellipse 18">
            <a:extLst>
              <a:ext uri="{FF2B5EF4-FFF2-40B4-BE49-F238E27FC236}">
                <a16:creationId xmlns:a16="http://schemas.microsoft.com/office/drawing/2014/main" id="{76567040-7F9C-4ECB-ACF8-3BF3E779410C}"/>
              </a:ext>
            </a:extLst>
          </p:cNvPr>
          <p:cNvSpPr>
            <a:spLocks noChangeAspect="1"/>
          </p:cNvSpPr>
          <p:nvPr/>
        </p:nvSpPr>
        <p:spPr>
          <a:xfrm>
            <a:off x="3436086" y="2004826"/>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2D625FA7-34B4-4228-8BC7-8B2F658A1BA6}"/>
              </a:ext>
            </a:extLst>
          </p:cNvPr>
          <p:cNvSpPr txBox="1"/>
          <p:nvPr/>
        </p:nvSpPr>
        <p:spPr>
          <a:xfrm>
            <a:off x="2889610" y="1461409"/>
            <a:ext cx="1231496" cy="523220"/>
          </a:xfrm>
          <a:prstGeom prst="rect">
            <a:avLst/>
          </a:prstGeom>
          <a:noFill/>
        </p:spPr>
        <p:txBody>
          <a:bodyPr wrap="square" rtlCol="0">
            <a:spAutoFit/>
          </a:bodyPr>
          <a:lstStyle/>
          <a:p>
            <a:pPr algn="ctr"/>
            <a:r>
              <a:rPr lang="fr-FR" sz="1400" b="1" dirty="0">
                <a:latin typeface="AvenirNext LT Pro MediumCn" panose="020B0606020202020204" pitchFamily="34" charset="0"/>
              </a:rPr>
              <a:t>1</a:t>
            </a:r>
            <a:r>
              <a:rPr lang="fr-FR" sz="1400" b="1" baseline="30000" dirty="0">
                <a:latin typeface="AvenirNext LT Pro MediumCn" panose="020B0606020202020204" pitchFamily="34" charset="0"/>
              </a:rPr>
              <a:t>er</a:t>
            </a:r>
            <a:r>
              <a:rPr lang="fr-FR" sz="1400" b="1" dirty="0">
                <a:latin typeface="AvenirNext LT Pro MediumCn" panose="020B0606020202020204" pitchFamily="34" charset="0"/>
              </a:rPr>
              <a:t> semestre</a:t>
            </a:r>
          </a:p>
          <a:p>
            <a:pPr algn="ctr"/>
            <a:r>
              <a:rPr lang="fr-FR" sz="1400" b="1" dirty="0">
                <a:latin typeface="AvenirNext LT Pro MediumCn" panose="020B0606020202020204" pitchFamily="34" charset="0"/>
              </a:rPr>
              <a:t>2012</a:t>
            </a:r>
          </a:p>
        </p:txBody>
      </p:sp>
      <p:sp>
        <p:nvSpPr>
          <p:cNvPr id="22" name="ZoneTexte 21">
            <a:extLst>
              <a:ext uri="{FF2B5EF4-FFF2-40B4-BE49-F238E27FC236}">
                <a16:creationId xmlns:a16="http://schemas.microsoft.com/office/drawing/2014/main" id="{6E6553CC-7ACE-4B82-8BDC-86FAF027C5D5}"/>
              </a:ext>
            </a:extLst>
          </p:cNvPr>
          <p:cNvSpPr txBox="1"/>
          <p:nvPr/>
        </p:nvSpPr>
        <p:spPr>
          <a:xfrm>
            <a:off x="2993029" y="2451852"/>
            <a:ext cx="1024659" cy="523220"/>
          </a:xfrm>
          <a:prstGeom prst="rect">
            <a:avLst/>
          </a:prstGeom>
          <a:noFill/>
        </p:spPr>
        <p:txBody>
          <a:bodyPr wrap="square" rtlCol="0">
            <a:spAutoFit/>
          </a:bodyPr>
          <a:lstStyle/>
          <a:p>
            <a:pPr algn="ctr"/>
            <a:r>
              <a:rPr lang="fr-FR" sz="1400" dirty="0">
                <a:latin typeface="AvenirNext LT Pro MediumCn" panose="020B0606020202020204" pitchFamily="34" charset="0"/>
              </a:rPr>
              <a:t>Tableau de bord</a:t>
            </a:r>
          </a:p>
        </p:txBody>
      </p:sp>
      <p:sp>
        <p:nvSpPr>
          <p:cNvPr id="17" name="ZoneTexte 16">
            <a:extLst>
              <a:ext uri="{FF2B5EF4-FFF2-40B4-BE49-F238E27FC236}">
                <a16:creationId xmlns:a16="http://schemas.microsoft.com/office/drawing/2014/main" id="{955A6CA3-3D59-41EA-B4EE-DE3B98B1A81D}"/>
              </a:ext>
            </a:extLst>
          </p:cNvPr>
          <p:cNvSpPr txBox="1"/>
          <p:nvPr/>
        </p:nvSpPr>
        <p:spPr>
          <a:xfrm>
            <a:off x="4350871" y="1569130"/>
            <a:ext cx="6619165" cy="307777"/>
          </a:xfrm>
          <a:prstGeom prst="rect">
            <a:avLst/>
          </a:prstGeom>
          <a:noFill/>
        </p:spPr>
        <p:txBody>
          <a:bodyPr wrap="square" rtlCol="0">
            <a:spAutoFit/>
          </a:bodyPr>
          <a:lstStyle/>
          <a:p>
            <a:pPr algn="ctr"/>
            <a:r>
              <a:rPr lang="fr-FR" sz="1400" b="1" dirty="0">
                <a:latin typeface="AvenirNext LT Pro MediumCn" panose="020B0606020202020204" pitchFamily="34" charset="0"/>
              </a:rPr>
              <a:t>Tous les ans depuis</a:t>
            </a:r>
          </a:p>
        </p:txBody>
      </p:sp>
      <p:grpSp>
        <p:nvGrpSpPr>
          <p:cNvPr id="36" name="Group 35">
            <a:extLst>
              <a:ext uri="{FF2B5EF4-FFF2-40B4-BE49-F238E27FC236}">
                <a16:creationId xmlns:a16="http://schemas.microsoft.com/office/drawing/2014/main" id="{0DD53AA6-8533-4D73-8777-E7809AAC7C89}"/>
              </a:ext>
            </a:extLst>
          </p:cNvPr>
          <p:cNvGrpSpPr/>
          <p:nvPr/>
        </p:nvGrpSpPr>
        <p:grpSpPr>
          <a:xfrm>
            <a:off x="747942" y="2686897"/>
            <a:ext cx="9213054" cy="4007258"/>
            <a:chOff x="747942" y="2836177"/>
            <a:chExt cx="9213054" cy="4007258"/>
          </a:xfrm>
        </p:grpSpPr>
        <p:grpSp>
          <p:nvGrpSpPr>
            <p:cNvPr id="11" name="Group 10">
              <a:extLst>
                <a:ext uri="{FF2B5EF4-FFF2-40B4-BE49-F238E27FC236}">
                  <a16:creationId xmlns:a16="http://schemas.microsoft.com/office/drawing/2014/main" id="{C8E03155-EDAF-40E7-93A0-9DA65DB75DFB}"/>
                </a:ext>
              </a:extLst>
            </p:cNvPr>
            <p:cNvGrpSpPr/>
            <p:nvPr/>
          </p:nvGrpSpPr>
          <p:grpSpPr>
            <a:xfrm>
              <a:off x="3436086" y="2836177"/>
              <a:ext cx="4546978" cy="3850020"/>
              <a:chOff x="5675195" y="2803984"/>
              <a:chExt cx="4546978" cy="3850020"/>
            </a:xfrm>
          </p:grpSpPr>
          <p:sp>
            <p:nvSpPr>
              <p:cNvPr id="3" name="Circle: Hollow 2">
                <a:extLst>
                  <a:ext uri="{FF2B5EF4-FFF2-40B4-BE49-F238E27FC236}">
                    <a16:creationId xmlns:a16="http://schemas.microsoft.com/office/drawing/2014/main" id="{D03BD668-CBAD-4B2D-90A3-5DB3C24B22CD}"/>
                  </a:ext>
                </a:extLst>
              </p:cNvPr>
              <p:cNvSpPr/>
              <p:nvPr/>
            </p:nvSpPr>
            <p:spPr>
              <a:xfrm>
                <a:off x="5909481" y="2803984"/>
                <a:ext cx="3889612" cy="3822595"/>
              </a:xfrm>
              <a:prstGeom prst="donut">
                <a:avLst>
                  <a:gd name="adj" fmla="val 4648"/>
                </a:avLst>
              </a:prstGeom>
              <a:solidFill>
                <a:schemeClr val="bg2">
                  <a:lumMod val="90000"/>
                </a:schemeClr>
              </a:solidFill>
              <a:ln>
                <a:solidFill>
                  <a:schemeClr val="bg2">
                    <a:lumMod val="9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b="1">
                  <a:solidFill>
                    <a:schemeClr val="tx1"/>
                  </a:solidFill>
                </a:endParaRPr>
              </a:p>
            </p:txBody>
          </p:sp>
          <p:sp>
            <p:nvSpPr>
              <p:cNvPr id="10" name="TextBox 9">
                <a:extLst>
                  <a:ext uri="{FF2B5EF4-FFF2-40B4-BE49-F238E27FC236}">
                    <a16:creationId xmlns:a16="http://schemas.microsoft.com/office/drawing/2014/main" id="{768FFB90-9703-4C7E-8B1D-F7BCB742DD1B}"/>
                  </a:ext>
                </a:extLst>
              </p:cNvPr>
              <p:cNvSpPr txBox="1"/>
              <p:nvPr/>
            </p:nvSpPr>
            <p:spPr>
              <a:xfrm>
                <a:off x="5732060" y="4036087"/>
                <a:ext cx="818865" cy="307777"/>
              </a:xfrm>
              <a:prstGeom prst="rect">
                <a:avLst/>
              </a:prstGeom>
              <a:noFill/>
            </p:spPr>
            <p:txBody>
              <a:bodyPr wrap="square" rtlCol="0">
                <a:spAutoFit/>
              </a:bodyPr>
              <a:lstStyle/>
              <a:p>
                <a:r>
                  <a:rPr lang="fr-FR" sz="1400" b="1" dirty="0">
                    <a:solidFill>
                      <a:srgbClr val="00B050"/>
                    </a:solidFill>
                  </a:rPr>
                  <a:t>janvier</a:t>
                </a:r>
                <a:endParaRPr lang="en-US" sz="1400" b="1" dirty="0">
                  <a:solidFill>
                    <a:srgbClr val="00B050"/>
                  </a:solidFill>
                </a:endParaRPr>
              </a:p>
            </p:txBody>
          </p:sp>
          <p:sp>
            <p:nvSpPr>
              <p:cNvPr id="16" name="TextBox 15">
                <a:extLst>
                  <a:ext uri="{FF2B5EF4-FFF2-40B4-BE49-F238E27FC236}">
                    <a16:creationId xmlns:a16="http://schemas.microsoft.com/office/drawing/2014/main" id="{031DD90F-837E-4FB7-AF89-A5572B889110}"/>
                  </a:ext>
                </a:extLst>
              </p:cNvPr>
              <p:cNvSpPr txBox="1"/>
              <p:nvPr/>
            </p:nvSpPr>
            <p:spPr>
              <a:xfrm>
                <a:off x="6066146" y="3350006"/>
                <a:ext cx="818865" cy="307777"/>
              </a:xfrm>
              <a:prstGeom prst="rect">
                <a:avLst/>
              </a:prstGeom>
              <a:noFill/>
            </p:spPr>
            <p:txBody>
              <a:bodyPr wrap="square" rtlCol="0">
                <a:spAutoFit/>
              </a:bodyPr>
              <a:lstStyle/>
              <a:p>
                <a:r>
                  <a:rPr lang="fr-FR" sz="1400" b="1" dirty="0"/>
                  <a:t>février</a:t>
                </a:r>
                <a:endParaRPr lang="en-US" sz="1400" b="1" dirty="0"/>
              </a:p>
            </p:txBody>
          </p:sp>
          <p:sp>
            <p:nvSpPr>
              <p:cNvPr id="18" name="TextBox 17">
                <a:extLst>
                  <a:ext uri="{FF2B5EF4-FFF2-40B4-BE49-F238E27FC236}">
                    <a16:creationId xmlns:a16="http://schemas.microsoft.com/office/drawing/2014/main" id="{28D9DC30-E724-41A5-AD6C-0B4D1009ED7C}"/>
                  </a:ext>
                </a:extLst>
              </p:cNvPr>
              <p:cNvSpPr txBox="1"/>
              <p:nvPr/>
            </p:nvSpPr>
            <p:spPr>
              <a:xfrm>
                <a:off x="6867100" y="2809389"/>
                <a:ext cx="818865" cy="307777"/>
              </a:xfrm>
              <a:prstGeom prst="rect">
                <a:avLst/>
              </a:prstGeom>
              <a:noFill/>
            </p:spPr>
            <p:txBody>
              <a:bodyPr wrap="square" rtlCol="0">
                <a:spAutoFit/>
              </a:bodyPr>
              <a:lstStyle/>
              <a:p>
                <a:r>
                  <a:rPr lang="fr-FR" sz="1400" b="1" dirty="0"/>
                  <a:t>mars</a:t>
                </a:r>
                <a:endParaRPr lang="en-US" sz="1400" b="1" dirty="0"/>
              </a:p>
            </p:txBody>
          </p:sp>
          <p:sp>
            <p:nvSpPr>
              <p:cNvPr id="21" name="TextBox 20">
                <a:extLst>
                  <a:ext uri="{FF2B5EF4-FFF2-40B4-BE49-F238E27FC236}">
                    <a16:creationId xmlns:a16="http://schemas.microsoft.com/office/drawing/2014/main" id="{75B56DE6-72B1-4520-B434-B3E2117113BC}"/>
                  </a:ext>
                </a:extLst>
              </p:cNvPr>
              <p:cNvSpPr txBox="1"/>
              <p:nvPr/>
            </p:nvSpPr>
            <p:spPr>
              <a:xfrm>
                <a:off x="8059005" y="2809389"/>
                <a:ext cx="818865" cy="307777"/>
              </a:xfrm>
              <a:prstGeom prst="rect">
                <a:avLst/>
              </a:prstGeom>
              <a:noFill/>
            </p:spPr>
            <p:txBody>
              <a:bodyPr wrap="square" rtlCol="0">
                <a:spAutoFit/>
              </a:bodyPr>
              <a:lstStyle/>
              <a:p>
                <a:r>
                  <a:rPr lang="fr-FR" sz="1400" b="1" dirty="0"/>
                  <a:t>avril</a:t>
                </a:r>
                <a:endParaRPr lang="en-US" sz="1400" b="1" dirty="0"/>
              </a:p>
            </p:txBody>
          </p:sp>
          <p:sp>
            <p:nvSpPr>
              <p:cNvPr id="23" name="TextBox 22">
                <a:extLst>
                  <a:ext uri="{FF2B5EF4-FFF2-40B4-BE49-F238E27FC236}">
                    <a16:creationId xmlns:a16="http://schemas.microsoft.com/office/drawing/2014/main" id="{9DE80B62-9BE7-44AB-9416-868813CC6E01}"/>
                  </a:ext>
                </a:extLst>
              </p:cNvPr>
              <p:cNvSpPr txBox="1"/>
              <p:nvPr/>
            </p:nvSpPr>
            <p:spPr>
              <a:xfrm>
                <a:off x="8923363" y="3350006"/>
                <a:ext cx="818865" cy="307777"/>
              </a:xfrm>
              <a:prstGeom prst="rect">
                <a:avLst/>
              </a:prstGeom>
              <a:noFill/>
            </p:spPr>
            <p:txBody>
              <a:bodyPr wrap="square" rtlCol="0">
                <a:spAutoFit/>
              </a:bodyPr>
              <a:lstStyle/>
              <a:p>
                <a:r>
                  <a:rPr lang="fr-FR" sz="1400" b="1" dirty="0">
                    <a:solidFill>
                      <a:srgbClr val="FF0000"/>
                    </a:solidFill>
                  </a:rPr>
                  <a:t>mai</a:t>
                </a:r>
                <a:endParaRPr lang="en-US" sz="1400" b="1" dirty="0">
                  <a:solidFill>
                    <a:srgbClr val="FF0000"/>
                  </a:solidFill>
                </a:endParaRPr>
              </a:p>
            </p:txBody>
          </p:sp>
          <p:sp>
            <p:nvSpPr>
              <p:cNvPr id="24" name="TextBox 23">
                <a:extLst>
                  <a:ext uri="{FF2B5EF4-FFF2-40B4-BE49-F238E27FC236}">
                    <a16:creationId xmlns:a16="http://schemas.microsoft.com/office/drawing/2014/main" id="{E43C2534-663F-4BE3-9096-2E59E0EF006D}"/>
                  </a:ext>
                </a:extLst>
              </p:cNvPr>
              <p:cNvSpPr txBox="1"/>
              <p:nvPr/>
            </p:nvSpPr>
            <p:spPr>
              <a:xfrm>
                <a:off x="9294128" y="4036087"/>
                <a:ext cx="818865" cy="307777"/>
              </a:xfrm>
              <a:prstGeom prst="rect">
                <a:avLst/>
              </a:prstGeom>
              <a:noFill/>
            </p:spPr>
            <p:txBody>
              <a:bodyPr wrap="square" rtlCol="0">
                <a:spAutoFit/>
              </a:bodyPr>
              <a:lstStyle/>
              <a:p>
                <a:r>
                  <a:rPr lang="fr-FR" sz="1400" b="1" dirty="0">
                    <a:solidFill>
                      <a:srgbClr val="FFC000"/>
                    </a:solidFill>
                  </a:rPr>
                  <a:t>juin</a:t>
                </a:r>
                <a:endParaRPr lang="en-US" sz="1400" b="1" dirty="0">
                  <a:solidFill>
                    <a:srgbClr val="FFC000"/>
                  </a:solidFill>
                </a:endParaRPr>
              </a:p>
            </p:txBody>
          </p:sp>
          <p:sp>
            <p:nvSpPr>
              <p:cNvPr id="25" name="TextBox 24">
                <a:extLst>
                  <a:ext uri="{FF2B5EF4-FFF2-40B4-BE49-F238E27FC236}">
                    <a16:creationId xmlns:a16="http://schemas.microsoft.com/office/drawing/2014/main" id="{40636963-6662-46B4-9E28-CBDAC10BEE51}"/>
                  </a:ext>
                </a:extLst>
              </p:cNvPr>
              <p:cNvSpPr txBox="1"/>
              <p:nvPr/>
            </p:nvSpPr>
            <p:spPr>
              <a:xfrm>
                <a:off x="9403308" y="4923105"/>
                <a:ext cx="818865" cy="307777"/>
              </a:xfrm>
              <a:prstGeom prst="rect">
                <a:avLst/>
              </a:prstGeom>
              <a:noFill/>
            </p:spPr>
            <p:txBody>
              <a:bodyPr wrap="square" rtlCol="0">
                <a:spAutoFit/>
              </a:bodyPr>
              <a:lstStyle/>
              <a:p>
                <a:r>
                  <a:rPr lang="fr-FR" sz="1400" b="1" dirty="0"/>
                  <a:t>juillet</a:t>
                </a:r>
                <a:endParaRPr lang="en-US" sz="1400" b="1" dirty="0"/>
              </a:p>
            </p:txBody>
          </p:sp>
          <p:sp>
            <p:nvSpPr>
              <p:cNvPr id="26" name="TextBox 25">
                <a:extLst>
                  <a:ext uri="{FF2B5EF4-FFF2-40B4-BE49-F238E27FC236}">
                    <a16:creationId xmlns:a16="http://schemas.microsoft.com/office/drawing/2014/main" id="{0DC3B3FE-48F9-4087-8715-B3086D3F716D}"/>
                  </a:ext>
                </a:extLst>
              </p:cNvPr>
              <p:cNvSpPr txBox="1"/>
              <p:nvPr/>
            </p:nvSpPr>
            <p:spPr>
              <a:xfrm>
                <a:off x="6075528" y="5669124"/>
                <a:ext cx="984912" cy="307777"/>
              </a:xfrm>
              <a:prstGeom prst="rect">
                <a:avLst/>
              </a:prstGeom>
              <a:noFill/>
            </p:spPr>
            <p:txBody>
              <a:bodyPr wrap="square" rtlCol="0">
                <a:spAutoFit/>
              </a:bodyPr>
              <a:lstStyle/>
              <a:p>
                <a:r>
                  <a:rPr lang="fr-FR" sz="1400" b="1" dirty="0">
                    <a:solidFill>
                      <a:srgbClr val="002060"/>
                    </a:solidFill>
                  </a:rPr>
                  <a:t>novembre</a:t>
                </a:r>
                <a:endParaRPr lang="en-US" sz="1400" b="1" dirty="0">
                  <a:solidFill>
                    <a:srgbClr val="002060"/>
                  </a:solidFill>
                </a:endParaRPr>
              </a:p>
            </p:txBody>
          </p:sp>
          <p:sp>
            <p:nvSpPr>
              <p:cNvPr id="27" name="TextBox 26">
                <a:extLst>
                  <a:ext uri="{FF2B5EF4-FFF2-40B4-BE49-F238E27FC236}">
                    <a16:creationId xmlns:a16="http://schemas.microsoft.com/office/drawing/2014/main" id="{10BAB61A-ED7E-4984-9C1D-221DBE9EC398}"/>
                  </a:ext>
                </a:extLst>
              </p:cNvPr>
              <p:cNvSpPr txBox="1"/>
              <p:nvPr/>
            </p:nvSpPr>
            <p:spPr>
              <a:xfrm>
                <a:off x="5675195" y="4923105"/>
                <a:ext cx="984912" cy="307777"/>
              </a:xfrm>
              <a:prstGeom prst="rect">
                <a:avLst/>
              </a:prstGeom>
              <a:noFill/>
            </p:spPr>
            <p:txBody>
              <a:bodyPr wrap="square" rtlCol="0">
                <a:spAutoFit/>
              </a:bodyPr>
              <a:lstStyle/>
              <a:p>
                <a:r>
                  <a:rPr lang="fr-FR" sz="1400" b="1" dirty="0"/>
                  <a:t>décembre</a:t>
                </a:r>
                <a:endParaRPr lang="en-US" sz="1400" b="1" dirty="0"/>
              </a:p>
            </p:txBody>
          </p:sp>
          <p:sp>
            <p:nvSpPr>
              <p:cNvPr id="28" name="TextBox 27">
                <a:extLst>
                  <a:ext uri="{FF2B5EF4-FFF2-40B4-BE49-F238E27FC236}">
                    <a16:creationId xmlns:a16="http://schemas.microsoft.com/office/drawing/2014/main" id="{89BCAC09-2E6C-4CB7-AED2-1215221A285D}"/>
                  </a:ext>
                </a:extLst>
              </p:cNvPr>
              <p:cNvSpPr txBox="1"/>
              <p:nvPr/>
            </p:nvSpPr>
            <p:spPr>
              <a:xfrm>
                <a:off x="6887569" y="6346227"/>
                <a:ext cx="818865" cy="307777"/>
              </a:xfrm>
              <a:prstGeom prst="rect">
                <a:avLst/>
              </a:prstGeom>
              <a:noFill/>
            </p:spPr>
            <p:txBody>
              <a:bodyPr wrap="square" rtlCol="0">
                <a:spAutoFit/>
              </a:bodyPr>
              <a:lstStyle/>
              <a:p>
                <a:r>
                  <a:rPr lang="fr-FR" sz="1400" b="1" dirty="0"/>
                  <a:t>octobre</a:t>
                </a:r>
                <a:endParaRPr lang="en-US" sz="1400" b="1" dirty="0"/>
              </a:p>
            </p:txBody>
          </p:sp>
          <p:sp>
            <p:nvSpPr>
              <p:cNvPr id="29" name="TextBox 28">
                <a:extLst>
                  <a:ext uri="{FF2B5EF4-FFF2-40B4-BE49-F238E27FC236}">
                    <a16:creationId xmlns:a16="http://schemas.microsoft.com/office/drawing/2014/main" id="{49F01B11-AAA2-4D86-A58C-27792A502E61}"/>
                  </a:ext>
                </a:extLst>
              </p:cNvPr>
              <p:cNvSpPr txBox="1"/>
              <p:nvPr/>
            </p:nvSpPr>
            <p:spPr>
              <a:xfrm>
                <a:off x="8138612" y="6346227"/>
                <a:ext cx="1196454" cy="307777"/>
              </a:xfrm>
              <a:prstGeom prst="rect">
                <a:avLst/>
              </a:prstGeom>
              <a:noFill/>
            </p:spPr>
            <p:txBody>
              <a:bodyPr wrap="square" rtlCol="0">
                <a:spAutoFit/>
              </a:bodyPr>
              <a:lstStyle/>
              <a:p>
                <a:r>
                  <a:rPr lang="fr-FR" sz="1400" b="1" dirty="0">
                    <a:solidFill>
                      <a:srgbClr val="FF0000"/>
                    </a:solidFill>
                  </a:rPr>
                  <a:t>septembre</a:t>
                </a:r>
                <a:endParaRPr lang="en-US" sz="1400" b="1" dirty="0">
                  <a:solidFill>
                    <a:srgbClr val="FF0000"/>
                  </a:solidFill>
                </a:endParaRPr>
              </a:p>
            </p:txBody>
          </p:sp>
          <p:sp>
            <p:nvSpPr>
              <p:cNvPr id="30" name="TextBox 29">
                <a:extLst>
                  <a:ext uri="{FF2B5EF4-FFF2-40B4-BE49-F238E27FC236}">
                    <a16:creationId xmlns:a16="http://schemas.microsoft.com/office/drawing/2014/main" id="{38E178CA-F17E-4291-9FF1-5AAA8A8723DD}"/>
                  </a:ext>
                </a:extLst>
              </p:cNvPr>
              <p:cNvSpPr txBox="1"/>
              <p:nvPr/>
            </p:nvSpPr>
            <p:spPr>
              <a:xfrm>
                <a:off x="9178120" y="5669124"/>
                <a:ext cx="818865" cy="307777"/>
              </a:xfrm>
              <a:prstGeom prst="rect">
                <a:avLst/>
              </a:prstGeom>
              <a:noFill/>
            </p:spPr>
            <p:txBody>
              <a:bodyPr wrap="square" rtlCol="0">
                <a:spAutoFit/>
              </a:bodyPr>
              <a:lstStyle/>
              <a:p>
                <a:r>
                  <a:rPr lang="fr-FR" sz="1400" b="1" dirty="0"/>
                  <a:t>aout</a:t>
                </a:r>
                <a:endParaRPr lang="en-US" sz="1400" b="1" dirty="0"/>
              </a:p>
            </p:txBody>
          </p:sp>
        </p:grpSp>
        <p:sp>
          <p:nvSpPr>
            <p:cNvPr id="31" name="ZoneTexte 17">
              <a:extLst>
                <a:ext uri="{FF2B5EF4-FFF2-40B4-BE49-F238E27FC236}">
                  <a16:creationId xmlns:a16="http://schemas.microsoft.com/office/drawing/2014/main" id="{A7EC7DB5-78E8-403A-9B12-05564A9C851E}"/>
                </a:ext>
              </a:extLst>
            </p:cNvPr>
            <p:cNvSpPr txBox="1"/>
            <p:nvPr/>
          </p:nvSpPr>
          <p:spPr>
            <a:xfrm>
              <a:off x="7652020" y="4151455"/>
              <a:ext cx="1800068" cy="369332"/>
            </a:xfrm>
            <a:prstGeom prst="rect">
              <a:avLst/>
            </a:prstGeom>
            <a:noFill/>
          </p:spPr>
          <p:txBody>
            <a:bodyPr wrap="square" rtlCol="0">
              <a:spAutoFit/>
            </a:bodyPr>
            <a:lstStyle/>
            <a:p>
              <a:r>
                <a:rPr lang="fr-FR" dirty="0">
                  <a:solidFill>
                    <a:srgbClr val="FFC000"/>
                  </a:solidFill>
                  <a:latin typeface="AvenirNext LT Pro MediumCn" panose="020B0606020202020204" pitchFamily="34" charset="0"/>
                </a:rPr>
                <a:t>Des COPIL/COTECH</a:t>
              </a:r>
            </a:p>
          </p:txBody>
        </p:sp>
        <p:sp>
          <p:nvSpPr>
            <p:cNvPr id="32" name="TextBox 31">
              <a:extLst>
                <a:ext uri="{FF2B5EF4-FFF2-40B4-BE49-F238E27FC236}">
                  <a16:creationId xmlns:a16="http://schemas.microsoft.com/office/drawing/2014/main" id="{2FB8FDDA-154F-4279-BEE0-2FA64796E86A}"/>
                </a:ext>
              </a:extLst>
            </p:cNvPr>
            <p:cNvSpPr txBox="1"/>
            <p:nvPr/>
          </p:nvSpPr>
          <p:spPr>
            <a:xfrm>
              <a:off x="6838527" y="6197104"/>
              <a:ext cx="3122469" cy="646331"/>
            </a:xfrm>
            <a:prstGeom prst="rect">
              <a:avLst/>
            </a:prstGeom>
            <a:noFill/>
          </p:spPr>
          <p:txBody>
            <a:bodyPr wrap="square">
              <a:spAutoFit/>
            </a:bodyPr>
            <a:lstStyle/>
            <a:p>
              <a:r>
                <a:rPr lang="fr-FR" dirty="0">
                  <a:solidFill>
                    <a:srgbClr val="FF0000"/>
                  </a:solidFill>
                  <a:latin typeface="AvenirNext LT Pro MediumCn" panose="020B0606020202020204" pitchFamily="34" charset="0"/>
                </a:rPr>
                <a:t>Des tours de plaine pour saisir l’état des champs -</a:t>
              </a:r>
              <a:endParaRPr kumimoji="0" lang="fr-FR" sz="1800" b="0" i="0" u="none" strike="noStrike" kern="1200" cap="none" spc="0" normalizeH="0" baseline="0" noProof="0" dirty="0">
                <a:ln>
                  <a:noFill/>
                </a:ln>
                <a:solidFill>
                  <a:srgbClr val="FF0000"/>
                </a:solidFill>
                <a:effectLst/>
                <a:uLnTx/>
                <a:uFillTx/>
                <a:latin typeface="AvenirNext LT Pro LightCn" panose="020B0406020202020204" pitchFamily="34" charset="0"/>
                <a:ea typeface="+mn-ea"/>
                <a:cs typeface="+mn-cs"/>
              </a:endParaRPr>
            </a:p>
          </p:txBody>
        </p:sp>
        <p:sp>
          <p:nvSpPr>
            <p:cNvPr id="33" name="TextBox 32">
              <a:extLst>
                <a:ext uri="{FF2B5EF4-FFF2-40B4-BE49-F238E27FC236}">
                  <a16:creationId xmlns:a16="http://schemas.microsoft.com/office/drawing/2014/main" id="{1E74D8E8-89C1-4415-85A4-8EFA5B1829B7}"/>
                </a:ext>
              </a:extLst>
            </p:cNvPr>
            <p:cNvSpPr txBox="1"/>
            <p:nvPr/>
          </p:nvSpPr>
          <p:spPr>
            <a:xfrm>
              <a:off x="1375567" y="5776351"/>
              <a:ext cx="2424351" cy="369332"/>
            </a:xfrm>
            <a:prstGeom prst="rect">
              <a:avLst/>
            </a:prstGeom>
            <a:noFill/>
          </p:spPr>
          <p:txBody>
            <a:bodyPr wrap="square">
              <a:spAutoFit/>
            </a:bodyPr>
            <a:lstStyle/>
            <a:p>
              <a:r>
                <a:rPr lang="fr-FR" dirty="0">
                  <a:solidFill>
                    <a:srgbClr val="002060"/>
                  </a:solidFill>
                  <a:latin typeface="AvenirNext LT Pro MediumCn" panose="020B0606020202020204" pitchFamily="34" charset="0"/>
                </a:rPr>
                <a:t>Des campagnes de mesure</a:t>
              </a:r>
            </a:p>
          </p:txBody>
        </p:sp>
        <p:sp>
          <p:nvSpPr>
            <p:cNvPr id="34" name="TextBox 33">
              <a:extLst>
                <a:ext uri="{FF2B5EF4-FFF2-40B4-BE49-F238E27FC236}">
                  <a16:creationId xmlns:a16="http://schemas.microsoft.com/office/drawing/2014/main" id="{904DBE3B-2AE0-420F-ABC8-8B8B34768A79}"/>
                </a:ext>
              </a:extLst>
            </p:cNvPr>
            <p:cNvSpPr txBox="1"/>
            <p:nvPr/>
          </p:nvSpPr>
          <p:spPr>
            <a:xfrm>
              <a:off x="747942" y="3782123"/>
              <a:ext cx="2805287" cy="369332"/>
            </a:xfrm>
            <a:prstGeom prst="rect">
              <a:avLst/>
            </a:prstGeom>
            <a:noFill/>
          </p:spPr>
          <p:txBody>
            <a:bodyPr wrap="square">
              <a:spAutoFit/>
            </a:bodyPr>
            <a:lstStyle/>
            <a:p>
              <a:r>
                <a:rPr lang="fr-FR" dirty="0">
                  <a:solidFill>
                    <a:srgbClr val="00B050"/>
                  </a:solidFill>
                  <a:latin typeface="AvenirNext LT Pro MediumCn" panose="020B0606020202020204" pitchFamily="34" charset="0"/>
                </a:rPr>
                <a:t>Des rdv individuels et collectifs</a:t>
              </a:r>
            </a:p>
          </p:txBody>
        </p:sp>
      </p:grpSp>
      <p:sp>
        <p:nvSpPr>
          <p:cNvPr id="35" name="TextBox 34">
            <a:extLst>
              <a:ext uri="{FF2B5EF4-FFF2-40B4-BE49-F238E27FC236}">
                <a16:creationId xmlns:a16="http://schemas.microsoft.com/office/drawing/2014/main" id="{BAAA0DB2-4B1A-4D4B-A1A5-16CEBEC014D9}"/>
              </a:ext>
            </a:extLst>
          </p:cNvPr>
          <p:cNvSpPr txBox="1"/>
          <p:nvPr/>
        </p:nvSpPr>
        <p:spPr>
          <a:xfrm>
            <a:off x="7125958" y="2759324"/>
            <a:ext cx="2852192" cy="646331"/>
          </a:xfrm>
          <a:prstGeom prst="rect">
            <a:avLst/>
          </a:prstGeom>
          <a:noFill/>
        </p:spPr>
        <p:txBody>
          <a:bodyPr wrap="square">
            <a:spAutoFit/>
          </a:bodyPr>
          <a:lstStyle/>
          <a:p>
            <a:r>
              <a:rPr lang="fr-FR" dirty="0">
                <a:solidFill>
                  <a:srgbClr val="FF0000"/>
                </a:solidFill>
                <a:latin typeface="AvenirNext LT Pro MediumCn" panose="020B0606020202020204" pitchFamily="34" charset="0"/>
              </a:rPr>
              <a:t>Des tours de plaine pour saisir l’état des champs-</a:t>
            </a:r>
            <a:endParaRPr kumimoji="0" lang="fr-FR" sz="1800" b="0" i="0" u="none" strike="noStrike" kern="1200" cap="none" spc="0" normalizeH="0" baseline="0" noProof="0" dirty="0">
              <a:ln>
                <a:noFill/>
              </a:ln>
              <a:solidFill>
                <a:srgbClr val="FF0000"/>
              </a:solidFill>
              <a:effectLst/>
              <a:uLnTx/>
              <a:uFillTx/>
              <a:latin typeface="AvenirNext LT Pro LightCn" panose="020B0406020202020204" pitchFamily="34" charset="0"/>
              <a:ea typeface="+mn-ea"/>
              <a:cs typeface="+mn-cs"/>
            </a:endParaRPr>
          </a:p>
        </p:txBody>
      </p:sp>
      <p:sp>
        <p:nvSpPr>
          <p:cNvPr id="37" name="ZoneTexte 15">
            <a:extLst>
              <a:ext uri="{FF2B5EF4-FFF2-40B4-BE49-F238E27FC236}">
                <a16:creationId xmlns:a16="http://schemas.microsoft.com/office/drawing/2014/main" id="{6B71F31D-F845-438D-B225-FB90E6058B01}"/>
              </a:ext>
            </a:extLst>
          </p:cNvPr>
          <p:cNvSpPr txBox="1"/>
          <p:nvPr/>
        </p:nvSpPr>
        <p:spPr>
          <a:xfrm>
            <a:off x="6697237" y="2348345"/>
            <a:ext cx="1752787" cy="307777"/>
          </a:xfrm>
          <a:prstGeom prst="rect">
            <a:avLst/>
          </a:prstGeom>
          <a:noFill/>
        </p:spPr>
        <p:txBody>
          <a:bodyPr wrap="square" rtlCol="0">
            <a:spAutoFit/>
          </a:bodyPr>
          <a:lstStyle/>
          <a:p>
            <a:pPr algn="ctr"/>
            <a:r>
              <a:rPr lang="fr-FR" sz="1400" dirty="0">
                <a:latin typeface="AvenirNext LT Pro MediumCn" panose="020B0606020202020204" pitchFamily="34" charset="0"/>
              </a:rPr>
              <a:t>Suivi adaptatif</a:t>
            </a:r>
          </a:p>
        </p:txBody>
      </p:sp>
    </p:spTree>
    <p:extLst>
      <p:ext uri="{BB962C8B-B14F-4D97-AF65-F5344CB8AC3E}">
        <p14:creationId xmlns:p14="http://schemas.microsoft.com/office/powerpoint/2010/main" val="2554439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8786C-B510-4605-9DB9-D5D12977EBA9}"/>
              </a:ext>
            </a:extLst>
          </p:cNvPr>
          <p:cNvSpPr>
            <a:spLocks noGrp="1"/>
          </p:cNvSpPr>
          <p:nvPr>
            <p:ph type="title"/>
          </p:nvPr>
        </p:nvSpPr>
        <p:spPr/>
        <p:txBody>
          <a:bodyPr vert="horz" lIns="91440" tIns="45720" rIns="91440" bIns="45720" rtlCol="0" anchor="ctr" anchorCtr="0">
            <a:normAutofit/>
          </a:bodyPr>
          <a:lstStyle/>
          <a:p>
            <a:pPr marL="457200" indent="-457200">
              <a:buBlip>
                <a:blip r:embed="rId2"/>
              </a:buBlip>
            </a:pPr>
            <a:r>
              <a:rPr lang="fr-FR" sz="3000" b="1" dirty="0">
                <a:solidFill>
                  <a:srgbClr val="00A3A6"/>
                </a:solidFill>
                <a:latin typeface="Raleway SemiBold" panose="020B0703030101060003" pitchFamily="34" charset="0"/>
              </a:rPr>
              <a:t>Un travail ensemble depuis 2010</a:t>
            </a:r>
          </a:p>
        </p:txBody>
      </p:sp>
      <p:sp>
        <p:nvSpPr>
          <p:cNvPr id="4" name="Flèche : droite 3">
            <a:extLst>
              <a:ext uri="{FF2B5EF4-FFF2-40B4-BE49-F238E27FC236}">
                <a16:creationId xmlns:a16="http://schemas.microsoft.com/office/drawing/2014/main" id="{094E8283-B180-483B-B5F9-FCD5F5874186}"/>
              </a:ext>
            </a:extLst>
          </p:cNvPr>
          <p:cNvSpPr/>
          <p:nvPr/>
        </p:nvSpPr>
        <p:spPr>
          <a:xfrm>
            <a:off x="603250" y="1797050"/>
            <a:ext cx="10871200" cy="552450"/>
          </a:xfrm>
          <a:prstGeom prst="rightArrow">
            <a:avLst/>
          </a:prstGeom>
          <a:solidFill>
            <a:srgbClr val="2756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endParaRPr>
          </a:p>
        </p:txBody>
      </p:sp>
      <p:sp>
        <p:nvSpPr>
          <p:cNvPr id="5" name="Ellipse 4">
            <a:extLst>
              <a:ext uri="{FF2B5EF4-FFF2-40B4-BE49-F238E27FC236}">
                <a16:creationId xmlns:a16="http://schemas.microsoft.com/office/drawing/2014/main" id="{B268FF6A-BC51-4B03-B81C-F68630C886CB}"/>
              </a:ext>
            </a:extLst>
          </p:cNvPr>
          <p:cNvSpPr>
            <a:spLocks noChangeAspect="1"/>
          </p:cNvSpPr>
          <p:nvPr/>
        </p:nvSpPr>
        <p:spPr>
          <a:xfrm>
            <a:off x="734450"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6E5BCB0A-3403-439D-9759-B647CD4638B8}"/>
              </a:ext>
            </a:extLst>
          </p:cNvPr>
          <p:cNvSpPr txBox="1"/>
          <p:nvPr/>
        </p:nvSpPr>
        <p:spPr>
          <a:xfrm>
            <a:off x="567459" y="1461409"/>
            <a:ext cx="644656" cy="307777"/>
          </a:xfrm>
          <a:prstGeom prst="rect">
            <a:avLst/>
          </a:prstGeom>
          <a:noFill/>
        </p:spPr>
        <p:txBody>
          <a:bodyPr wrap="square" rtlCol="0">
            <a:spAutoFit/>
          </a:bodyPr>
          <a:lstStyle/>
          <a:p>
            <a:r>
              <a:rPr lang="fr-FR" sz="1400" b="1" dirty="0">
                <a:latin typeface="AvenirNext LT Pro MediumCn" panose="020B0606020202020204" pitchFamily="34" charset="0"/>
              </a:rPr>
              <a:t>2010</a:t>
            </a:r>
          </a:p>
        </p:txBody>
      </p:sp>
      <p:sp>
        <p:nvSpPr>
          <p:cNvPr id="7" name="ZoneTexte 6">
            <a:extLst>
              <a:ext uri="{FF2B5EF4-FFF2-40B4-BE49-F238E27FC236}">
                <a16:creationId xmlns:a16="http://schemas.microsoft.com/office/drawing/2014/main" id="{4FEC8E37-4605-4B52-9B15-349A02B8A256}"/>
              </a:ext>
            </a:extLst>
          </p:cNvPr>
          <p:cNvSpPr txBox="1"/>
          <p:nvPr/>
        </p:nvSpPr>
        <p:spPr>
          <a:xfrm>
            <a:off x="263235" y="2451852"/>
            <a:ext cx="1334193" cy="307777"/>
          </a:xfrm>
          <a:prstGeom prst="rect">
            <a:avLst/>
          </a:prstGeom>
          <a:noFill/>
        </p:spPr>
        <p:txBody>
          <a:bodyPr wrap="square" rtlCol="0">
            <a:spAutoFit/>
          </a:bodyPr>
          <a:lstStyle/>
          <a:p>
            <a:r>
              <a:rPr lang="fr-FR" sz="1400" dirty="0">
                <a:latin typeface="AvenirNext LT Pro MediumCn" panose="020B0606020202020204" pitchFamily="34" charset="0"/>
              </a:rPr>
              <a:t>Compréhension </a:t>
            </a:r>
          </a:p>
        </p:txBody>
      </p:sp>
      <p:sp>
        <p:nvSpPr>
          <p:cNvPr id="8" name="Ellipse 7">
            <a:extLst>
              <a:ext uri="{FF2B5EF4-FFF2-40B4-BE49-F238E27FC236}">
                <a16:creationId xmlns:a16="http://schemas.microsoft.com/office/drawing/2014/main" id="{FB1997BE-496A-422A-B62B-B4451E1A0A59}"/>
              </a:ext>
            </a:extLst>
          </p:cNvPr>
          <p:cNvSpPr>
            <a:spLocks noChangeAspect="1"/>
          </p:cNvSpPr>
          <p:nvPr/>
        </p:nvSpPr>
        <p:spPr>
          <a:xfrm>
            <a:off x="2244595"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9AB33ACE-3C08-4ED9-B0A3-C9C53089D7A9}"/>
              </a:ext>
            </a:extLst>
          </p:cNvPr>
          <p:cNvSpPr txBox="1"/>
          <p:nvPr/>
        </p:nvSpPr>
        <p:spPr>
          <a:xfrm>
            <a:off x="1879341" y="1461409"/>
            <a:ext cx="915872" cy="523220"/>
          </a:xfrm>
          <a:prstGeom prst="rect">
            <a:avLst/>
          </a:prstGeom>
          <a:noFill/>
        </p:spPr>
        <p:txBody>
          <a:bodyPr wrap="square" rtlCol="0">
            <a:spAutoFit/>
          </a:bodyPr>
          <a:lstStyle/>
          <a:p>
            <a:pPr algn="ctr"/>
            <a:r>
              <a:rPr lang="fr-FR" sz="1400" b="1" dirty="0">
                <a:latin typeface="AvenirNext LT Pro MediumCn" panose="020B0606020202020204" pitchFamily="34" charset="0"/>
              </a:rPr>
              <a:t>Automne 2011</a:t>
            </a:r>
          </a:p>
        </p:txBody>
      </p:sp>
      <p:sp>
        <p:nvSpPr>
          <p:cNvPr id="14" name="ZoneTexte 13">
            <a:extLst>
              <a:ext uri="{FF2B5EF4-FFF2-40B4-BE49-F238E27FC236}">
                <a16:creationId xmlns:a16="http://schemas.microsoft.com/office/drawing/2014/main" id="{566B1FC9-B5AA-4694-84C7-5396A15634CE}"/>
              </a:ext>
            </a:extLst>
          </p:cNvPr>
          <p:cNvSpPr txBox="1"/>
          <p:nvPr/>
        </p:nvSpPr>
        <p:spPr>
          <a:xfrm>
            <a:off x="1736025" y="2451852"/>
            <a:ext cx="1188764" cy="523220"/>
          </a:xfrm>
          <a:prstGeom prst="rect">
            <a:avLst/>
          </a:prstGeom>
          <a:noFill/>
        </p:spPr>
        <p:txBody>
          <a:bodyPr wrap="square" rtlCol="0">
            <a:spAutoFit/>
          </a:bodyPr>
          <a:lstStyle/>
          <a:p>
            <a:pPr algn="ctr"/>
            <a:r>
              <a:rPr lang="fr-FR" sz="1400" dirty="0">
                <a:latin typeface="AvenirNext LT Pro MediumCn" panose="020B0606020202020204" pitchFamily="34" charset="0"/>
              </a:rPr>
              <a:t>Travaux </a:t>
            </a:r>
          </a:p>
          <a:p>
            <a:pPr algn="ctr"/>
            <a:r>
              <a:rPr lang="fr-FR" sz="1400" dirty="0">
                <a:latin typeface="AvenirNext LT Pro MediumCn" panose="020B0606020202020204" pitchFamily="34" charset="0"/>
              </a:rPr>
              <a:t>en sous-groupe</a:t>
            </a:r>
          </a:p>
        </p:txBody>
      </p:sp>
      <p:sp>
        <p:nvSpPr>
          <p:cNvPr id="19" name="Ellipse 18">
            <a:extLst>
              <a:ext uri="{FF2B5EF4-FFF2-40B4-BE49-F238E27FC236}">
                <a16:creationId xmlns:a16="http://schemas.microsoft.com/office/drawing/2014/main" id="{76567040-7F9C-4ECB-ACF8-3BF3E779410C}"/>
              </a:ext>
            </a:extLst>
          </p:cNvPr>
          <p:cNvSpPr>
            <a:spLocks noChangeAspect="1"/>
          </p:cNvSpPr>
          <p:nvPr/>
        </p:nvSpPr>
        <p:spPr>
          <a:xfrm>
            <a:off x="3436086" y="2004826"/>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2D625FA7-34B4-4228-8BC7-8B2F658A1BA6}"/>
              </a:ext>
            </a:extLst>
          </p:cNvPr>
          <p:cNvSpPr txBox="1"/>
          <p:nvPr/>
        </p:nvSpPr>
        <p:spPr>
          <a:xfrm>
            <a:off x="2889610" y="1461409"/>
            <a:ext cx="1231496" cy="523220"/>
          </a:xfrm>
          <a:prstGeom prst="rect">
            <a:avLst/>
          </a:prstGeom>
          <a:noFill/>
        </p:spPr>
        <p:txBody>
          <a:bodyPr wrap="square" rtlCol="0">
            <a:spAutoFit/>
          </a:bodyPr>
          <a:lstStyle/>
          <a:p>
            <a:pPr algn="ctr"/>
            <a:r>
              <a:rPr lang="fr-FR" sz="1400" b="1" dirty="0">
                <a:latin typeface="AvenirNext LT Pro MediumCn" panose="020B0606020202020204" pitchFamily="34" charset="0"/>
              </a:rPr>
              <a:t>1</a:t>
            </a:r>
            <a:r>
              <a:rPr lang="fr-FR" sz="1400" b="1" baseline="30000" dirty="0">
                <a:latin typeface="AvenirNext LT Pro MediumCn" panose="020B0606020202020204" pitchFamily="34" charset="0"/>
              </a:rPr>
              <a:t>er</a:t>
            </a:r>
            <a:r>
              <a:rPr lang="fr-FR" sz="1400" b="1" dirty="0">
                <a:latin typeface="AvenirNext LT Pro MediumCn" panose="020B0606020202020204" pitchFamily="34" charset="0"/>
              </a:rPr>
              <a:t> semestre</a:t>
            </a:r>
          </a:p>
          <a:p>
            <a:pPr algn="ctr"/>
            <a:r>
              <a:rPr lang="fr-FR" sz="1400" b="1" dirty="0">
                <a:latin typeface="AvenirNext LT Pro MediumCn" panose="020B0606020202020204" pitchFamily="34" charset="0"/>
              </a:rPr>
              <a:t>2012</a:t>
            </a:r>
          </a:p>
        </p:txBody>
      </p:sp>
      <p:sp>
        <p:nvSpPr>
          <p:cNvPr id="22" name="ZoneTexte 21">
            <a:extLst>
              <a:ext uri="{FF2B5EF4-FFF2-40B4-BE49-F238E27FC236}">
                <a16:creationId xmlns:a16="http://schemas.microsoft.com/office/drawing/2014/main" id="{6E6553CC-7ACE-4B82-8BDC-86FAF027C5D5}"/>
              </a:ext>
            </a:extLst>
          </p:cNvPr>
          <p:cNvSpPr txBox="1"/>
          <p:nvPr/>
        </p:nvSpPr>
        <p:spPr>
          <a:xfrm>
            <a:off x="2993029" y="2451852"/>
            <a:ext cx="1024659" cy="523220"/>
          </a:xfrm>
          <a:prstGeom prst="rect">
            <a:avLst/>
          </a:prstGeom>
          <a:noFill/>
        </p:spPr>
        <p:txBody>
          <a:bodyPr wrap="square" rtlCol="0">
            <a:spAutoFit/>
          </a:bodyPr>
          <a:lstStyle/>
          <a:p>
            <a:pPr algn="ctr"/>
            <a:r>
              <a:rPr lang="fr-FR" sz="1400" dirty="0">
                <a:latin typeface="AvenirNext LT Pro MediumCn" panose="020B0606020202020204" pitchFamily="34" charset="0"/>
              </a:rPr>
              <a:t>Tableau de bord</a:t>
            </a:r>
          </a:p>
        </p:txBody>
      </p:sp>
      <p:sp>
        <p:nvSpPr>
          <p:cNvPr id="17" name="ZoneTexte 16">
            <a:extLst>
              <a:ext uri="{FF2B5EF4-FFF2-40B4-BE49-F238E27FC236}">
                <a16:creationId xmlns:a16="http://schemas.microsoft.com/office/drawing/2014/main" id="{955A6CA3-3D59-41EA-B4EE-DE3B98B1A81D}"/>
              </a:ext>
            </a:extLst>
          </p:cNvPr>
          <p:cNvSpPr txBox="1"/>
          <p:nvPr/>
        </p:nvSpPr>
        <p:spPr>
          <a:xfrm>
            <a:off x="4350871" y="1569130"/>
            <a:ext cx="6619165" cy="307777"/>
          </a:xfrm>
          <a:prstGeom prst="rect">
            <a:avLst/>
          </a:prstGeom>
          <a:noFill/>
        </p:spPr>
        <p:txBody>
          <a:bodyPr wrap="square" rtlCol="0">
            <a:spAutoFit/>
          </a:bodyPr>
          <a:lstStyle/>
          <a:p>
            <a:pPr algn="ctr"/>
            <a:r>
              <a:rPr lang="fr-FR" sz="1400" b="1" dirty="0">
                <a:latin typeface="AvenirNext LT Pro MediumCn" panose="020B0606020202020204" pitchFamily="34" charset="0"/>
              </a:rPr>
              <a:t>Tous les ans depuis</a:t>
            </a:r>
          </a:p>
        </p:txBody>
      </p:sp>
      <p:sp>
        <p:nvSpPr>
          <p:cNvPr id="18" name="ZoneTexte 17">
            <a:extLst>
              <a:ext uri="{FF2B5EF4-FFF2-40B4-BE49-F238E27FC236}">
                <a16:creationId xmlns:a16="http://schemas.microsoft.com/office/drawing/2014/main" id="{CAABDE11-9B37-4331-8CDE-58BA1AAADC5D}"/>
              </a:ext>
            </a:extLst>
          </p:cNvPr>
          <p:cNvSpPr txBox="1"/>
          <p:nvPr/>
        </p:nvSpPr>
        <p:spPr>
          <a:xfrm>
            <a:off x="207402" y="3327446"/>
            <a:ext cx="5175622" cy="3323987"/>
          </a:xfrm>
          <a:prstGeom prst="rect">
            <a:avLst/>
          </a:prstGeom>
          <a:noFill/>
        </p:spPr>
        <p:txBody>
          <a:bodyPr wrap="square" rtlCol="0">
            <a:spAutoFit/>
          </a:bodyPr>
          <a:lstStyle/>
          <a:p>
            <a:r>
              <a:rPr lang="fr-FR" dirty="0">
                <a:latin typeface="AvenirNext LT Pro MediumCn" panose="020B0606020202020204" pitchFamily="34" charset="0"/>
              </a:rPr>
              <a:t>Tous les ans : </a:t>
            </a:r>
          </a:p>
          <a:p>
            <a:r>
              <a:rPr lang="fr-FR" dirty="0">
                <a:solidFill>
                  <a:srgbClr val="FF0000"/>
                </a:solidFill>
                <a:latin typeface="AvenirNext LT Pro MediumCn" panose="020B0606020202020204" pitchFamily="34" charset="0"/>
              </a:rPr>
              <a:t>Des tours de plaine pour saisir l’état des champs</a:t>
            </a:r>
          </a:p>
          <a:p>
            <a:r>
              <a:rPr kumimoji="0" lang="fr-FR" sz="1400" b="0" i="0" u="none" strike="noStrike" kern="1200" cap="none" spc="0" normalizeH="0" baseline="0" noProof="0" dirty="0">
                <a:ln>
                  <a:noFill/>
                </a:ln>
                <a:solidFill>
                  <a:srgbClr val="FF0000"/>
                </a:solidFill>
                <a:effectLst/>
                <a:uLnTx/>
                <a:uFillTx/>
                <a:latin typeface="AvenirNext LT Pro LightCn" panose="020B0406020202020204" pitchFamily="34" charset="0"/>
                <a:ea typeface="+mn-ea"/>
                <a:cs typeface="+mn-cs"/>
              </a:rPr>
              <a:t>Tour des couverts, tour des cultures</a:t>
            </a:r>
          </a:p>
          <a:p>
            <a:endParaRPr lang="fr-FR" dirty="0">
              <a:latin typeface="AvenirNext LT Pro MediumCn" panose="020B0606020202020204" pitchFamily="34" charset="0"/>
            </a:endParaRPr>
          </a:p>
          <a:p>
            <a:r>
              <a:rPr lang="fr-FR" dirty="0">
                <a:solidFill>
                  <a:schemeClr val="bg2"/>
                </a:solidFill>
                <a:latin typeface="AvenirNext LT Pro MediumCn" panose="020B0606020202020204" pitchFamily="34" charset="0"/>
              </a:rPr>
              <a:t>Des campagnes de mesure</a:t>
            </a:r>
          </a:p>
          <a:p>
            <a:r>
              <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rPr>
              <a:t>Campagne de mesure des reliquats N en </a:t>
            </a:r>
            <a:r>
              <a:rPr kumimoji="0" lang="fr-FR" sz="1400" b="0" i="0" u="none" strike="noStrike" kern="1200" cap="none" spc="0" normalizeH="0" baseline="0" noProof="0" dirty="0" err="1">
                <a:ln>
                  <a:noFill/>
                </a:ln>
                <a:solidFill>
                  <a:schemeClr val="bg2"/>
                </a:solidFill>
                <a:effectLst/>
                <a:uLnTx/>
                <a:uFillTx/>
                <a:latin typeface="AvenirNext LT Pro LightCn" panose="020B0406020202020204" pitchFamily="34" charset="0"/>
                <a:ea typeface="+mn-ea"/>
                <a:cs typeface="+mn-cs"/>
              </a:rPr>
              <a:t>nov</a:t>
            </a:r>
            <a:r>
              <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rPr>
              <a:t>/</a:t>
            </a:r>
            <a:r>
              <a:rPr kumimoji="0" lang="fr-FR" sz="1400" b="0" i="0" u="none" strike="noStrike" kern="1200" cap="none" spc="0" normalizeH="0" baseline="0" noProof="0" dirty="0" err="1">
                <a:ln>
                  <a:noFill/>
                </a:ln>
                <a:solidFill>
                  <a:schemeClr val="bg2"/>
                </a:solidFill>
                <a:effectLst/>
                <a:uLnTx/>
                <a:uFillTx/>
                <a:latin typeface="AvenirNext LT Pro LightCn" panose="020B0406020202020204" pitchFamily="34" charset="0"/>
                <a:ea typeface="+mn-ea"/>
                <a:cs typeface="+mn-cs"/>
              </a:rPr>
              <a:t>déc</a:t>
            </a:r>
            <a:endPar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endParaRPr>
          </a:p>
          <a:p>
            <a:endParaRPr lang="fr-FR" dirty="0">
              <a:solidFill>
                <a:schemeClr val="bg2"/>
              </a:solidFill>
              <a:latin typeface="AvenirNext LT Pro MediumCn" panose="020B0606020202020204" pitchFamily="34" charset="0"/>
            </a:endParaRPr>
          </a:p>
          <a:p>
            <a:r>
              <a:rPr lang="fr-FR" dirty="0">
                <a:solidFill>
                  <a:schemeClr val="bg2"/>
                </a:solidFill>
                <a:latin typeface="AvenirNext LT Pro MediumCn" panose="020B0606020202020204" pitchFamily="34" charset="0"/>
              </a:rPr>
              <a:t>Des rdv individuels et collectifs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chemeClr val="bg2"/>
                </a:solidFill>
                <a:latin typeface="AvenirNext LT Pro LightCn" panose="020B0406020202020204" pitchFamily="34" charset="0"/>
              </a:rPr>
              <a:t>pour discuter des atteintes et des résultats obtenus. En janvier/février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schemeClr val="bg2"/>
              </a:solidFill>
              <a:latin typeface="AvenirNext LT Pro LightCn" panose="020B0406020202020204" pitchFamily="34" charset="0"/>
            </a:endParaRPr>
          </a:p>
          <a:p>
            <a:r>
              <a:rPr lang="fr-FR" dirty="0">
                <a:solidFill>
                  <a:schemeClr val="bg2"/>
                </a:solidFill>
                <a:latin typeface="AvenirNext LT Pro MediumCn" panose="020B0606020202020204" pitchFamily="34" charset="0"/>
              </a:rPr>
              <a:t>Des COPIL/COTECH</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chemeClr val="bg2"/>
                </a:solidFill>
                <a:latin typeface="AvenirNext LT Pro LightCn" panose="020B0406020202020204" pitchFamily="34" charset="0"/>
              </a:rPr>
              <a:t>Avec les acteurs institutionnels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prstClr val="black"/>
              </a:solidFill>
              <a:latin typeface="AvenirNext LT Pro LightCn" panose="020B0406020202020204" pitchFamily="34" charset="0"/>
            </a:endParaRPr>
          </a:p>
        </p:txBody>
      </p:sp>
      <p:sp>
        <p:nvSpPr>
          <p:cNvPr id="21" name="ZoneTexte 20">
            <a:extLst>
              <a:ext uri="{FF2B5EF4-FFF2-40B4-BE49-F238E27FC236}">
                <a16:creationId xmlns:a16="http://schemas.microsoft.com/office/drawing/2014/main" id="{6D864498-F9D0-4FFD-AED9-5C6CE547A2EF}"/>
              </a:ext>
            </a:extLst>
          </p:cNvPr>
          <p:cNvSpPr txBox="1"/>
          <p:nvPr/>
        </p:nvSpPr>
        <p:spPr>
          <a:xfrm>
            <a:off x="7149655" y="2451852"/>
            <a:ext cx="1024659" cy="523220"/>
          </a:xfrm>
          <a:prstGeom prst="rect">
            <a:avLst/>
          </a:prstGeom>
          <a:noFill/>
        </p:spPr>
        <p:txBody>
          <a:bodyPr wrap="square" rtlCol="0">
            <a:spAutoFit/>
          </a:bodyPr>
          <a:lstStyle/>
          <a:p>
            <a:pPr algn="ctr"/>
            <a:r>
              <a:rPr lang="fr-FR" sz="1400" dirty="0">
                <a:latin typeface="AvenirNext LT Pro MediumCn" panose="020B0606020202020204" pitchFamily="34" charset="0"/>
              </a:rPr>
              <a:t>Suivi adaptatif</a:t>
            </a:r>
          </a:p>
        </p:txBody>
      </p:sp>
      <p:pic>
        <p:nvPicPr>
          <p:cNvPr id="10" name="Picture 9">
            <a:extLst>
              <a:ext uri="{FF2B5EF4-FFF2-40B4-BE49-F238E27FC236}">
                <a16:creationId xmlns:a16="http://schemas.microsoft.com/office/drawing/2014/main" id="{7E2EC653-6D22-42F1-B05D-C98C4E690220}"/>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Marker size="40"/>
                    </a14:imgEffect>
                  </a14:imgLayer>
                </a14:imgProps>
              </a:ext>
            </a:extLst>
          </a:blip>
          <a:srcRect l="1674" t="2039" r="1597"/>
          <a:stretch/>
        </p:blipFill>
        <p:spPr>
          <a:xfrm>
            <a:off x="5710335" y="2451852"/>
            <a:ext cx="5357358" cy="4071264"/>
          </a:xfrm>
          <a:prstGeom prst="rect">
            <a:avLst/>
          </a:prstGeom>
        </p:spPr>
      </p:pic>
      <p:sp>
        <p:nvSpPr>
          <p:cNvPr id="11" name="Rectangle 10">
            <a:extLst>
              <a:ext uri="{FF2B5EF4-FFF2-40B4-BE49-F238E27FC236}">
                <a16:creationId xmlns:a16="http://schemas.microsoft.com/office/drawing/2014/main" id="{3380E2A3-D05B-4255-9457-DCC5DFAA18EF}"/>
              </a:ext>
            </a:extLst>
          </p:cNvPr>
          <p:cNvSpPr/>
          <p:nvPr/>
        </p:nvSpPr>
        <p:spPr>
          <a:xfrm>
            <a:off x="6096000" y="5893874"/>
            <a:ext cx="4534678" cy="417325"/>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AvenirNext LT Pro LightCn" panose="020B0406020202020204" pitchFamily="34" charset="0"/>
              </a:rPr>
              <a:t>On renseigne le maillon « pompes à nitrate efficaces »</a:t>
            </a:r>
            <a:endParaRPr lang="en-US" dirty="0">
              <a:solidFill>
                <a:schemeClr val="tx1"/>
              </a:solidFill>
              <a:latin typeface="AvenirNext LT Pro LightCn" panose="020B0406020202020204" pitchFamily="34" charset="0"/>
            </a:endParaRPr>
          </a:p>
        </p:txBody>
      </p:sp>
      <p:pic>
        <p:nvPicPr>
          <p:cNvPr id="12" name="Picture 11">
            <a:extLst>
              <a:ext uri="{FF2B5EF4-FFF2-40B4-BE49-F238E27FC236}">
                <a16:creationId xmlns:a16="http://schemas.microsoft.com/office/drawing/2014/main" id="{1AC271FE-30FB-495A-A7A7-F4B0CB32B59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57610" y="279262"/>
            <a:ext cx="3029378" cy="1388208"/>
          </a:xfrm>
          <a:prstGeom prst="rect">
            <a:avLst/>
          </a:prstGeom>
        </p:spPr>
      </p:pic>
    </p:spTree>
    <p:extLst>
      <p:ext uri="{BB962C8B-B14F-4D97-AF65-F5344CB8AC3E}">
        <p14:creationId xmlns:p14="http://schemas.microsoft.com/office/powerpoint/2010/main" val="3491786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8786C-B510-4605-9DB9-D5D12977EBA9}"/>
              </a:ext>
            </a:extLst>
          </p:cNvPr>
          <p:cNvSpPr>
            <a:spLocks noGrp="1"/>
          </p:cNvSpPr>
          <p:nvPr>
            <p:ph type="title"/>
          </p:nvPr>
        </p:nvSpPr>
        <p:spPr/>
        <p:txBody>
          <a:bodyPr vert="horz" lIns="91440" tIns="45720" rIns="91440" bIns="45720" rtlCol="0" anchor="ctr" anchorCtr="0">
            <a:normAutofit/>
          </a:bodyPr>
          <a:lstStyle/>
          <a:p>
            <a:pPr marL="457200" indent="-457200">
              <a:buBlip>
                <a:blip r:embed="rId2"/>
              </a:buBlip>
            </a:pPr>
            <a:r>
              <a:rPr lang="fr-FR" sz="3000" b="1" dirty="0">
                <a:solidFill>
                  <a:srgbClr val="00A3A6"/>
                </a:solidFill>
                <a:latin typeface="Raleway SemiBold" panose="020B0703030101060003" pitchFamily="34" charset="0"/>
              </a:rPr>
              <a:t>Un travail ensemble depuis 2010</a:t>
            </a:r>
          </a:p>
        </p:txBody>
      </p:sp>
      <p:sp>
        <p:nvSpPr>
          <p:cNvPr id="4" name="Flèche : droite 3">
            <a:extLst>
              <a:ext uri="{FF2B5EF4-FFF2-40B4-BE49-F238E27FC236}">
                <a16:creationId xmlns:a16="http://schemas.microsoft.com/office/drawing/2014/main" id="{094E8283-B180-483B-B5F9-FCD5F5874186}"/>
              </a:ext>
            </a:extLst>
          </p:cNvPr>
          <p:cNvSpPr/>
          <p:nvPr/>
        </p:nvSpPr>
        <p:spPr>
          <a:xfrm>
            <a:off x="603250" y="1797050"/>
            <a:ext cx="10871200" cy="552450"/>
          </a:xfrm>
          <a:prstGeom prst="rightArrow">
            <a:avLst/>
          </a:prstGeom>
          <a:solidFill>
            <a:srgbClr val="2756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endParaRPr>
          </a:p>
        </p:txBody>
      </p:sp>
      <p:sp>
        <p:nvSpPr>
          <p:cNvPr id="5" name="Ellipse 4">
            <a:extLst>
              <a:ext uri="{FF2B5EF4-FFF2-40B4-BE49-F238E27FC236}">
                <a16:creationId xmlns:a16="http://schemas.microsoft.com/office/drawing/2014/main" id="{B268FF6A-BC51-4B03-B81C-F68630C886CB}"/>
              </a:ext>
            </a:extLst>
          </p:cNvPr>
          <p:cNvSpPr>
            <a:spLocks noChangeAspect="1"/>
          </p:cNvSpPr>
          <p:nvPr/>
        </p:nvSpPr>
        <p:spPr>
          <a:xfrm>
            <a:off x="734450"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6E5BCB0A-3403-439D-9759-B647CD4638B8}"/>
              </a:ext>
            </a:extLst>
          </p:cNvPr>
          <p:cNvSpPr txBox="1"/>
          <p:nvPr/>
        </p:nvSpPr>
        <p:spPr>
          <a:xfrm>
            <a:off x="567459" y="1461409"/>
            <a:ext cx="644656" cy="307777"/>
          </a:xfrm>
          <a:prstGeom prst="rect">
            <a:avLst/>
          </a:prstGeom>
          <a:noFill/>
        </p:spPr>
        <p:txBody>
          <a:bodyPr wrap="square" rtlCol="0">
            <a:spAutoFit/>
          </a:bodyPr>
          <a:lstStyle/>
          <a:p>
            <a:r>
              <a:rPr lang="fr-FR" sz="1400" b="1" dirty="0">
                <a:latin typeface="AvenirNext LT Pro MediumCn" panose="020B0606020202020204" pitchFamily="34" charset="0"/>
              </a:rPr>
              <a:t>2010</a:t>
            </a:r>
          </a:p>
        </p:txBody>
      </p:sp>
      <p:sp>
        <p:nvSpPr>
          <p:cNvPr id="7" name="ZoneTexte 6">
            <a:extLst>
              <a:ext uri="{FF2B5EF4-FFF2-40B4-BE49-F238E27FC236}">
                <a16:creationId xmlns:a16="http://schemas.microsoft.com/office/drawing/2014/main" id="{4FEC8E37-4605-4B52-9B15-349A02B8A256}"/>
              </a:ext>
            </a:extLst>
          </p:cNvPr>
          <p:cNvSpPr txBox="1"/>
          <p:nvPr/>
        </p:nvSpPr>
        <p:spPr>
          <a:xfrm>
            <a:off x="263235" y="2451852"/>
            <a:ext cx="1334193" cy="307777"/>
          </a:xfrm>
          <a:prstGeom prst="rect">
            <a:avLst/>
          </a:prstGeom>
          <a:noFill/>
        </p:spPr>
        <p:txBody>
          <a:bodyPr wrap="square" rtlCol="0">
            <a:spAutoFit/>
          </a:bodyPr>
          <a:lstStyle/>
          <a:p>
            <a:r>
              <a:rPr lang="fr-FR" sz="1400" dirty="0">
                <a:latin typeface="AvenirNext LT Pro MediumCn" panose="020B0606020202020204" pitchFamily="34" charset="0"/>
              </a:rPr>
              <a:t>Compréhension </a:t>
            </a:r>
          </a:p>
        </p:txBody>
      </p:sp>
      <p:sp>
        <p:nvSpPr>
          <p:cNvPr id="8" name="Ellipse 7">
            <a:extLst>
              <a:ext uri="{FF2B5EF4-FFF2-40B4-BE49-F238E27FC236}">
                <a16:creationId xmlns:a16="http://schemas.microsoft.com/office/drawing/2014/main" id="{FB1997BE-496A-422A-B62B-B4451E1A0A59}"/>
              </a:ext>
            </a:extLst>
          </p:cNvPr>
          <p:cNvSpPr>
            <a:spLocks noChangeAspect="1"/>
          </p:cNvSpPr>
          <p:nvPr/>
        </p:nvSpPr>
        <p:spPr>
          <a:xfrm>
            <a:off x="2244595"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9AB33ACE-3C08-4ED9-B0A3-C9C53089D7A9}"/>
              </a:ext>
            </a:extLst>
          </p:cNvPr>
          <p:cNvSpPr txBox="1"/>
          <p:nvPr/>
        </p:nvSpPr>
        <p:spPr>
          <a:xfrm>
            <a:off x="1879341" y="1461409"/>
            <a:ext cx="915872" cy="523220"/>
          </a:xfrm>
          <a:prstGeom prst="rect">
            <a:avLst/>
          </a:prstGeom>
          <a:noFill/>
        </p:spPr>
        <p:txBody>
          <a:bodyPr wrap="square" rtlCol="0">
            <a:spAutoFit/>
          </a:bodyPr>
          <a:lstStyle/>
          <a:p>
            <a:pPr algn="ctr"/>
            <a:r>
              <a:rPr lang="fr-FR" sz="1400" b="1" dirty="0">
                <a:latin typeface="AvenirNext LT Pro MediumCn" panose="020B0606020202020204" pitchFamily="34" charset="0"/>
              </a:rPr>
              <a:t>Automne 2011</a:t>
            </a:r>
          </a:p>
        </p:txBody>
      </p:sp>
      <p:sp>
        <p:nvSpPr>
          <p:cNvPr id="14" name="ZoneTexte 13">
            <a:extLst>
              <a:ext uri="{FF2B5EF4-FFF2-40B4-BE49-F238E27FC236}">
                <a16:creationId xmlns:a16="http://schemas.microsoft.com/office/drawing/2014/main" id="{566B1FC9-B5AA-4694-84C7-5396A15634CE}"/>
              </a:ext>
            </a:extLst>
          </p:cNvPr>
          <p:cNvSpPr txBox="1"/>
          <p:nvPr/>
        </p:nvSpPr>
        <p:spPr>
          <a:xfrm>
            <a:off x="1736025" y="2451852"/>
            <a:ext cx="1188764" cy="523220"/>
          </a:xfrm>
          <a:prstGeom prst="rect">
            <a:avLst/>
          </a:prstGeom>
          <a:noFill/>
        </p:spPr>
        <p:txBody>
          <a:bodyPr wrap="square" rtlCol="0">
            <a:spAutoFit/>
          </a:bodyPr>
          <a:lstStyle/>
          <a:p>
            <a:pPr algn="ctr"/>
            <a:r>
              <a:rPr lang="fr-FR" sz="1400" dirty="0">
                <a:latin typeface="AvenirNext LT Pro MediumCn" panose="020B0606020202020204" pitchFamily="34" charset="0"/>
              </a:rPr>
              <a:t>Travaux </a:t>
            </a:r>
          </a:p>
          <a:p>
            <a:pPr algn="ctr"/>
            <a:r>
              <a:rPr lang="fr-FR" sz="1400" dirty="0">
                <a:latin typeface="AvenirNext LT Pro MediumCn" panose="020B0606020202020204" pitchFamily="34" charset="0"/>
              </a:rPr>
              <a:t>en sous-groupe</a:t>
            </a:r>
          </a:p>
        </p:txBody>
      </p:sp>
      <p:sp>
        <p:nvSpPr>
          <p:cNvPr id="19" name="Ellipse 18">
            <a:extLst>
              <a:ext uri="{FF2B5EF4-FFF2-40B4-BE49-F238E27FC236}">
                <a16:creationId xmlns:a16="http://schemas.microsoft.com/office/drawing/2014/main" id="{76567040-7F9C-4ECB-ACF8-3BF3E779410C}"/>
              </a:ext>
            </a:extLst>
          </p:cNvPr>
          <p:cNvSpPr>
            <a:spLocks noChangeAspect="1"/>
          </p:cNvSpPr>
          <p:nvPr/>
        </p:nvSpPr>
        <p:spPr>
          <a:xfrm>
            <a:off x="3436086" y="2004826"/>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2D625FA7-34B4-4228-8BC7-8B2F658A1BA6}"/>
              </a:ext>
            </a:extLst>
          </p:cNvPr>
          <p:cNvSpPr txBox="1"/>
          <p:nvPr/>
        </p:nvSpPr>
        <p:spPr>
          <a:xfrm>
            <a:off x="2889610" y="1461409"/>
            <a:ext cx="1231496" cy="523220"/>
          </a:xfrm>
          <a:prstGeom prst="rect">
            <a:avLst/>
          </a:prstGeom>
          <a:noFill/>
        </p:spPr>
        <p:txBody>
          <a:bodyPr wrap="square" rtlCol="0">
            <a:spAutoFit/>
          </a:bodyPr>
          <a:lstStyle/>
          <a:p>
            <a:pPr algn="ctr"/>
            <a:r>
              <a:rPr lang="fr-FR" sz="1400" b="1" dirty="0">
                <a:latin typeface="AvenirNext LT Pro MediumCn" panose="020B0606020202020204" pitchFamily="34" charset="0"/>
              </a:rPr>
              <a:t>1</a:t>
            </a:r>
            <a:r>
              <a:rPr lang="fr-FR" sz="1400" b="1" baseline="30000" dirty="0">
                <a:latin typeface="AvenirNext LT Pro MediumCn" panose="020B0606020202020204" pitchFamily="34" charset="0"/>
              </a:rPr>
              <a:t>er</a:t>
            </a:r>
            <a:r>
              <a:rPr lang="fr-FR" sz="1400" b="1" dirty="0">
                <a:latin typeface="AvenirNext LT Pro MediumCn" panose="020B0606020202020204" pitchFamily="34" charset="0"/>
              </a:rPr>
              <a:t> semestre</a:t>
            </a:r>
          </a:p>
          <a:p>
            <a:pPr algn="ctr"/>
            <a:r>
              <a:rPr lang="fr-FR" sz="1400" b="1" dirty="0">
                <a:latin typeface="AvenirNext LT Pro MediumCn" panose="020B0606020202020204" pitchFamily="34" charset="0"/>
              </a:rPr>
              <a:t>2012</a:t>
            </a:r>
          </a:p>
        </p:txBody>
      </p:sp>
      <p:sp>
        <p:nvSpPr>
          <p:cNvPr id="22" name="ZoneTexte 21">
            <a:extLst>
              <a:ext uri="{FF2B5EF4-FFF2-40B4-BE49-F238E27FC236}">
                <a16:creationId xmlns:a16="http://schemas.microsoft.com/office/drawing/2014/main" id="{6E6553CC-7ACE-4B82-8BDC-86FAF027C5D5}"/>
              </a:ext>
            </a:extLst>
          </p:cNvPr>
          <p:cNvSpPr txBox="1"/>
          <p:nvPr/>
        </p:nvSpPr>
        <p:spPr>
          <a:xfrm>
            <a:off x="2993029" y="2451852"/>
            <a:ext cx="1024659" cy="523220"/>
          </a:xfrm>
          <a:prstGeom prst="rect">
            <a:avLst/>
          </a:prstGeom>
          <a:noFill/>
        </p:spPr>
        <p:txBody>
          <a:bodyPr wrap="square" rtlCol="0">
            <a:spAutoFit/>
          </a:bodyPr>
          <a:lstStyle/>
          <a:p>
            <a:pPr algn="ctr"/>
            <a:r>
              <a:rPr lang="fr-FR" sz="1400" dirty="0">
                <a:latin typeface="AvenirNext LT Pro MediumCn" panose="020B0606020202020204" pitchFamily="34" charset="0"/>
              </a:rPr>
              <a:t>Tableau de bord</a:t>
            </a:r>
          </a:p>
        </p:txBody>
      </p:sp>
      <p:sp>
        <p:nvSpPr>
          <p:cNvPr id="17" name="ZoneTexte 16">
            <a:extLst>
              <a:ext uri="{FF2B5EF4-FFF2-40B4-BE49-F238E27FC236}">
                <a16:creationId xmlns:a16="http://schemas.microsoft.com/office/drawing/2014/main" id="{955A6CA3-3D59-41EA-B4EE-DE3B98B1A81D}"/>
              </a:ext>
            </a:extLst>
          </p:cNvPr>
          <p:cNvSpPr txBox="1"/>
          <p:nvPr/>
        </p:nvSpPr>
        <p:spPr>
          <a:xfrm>
            <a:off x="4350871" y="1569130"/>
            <a:ext cx="6619165" cy="307777"/>
          </a:xfrm>
          <a:prstGeom prst="rect">
            <a:avLst/>
          </a:prstGeom>
          <a:noFill/>
        </p:spPr>
        <p:txBody>
          <a:bodyPr wrap="square" rtlCol="0">
            <a:spAutoFit/>
          </a:bodyPr>
          <a:lstStyle/>
          <a:p>
            <a:pPr algn="ctr"/>
            <a:r>
              <a:rPr lang="fr-FR" sz="1400" b="1" dirty="0">
                <a:latin typeface="AvenirNext LT Pro MediumCn" panose="020B0606020202020204" pitchFamily="34" charset="0"/>
              </a:rPr>
              <a:t>Tous les ans depuis</a:t>
            </a:r>
          </a:p>
        </p:txBody>
      </p:sp>
      <p:sp>
        <p:nvSpPr>
          <p:cNvPr id="18" name="ZoneTexte 17">
            <a:extLst>
              <a:ext uri="{FF2B5EF4-FFF2-40B4-BE49-F238E27FC236}">
                <a16:creationId xmlns:a16="http://schemas.microsoft.com/office/drawing/2014/main" id="{CAABDE11-9B37-4331-8CDE-58BA1AAADC5D}"/>
              </a:ext>
            </a:extLst>
          </p:cNvPr>
          <p:cNvSpPr txBox="1"/>
          <p:nvPr/>
        </p:nvSpPr>
        <p:spPr>
          <a:xfrm>
            <a:off x="207402" y="3327446"/>
            <a:ext cx="5175622" cy="3323987"/>
          </a:xfrm>
          <a:prstGeom prst="rect">
            <a:avLst/>
          </a:prstGeom>
          <a:noFill/>
        </p:spPr>
        <p:txBody>
          <a:bodyPr wrap="square" rtlCol="0">
            <a:spAutoFit/>
          </a:bodyPr>
          <a:lstStyle/>
          <a:p>
            <a:r>
              <a:rPr lang="fr-FR" dirty="0">
                <a:solidFill>
                  <a:schemeClr val="bg2"/>
                </a:solidFill>
                <a:latin typeface="AvenirNext LT Pro MediumCn" panose="020B0606020202020204" pitchFamily="34" charset="0"/>
              </a:rPr>
              <a:t>Tous les ans : </a:t>
            </a:r>
          </a:p>
          <a:p>
            <a:r>
              <a:rPr lang="fr-FR" dirty="0">
                <a:solidFill>
                  <a:schemeClr val="bg2"/>
                </a:solidFill>
                <a:latin typeface="AvenirNext LT Pro MediumCn" panose="020B0606020202020204" pitchFamily="34" charset="0"/>
              </a:rPr>
              <a:t>Des tours de plaine pour saisir l’état des champs</a:t>
            </a:r>
          </a:p>
          <a:p>
            <a:r>
              <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rPr>
              <a:t>Tour des couverts, tour des cultures</a:t>
            </a:r>
          </a:p>
          <a:p>
            <a:endParaRPr lang="fr-FR" dirty="0">
              <a:latin typeface="AvenirNext LT Pro MediumCn" panose="020B0606020202020204" pitchFamily="34" charset="0"/>
            </a:endParaRPr>
          </a:p>
          <a:p>
            <a:r>
              <a:rPr lang="fr-FR" dirty="0">
                <a:solidFill>
                  <a:srgbClr val="002060"/>
                </a:solidFill>
                <a:latin typeface="AvenirNext LT Pro MediumCn" panose="020B0606020202020204" pitchFamily="34" charset="0"/>
              </a:rPr>
              <a:t>Des campagnes de mesure</a:t>
            </a:r>
          </a:p>
          <a:p>
            <a:r>
              <a:rPr kumimoji="0" lang="fr-FR" sz="1400" b="0" i="0" u="none" strike="noStrike" kern="1200" cap="none" spc="0" normalizeH="0" baseline="0" noProof="0" dirty="0">
                <a:ln>
                  <a:noFill/>
                </a:ln>
                <a:solidFill>
                  <a:srgbClr val="002060"/>
                </a:solidFill>
                <a:effectLst/>
                <a:uLnTx/>
                <a:uFillTx/>
                <a:latin typeface="AvenirNext LT Pro LightCn" panose="020B0406020202020204" pitchFamily="34" charset="0"/>
                <a:ea typeface="+mn-ea"/>
                <a:cs typeface="+mn-cs"/>
              </a:rPr>
              <a:t>Campagne de mesure des reliquats N en </a:t>
            </a:r>
            <a:r>
              <a:rPr kumimoji="0" lang="fr-FR" sz="1400" b="0" i="0" u="none" strike="noStrike" kern="1200" cap="none" spc="0" normalizeH="0" baseline="0" noProof="0" dirty="0" err="1">
                <a:ln>
                  <a:noFill/>
                </a:ln>
                <a:solidFill>
                  <a:srgbClr val="002060"/>
                </a:solidFill>
                <a:effectLst/>
                <a:uLnTx/>
                <a:uFillTx/>
                <a:latin typeface="AvenirNext LT Pro LightCn" panose="020B0406020202020204" pitchFamily="34" charset="0"/>
                <a:ea typeface="+mn-ea"/>
                <a:cs typeface="+mn-cs"/>
              </a:rPr>
              <a:t>nov</a:t>
            </a:r>
            <a:r>
              <a:rPr kumimoji="0" lang="fr-FR" sz="1400" b="0" i="0" u="none" strike="noStrike" kern="1200" cap="none" spc="0" normalizeH="0" baseline="0" noProof="0" dirty="0">
                <a:ln>
                  <a:noFill/>
                </a:ln>
                <a:solidFill>
                  <a:srgbClr val="002060"/>
                </a:solidFill>
                <a:effectLst/>
                <a:uLnTx/>
                <a:uFillTx/>
                <a:latin typeface="AvenirNext LT Pro LightCn" panose="020B0406020202020204" pitchFamily="34" charset="0"/>
                <a:ea typeface="+mn-ea"/>
                <a:cs typeface="+mn-cs"/>
              </a:rPr>
              <a:t>/</a:t>
            </a:r>
            <a:r>
              <a:rPr kumimoji="0" lang="fr-FR" sz="1400" b="0" i="0" u="none" strike="noStrike" kern="1200" cap="none" spc="0" normalizeH="0" baseline="0" noProof="0" dirty="0" err="1">
                <a:ln>
                  <a:noFill/>
                </a:ln>
                <a:solidFill>
                  <a:srgbClr val="002060"/>
                </a:solidFill>
                <a:effectLst/>
                <a:uLnTx/>
                <a:uFillTx/>
                <a:latin typeface="AvenirNext LT Pro LightCn" panose="020B0406020202020204" pitchFamily="34" charset="0"/>
                <a:ea typeface="+mn-ea"/>
                <a:cs typeface="+mn-cs"/>
              </a:rPr>
              <a:t>déc</a:t>
            </a:r>
            <a:endParaRPr kumimoji="0" lang="fr-FR" sz="1400" b="0" i="0" u="none" strike="noStrike" kern="1200" cap="none" spc="0" normalizeH="0" baseline="0" noProof="0" dirty="0">
              <a:ln>
                <a:noFill/>
              </a:ln>
              <a:solidFill>
                <a:srgbClr val="002060"/>
              </a:solidFill>
              <a:effectLst/>
              <a:uLnTx/>
              <a:uFillTx/>
              <a:latin typeface="AvenirNext LT Pro LightCn" panose="020B0406020202020204" pitchFamily="34" charset="0"/>
              <a:ea typeface="+mn-ea"/>
              <a:cs typeface="+mn-cs"/>
            </a:endParaRPr>
          </a:p>
          <a:p>
            <a:endParaRPr lang="fr-FR" dirty="0">
              <a:solidFill>
                <a:schemeClr val="bg2"/>
              </a:solidFill>
              <a:latin typeface="AvenirNext LT Pro MediumCn" panose="020B0606020202020204" pitchFamily="34" charset="0"/>
            </a:endParaRPr>
          </a:p>
          <a:p>
            <a:r>
              <a:rPr lang="fr-FR" dirty="0">
                <a:solidFill>
                  <a:schemeClr val="bg2"/>
                </a:solidFill>
                <a:latin typeface="AvenirNext LT Pro MediumCn" panose="020B0606020202020204" pitchFamily="34" charset="0"/>
              </a:rPr>
              <a:t>Des rdv individuels et collectifs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chemeClr val="bg2"/>
                </a:solidFill>
                <a:latin typeface="AvenirNext LT Pro LightCn" panose="020B0406020202020204" pitchFamily="34" charset="0"/>
              </a:rPr>
              <a:t>pour discuter des atteintes et des résultats obtenus. En janvier/février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schemeClr val="bg2"/>
              </a:solidFill>
              <a:latin typeface="AvenirNext LT Pro LightCn" panose="020B0406020202020204" pitchFamily="34" charset="0"/>
            </a:endParaRPr>
          </a:p>
          <a:p>
            <a:r>
              <a:rPr lang="fr-FR" dirty="0">
                <a:solidFill>
                  <a:schemeClr val="bg2"/>
                </a:solidFill>
                <a:latin typeface="AvenirNext LT Pro MediumCn" panose="020B0606020202020204" pitchFamily="34" charset="0"/>
              </a:rPr>
              <a:t>Des COPIL/COTECH</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chemeClr val="bg2"/>
                </a:solidFill>
                <a:latin typeface="AvenirNext LT Pro LightCn" panose="020B0406020202020204" pitchFamily="34" charset="0"/>
              </a:rPr>
              <a:t>Avec les acteurs institutionnels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prstClr val="black"/>
              </a:solidFill>
              <a:latin typeface="AvenirNext LT Pro LightCn" panose="020B0406020202020204" pitchFamily="34" charset="0"/>
            </a:endParaRPr>
          </a:p>
        </p:txBody>
      </p:sp>
      <p:sp>
        <p:nvSpPr>
          <p:cNvPr id="21" name="ZoneTexte 20">
            <a:extLst>
              <a:ext uri="{FF2B5EF4-FFF2-40B4-BE49-F238E27FC236}">
                <a16:creationId xmlns:a16="http://schemas.microsoft.com/office/drawing/2014/main" id="{6D864498-F9D0-4FFD-AED9-5C6CE547A2EF}"/>
              </a:ext>
            </a:extLst>
          </p:cNvPr>
          <p:cNvSpPr txBox="1"/>
          <p:nvPr/>
        </p:nvSpPr>
        <p:spPr>
          <a:xfrm>
            <a:off x="7149655" y="2451852"/>
            <a:ext cx="1024659" cy="523220"/>
          </a:xfrm>
          <a:prstGeom prst="rect">
            <a:avLst/>
          </a:prstGeom>
          <a:noFill/>
        </p:spPr>
        <p:txBody>
          <a:bodyPr wrap="square" rtlCol="0">
            <a:spAutoFit/>
          </a:bodyPr>
          <a:lstStyle/>
          <a:p>
            <a:pPr algn="ctr"/>
            <a:r>
              <a:rPr lang="fr-FR" sz="1400" dirty="0">
                <a:latin typeface="AvenirNext LT Pro MediumCn" panose="020B0606020202020204" pitchFamily="34" charset="0"/>
              </a:rPr>
              <a:t>Suivi adaptatif</a:t>
            </a:r>
          </a:p>
        </p:txBody>
      </p:sp>
      <p:pic>
        <p:nvPicPr>
          <p:cNvPr id="23" name="Image 15">
            <a:extLst>
              <a:ext uri="{FF2B5EF4-FFF2-40B4-BE49-F238E27FC236}">
                <a16:creationId xmlns:a16="http://schemas.microsoft.com/office/drawing/2014/main" id="{1B19FB69-96D7-43FD-9B63-1390BDBF949D}"/>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Marker size="40"/>
                    </a14:imgEffect>
                  </a14:imgLayer>
                </a14:imgProps>
              </a:ext>
              <a:ext uri="{28A0092B-C50C-407E-A947-70E740481C1C}">
                <a14:useLocalDpi xmlns:a14="http://schemas.microsoft.com/office/drawing/2010/main"/>
              </a:ext>
            </a:extLst>
          </a:blip>
          <a:stretch>
            <a:fillRect/>
          </a:stretch>
        </p:blipFill>
        <p:spPr>
          <a:xfrm>
            <a:off x="6157297" y="2411965"/>
            <a:ext cx="5476639" cy="4107481"/>
          </a:xfrm>
          <a:prstGeom prst="rect">
            <a:avLst/>
          </a:prstGeom>
        </p:spPr>
      </p:pic>
      <p:sp>
        <p:nvSpPr>
          <p:cNvPr id="24" name="Rectangle 23">
            <a:extLst>
              <a:ext uri="{FF2B5EF4-FFF2-40B4-BE49-F238E27FC236}">
                <a16:creationId xmlns:a16="http://schemas.microsoft.com/office/drawing/2014/main" id="{FF7C28AA-1B3F-4FCC-B227-BFD886B71F62}"/>
              </a:ext>
            </a:extLst>
          </p:cNvPr>
          <p:cNvSpPr/>
          <p:nvPr/>
        </p:nvSpPr>
        <p:spPr>
          <a:xfrm>
            <a:off x="6353501" y="5893874"/>
            <a:ext cx="5096069" cy="425164"/>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AvenirNext LT Pro LightCn" panose="020B0406020202020204" pitchFamily="34" charset="0"/>
              </a:rPr>
              <a:t>Echantillonnage d’environ ¼ des parcelles : chez chaque agri !</a:t>
            </a:r>
            <a:endParaRPr lang="en-US" dirty="0">
              <a:solidFill>
                <a:schemeClr val="tx1"/>
              </a:solidFill>
              <a:latin typeface="AvenirNext LT Pro LightCn" panose="020B0406020202020204" pitchFamily="34" charset="0"/>
            </a:endParaRPr>
          </a:p>
        </p:txBody>
      </p:sp>
      <p:pic>
        <p:nvPicPr>
          <p:cNvPr id="25" name="Picture 24">
            <a:extLst>
              <a:ext uri="{FF2B5EF4-FFF2-40B4-BE49-F238E27FC236}">
                <a16:creationId xmlns:a16="http://schemas.microsoft.com/office/drawing/2014/main" id="{2AE98046-6917-4DB2-99F9-9AAE8D7FE37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57610" y="279262"/>
            <a:ext cx="3029378" cy="1388208"/>
          </a:xfrm>
          <a:prstGeom prst="rect">
            <a:avLst/>
          </a:prstGeom>
        </p:spPr>
      </p:pic>
    </p:spTree>
    <p:extLst>
      <p:ext uri="{BB962C8B-B14F-4D97-AF65-F5344CB8AC3E}">
        <p14:creationId xmlns:p14="http://schemas.microsoft.com/office/powerpoint/2010/main" val="1580662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8786C-B510-4605-9DB9-D5D12977EBA9}"/>
              </a:ext>
            </a:extLst>
          </p:cNvPr>
          <p:cNvSpPr>
            <a:spLocks noGrp="1"/>
          </p:cNvSpPr>
          <p:nvPr>
            <p:ph type="title"/>
          </p:nvPr>
        </p:nvSpPr>
        <p:spPr/>
        <p:txBody>
          <a:bodyPr vert="horz" lIns="91440" tIns="45720" rIns="91440" bIns="45720" rtlCol="0" anchor="ctr" anchorCtr="0">
            <a:normAutofit/>
          </a:bodyPr>
          <a:lstStyle/>
          <a:p>
            <a:pPr marL="457200" indent="-457200">
              <a:buBlip>
                <a:blip r:embed="rId2"/>
              </a:buBlip>
            </a:pPr>
            <a:r>
              <a:rPr lang="fr-FR" sz="3000" b="1" dirty="0">
                <a:solidFill>
                  <a:srgbClr val="00A3A6"/>
                </a:solidFill>
                <a:latin typeface="Raleway SemiBold" panose="020B0703030101060003" pitchFamily="34" charset="0"/>
              </a:rPr>
              <a:t>Un travail ensemble depuis 2010</a:t>
            </a:r>
          </a:p>
        </p:txBody>
      </p:sp>
      <p:sp>
        <p:nvSpPr>
          <p:cNvPr id="4" name="Flèche : droite 3">
            <a:extLst>
              <a:ext uri="{FF2B5EF4-FFF2-40B4-BE49-F238E27FC236}">
                <a16:creationId xmlns:a16="http://schemas.microsoft.com/office/drawing/2014/main" id="{094E8283-B180-483B-B5F9-FCD5F5874186}"/>
              </a:ext>
            </a:extLst>
          </p:cNvPr>
          <p:cNvSpPr/>
          <p:nvPr/>
        </p:nvSpPr>
        <p:spPr>
          <a:xfrm>
            <a:off x="603250" y="1797050"/>
            <a:ext cx="10871200" cy="552450"/>
          </a:xfrm>
          <a:prstGeom prst="rightArrow">
            <a:avLst/>
          </a:prstGeom>
          <a:solidFill>
            <a:srgbClr val="2756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endParaRPr>
          </a:p>
        </p:txBody>
      </p:sp>
      <p:sp>
        <p:nvSpPr>
          <p:cNvPr id="5" name="Ellipse 4">
            <a:extLst>
              <a:ext uri="{FF2B5EF4-FFF2-40B4-BE49-F238E27FC236}">
                <a16:creationId xmlns:a16="http://schemas.microsoft.com/office/drawing/2014/main" id="{B268FF6A-BC51-4B03-B81C-F68630C886CB}"/>
              </a:ext>
            </a:extLst>
          </p:cNvPr>
          <p:cNvSpPr>
            <a:spLocks noChangeAspect="1"/>
          </p:cNvSpPr>
          <p:nvPr/>
        </p:nvSpPr>
        <p:spPr>
          <a:xfrm>
            <a:off x="734450"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6E5BCB0A-3403-439D-9759-B647CD4638B8}"/>
              </a:ext>
            </a:extLst>
          </p:cNvPr>
          <p:cNvSpPr txBox="1"/>
          <p:nvPr/>
        </p:nvSpPr>
        <p:spPr>
          <a:xfrm>
            <a:off x="567459" y="1461409"/>
            <a:ext cx="644656" cy="307777"/>
          </a:xfrm>
          <a:prstGeom prst="rect">
            <a:avLst/>
          </a:prstGeom>
          <a:noFill/>
        </p:spPr>
        <p:txBody>
          <a:bodyPr wrap="square" rtlCol="0">
            <a:spAutoFit/>
          </a:bodyPr>
          <a:lstStyle/>
          <a:p>
            <a:r>
              <a:rPr lang="fr-FR" sz="1400" b="1" dirty="0">
                <a:latin typeface="AvenirNext LT Pro MediumCn" panose="020B0606020202020204" pitchFamily="34" charset="0"/>
              </a:rPr>
              <a:t>2010</a:t>
            </a:r>
          </a:p>
        </p:txBody>
      </p:sp>
      <p:sp>
        <p:nvSpPr>
          <p:cNvPr id="7" name="ZoneTexte 6">
            <a:extLst>
              <a:ext uri="{FF2B5EF4-FFF2-40B4-BE49-F238E27FC236}">
                <a16:creationId xmlns:a16="http://schemas.microsoft.com/office/drawing/2014/main" id="{4FEC8E37-4605-4B52-9B15-349A02B8A256}"/>
              </a:ext>
            </a:extLst>
          </p:cNvPr>
          <p:cNvSpPr txBox="1"/>
          <p:nvPr/>
        </p:nvSpPr>
        <p:spPr>
          <a:xfrm>
            <a:off x="263235" y="2451852"/>
            <a:ext cx="1334193" cy="307777"/>
          </a:xfrm>
          <a:prstGeom prst="rect">
            <a:avLst/>
          </a:prstGeom>
          <a:noFill/>
        </p:spPr>
        <p:txBody>
          <a:bodyPr wrap="square" rtlCol="0">
            <a:spAutoFit/>
          </a:bodyPr>
          <a:lstStyle/>
          <a:p>
            <a:r>
              <a:rPr lang="fr-FR" sz="1400" dirty="0">
                <a:latin typeface="AvenirNext LT Pro MediumCn" panose="020B0606020202020204" pitchFamily="34" charset="0"/>
              </a:rPr>
              <a:t>Compréhension </a:t>
            </a:r>
          </a:p>
        </p:txBody>
      </p:sp>
      <p:sp>
        <p:nvSpPr>
          <p:cNvPr id="8" name="Ellipse 7">
            <a:extLst>
              <a:ext uri="{FF2B5EF4-FFF2-40B4-BE49-F238E27FC236}">
                <a16:creationId xmlns:a16="http://schemas.microsoft.com/office/drawing/2014/main" id="{FB1997BE-496A-422A-B62B-B4451E1A0A59}"/>
              </a:ext>
            </a:extLst>
          </p:cNvPr>
          <p:cNvSpPr>
            <a:spLocks noChangeAspect="1"/>
          </p:cNvSpPr>
          <p:nvPr/>
        </p:nvSpPr>
        <p:spPr>
          <a:xfrm>
            <a:off x="2244595"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9AB33ACE-3C08-4ED9-B0A3-C9C53089D7A9}"/>
              </a:ext>
            </a:extLst>
          </p:cNvPr>
          <p:cNvSpPr txBox="1"/>
          <p:nvPr/>
        </p:nvSpPr>
        <p:spPr>
          <a:xfrm>
            <a:off x="1879341" y="1461409"/>
            <a:ext cx="915872" cy="523220"/>
          </a:xfrm>
          <a:prstGeom prst="rect">
            <a:avLst/>
          </a:prstGeom>
          <a:noFill/>
        </p:spPr>
        <p:txBody>
          <a:bodyPr wrap="square" rtlCol="0">
            <a:spAutoFit/>
          </a:bodyPr>
          <a:lstStyle/>
          <a:p>
            <a:pPr algn="ctr"/>
            <a:r>
              <a:rPr lang="fr-FR" sz="1400" b="1" dirty="0">
                <a:latin typeface="AvenirNext LT Pro MediumCn" panose="020B0606020202020204" pitchFamily="34" charset="0"/>
              </a:rPr>
              <a:t>Automne 2011</a:t>
            </a:r>
          </a:p>
        </p:txBody>
      </p:sp>
      <p:sp>
        <p:nvSpPr>
          <p:cNvPr id="14" name="ZoneTexte 13">
            <a:extLst>
              <a:ext uri="{FF2B5EF4-FFF2-40B4-BE49-F238E27FC236}">
                <a16:creationId xmlns:a16="http://schemas.microsoft.com/office/drawing/2014/main" id="{566B1FC9-B5AA-4694-84C7-5396A15634CE}"/>
              </a:ext>
            </a:extLst>
          </p:cNvPr>
          <p:cNvSpPr txBox="1"/>
          <p:nvPr/>
        </p:nvSpPr>
        <p:spPr>
          <a:xfrm>
            <a:off x="1736025" y="2451852"/>
            <a:ext cx="1188764" cy="523220"/>
          </a:xfrm>
          <a:prstGeom prst="rect">
            <a:avLst/>
          </a:prstGeom>
          <a:noFill/>
        </p:spPr>
        <p:txBody>
          <a:bodyPr wrap="square" rtlCol="0">
            <a:spAutoFit/>
          </a:bodyPr>
          <a:lstStyle/>
          <a:p>
            <a:pPr algn="ctr"/>
            <a:r>
              <a:rPr lang="fr-FR" sz="1400" dirty="0">
                <a:latin typeface="AvenirNext LT Pro MediumCn" panose="020B0606020202020204" pitchFamily="34" charset="0"/>
              </a:rPr>
              <a:t>Travaux </a:t>
            </a:r>
          </a:p>
          <a:p>
            <a:pPr algn="ctr"/>
            <a:r>
              <a:rPr lang="fr-FR" sz="1400" dirty="0">
                <a:latin typeface="AvenirNext LT Pro MediumCn" panose="020B0606020202020204" pitchFamily="34" charset="0"/>
              </a:rPr>
              <a:t>en sous-groupe</a:t>
            </a:r>
          </a:p>
        </p:txBody>
      </p:sp>
      <p:sp>
        <p:nvSpPr>
          <p:cNvPr id="19" name="Ellipse 18">
            <a:extLst>
              <a:ext uri="{FF2B5EF4-FFF2-40B4-BE49-F238E27FC236}">
                <a16:creationId xmlns:a16="http://schemas.microsoft.com/office/drawing/2014/main" id="{76567040-7F9C-4ECB-ACF8-3BF3E779410C}"/>
              </a:ext>
            </a:extLst>
          </p:cNvPr>
          <p:cNvSpPr>
            <a:spLocks noChangeAspect="1"/>
          </p:cNvSpPr>
          <p:nvPr/>
        </p:nvSpPr>
        <p:spPr>
          <a:xfrm>
            <a:off x="3436086" y="2004826"/>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2D625FA7-34B4-4228-8BC7-8B2F658A1BA6}"/>
              </a:ext>
            </a:extLst>
          </p:cNvPr>
          <p:cNvSpPr txBox="1"/>
          <p:nvPr/>
        </p:nvSpPr>
        <p:spPr>
          <a:xfrm>
            <a:off x="2889610" y="1461409"/>
            <a:ext cx="1231496" cy="523220"/>
          </a:xfrm>
          <a:prstGeom prst="rect">
            <a:avLst/>
          </a:prstGeom>
          <a:noFill/>
        </p:spPr>
        <p:txBody>
          <a:bodyPr wrap="square" rtlCol="0">
            <a:spAutoFit/>
          </a:bodyPr>
          <a:lstStyle/>
          <a:p>
            <a:pPr algn="ctr"/>
            <a:r>
              <a:rPr lang="fr-FR" sz="1400" b="1" dirty="0">
                <a:latin typeface="AvenirNext LT Pro MediumCn" panose="020B0606020202020204" pitchFamily="34" charset="0"/>
              </a:rPr>
              <a:t>1</a:t>
            </a:r>
            <a:r>
              <a:rPr lang="fr-FR" sz="1400" b="1" baseline="30000" dirty="0">
                <a:latin typeface="AvenirNext LT Pro MediumCn" panose="020B0606020202020204" pitchFamily="34" charset="0"/>
              </a:rPr>
              <a:t>er</a:t>
            </a:r>
            <a:r>
              <a:rPr lang="fr-FR" sz="1400" b="1" dirty="0">
                <a:latin typeface="AvenirNext LT Pro MediumCn" panose="020B0606020202020204" pitchFamily="34" charset="0"/>
              </a:rPr>
              <a:t> semestre</a:t>
            </a:r>
          </a:p>
          <a:p>
            <a:pPr algn="ctr"/>
            <a:r>
              <a:rPr lang="fr-FR" sz="1400" b="1" dirty="0">
                <a:latin typeface="AvenirNext LT Pro MediumCn" panose="020B0606020202020204" pitchFamily="34" charset="0"/>
              </a:rPr>
              <a:t>2012</a:t>
            </a:r>
          </a:p>
        </p:txBody>
      </p:sp>
      <p:sp>
        <p:nvSpPr>
          <p:cNvPr id="22" name="ZoneTexte 21">
            <a:extLst>
              <a:ext uri="{FF2B5EF4-FFF2-40B4-BE49-F238E27FC236}">
                <a16:creationId xmlns:a16="http://schemas.microsoft.com/office/drawing/2014/main" id="{6E6553CC-7ACE-4B82-8BDC-86FAF027C5D5}"/>
              </a:ext>
            </a:extLst>
          </p:cNvPr>
          <p:cNvSpPr txBox="1"/>
          <p:nvPr/>
        </p:nvSpPr>
        <p:spPr>
          <a:xfrm>
            <a:off x="2993029" y="2451852"/>
            <a:ext cx="1024659" cy="523220"/>
          </a:xfrm>
          <a:prstGeom prst="rect">
            <a:avLst/>
          </a:prstGeom>
          <a:noFill/>
        </p:spPr>
        <p:txBody>
          <a:bodyPr wrap="square" rtlCol="0">
            <a:spAutoFit/>
          </a:bodyPr>
          <a:lstStyle/>
          <a:p>
            <a:pPr algn="ctr"/>
            <a:r>
              <a:rPr lang="fr-FR" sz="1400" dirty="0">
                <a:latin typeface="AvenirNext LT Pro MediumCn" panose="020B0606020202020204" pitchFamily="34" charset="0"/>
              </a:rPr>
              <a:t>Tableau de bord</a:t>
            </a:r>
          </a:p>
        </p:txBody>
      </p:sp>
      <p:sp>
        <p:nvSpPr>
          <p:cNvPr id="17" name="ZoneTexte 16">
            <a:extLst>
              <a:ext uri="{FF2B5EF4-FFF2-40B4-BE49-F238E27FC236}">
                <a16:creationId xmlns:a16="http://schemas.microsoft.com/office/drawing/2014/main" id="{955A6CA3-3D59-41EA-B4EE-DE3B98B1A81D}"/>
              </a:ext>
            </a:extLst>
          </p:cNvPr>
          <p:cNvSpPr txBox="1"/>
          <p:nvPr/>
        </p:nvSpPr>
        <p:spPr>
          <a:xfrm>
            <a:off x="4350871" y="1569130"/>
            <a:ext cx="6619165" cy="307777"/>
          </a:xfrm>
          <a:prstGeom prst="rect">
            <a:avLst/>
          </a:prstGeom>
          <a:noFill/>
        </p:spPr>
        <p:txBody>
          <a:bodyPr wrap="square" rtlCol="0">
            <a:spAutoFit/>
          </a:bodyPr>
          <a:lstStyle/>
          <a:p>
            <a:pPr algn="ctr"/>
            <a:r>
              <a:rPr lang="fr-FR" sz="1400" b="1" dirty="0">
                <a:latin typeface="AvenirNext LT Pro MediumCn" panose="020B0606020202020204" pitchFamily="34" charset="0"/>
              </a:rPr>
              <a:t>Tous les ans depuis</a:t>
            </a:r>
          </a:p>
        </p:txBody>
      </p:sp>
      <p:sp>
        <p:nvSpPr>
          <p:cNvPr id="18" name="ZoneTexte 17">
            <a:extLst>
              <a:ext uri="{FF2B5EF4-FFF2-40B4-BE49-F238E27FC236}">
                <a16:creationId xmlns:a16="http://schemas.microsoft.com/office/drawing/2014/main" id="{CAABDE11-9B37-4331-8CDE-58BA1AAADC5D}"/>
              </a:ext>
            </a:extLst>
          </p:cNvPr>
          <p:cNvSpPr txBox="1"/>
          <p:nvPr/>
        </p:nvSpPr>
        <p:spPr>
          <a:xfrm>
            <a:off x="207402" y="3327446"/>
            <a:ext cx="5175622" cy="3323987"/>
          </a:xfrm>
          <a:prstGeom prst="rect">
            <a:avLst/>
          </a:prstGeom>
          <a:noFill/>
        </p:spPr>
        <p:txBody>
          <a:bodyPr wrap="square" rtlCol="0">
            <a:spAutoFit/>
          </a:bodyPr>
          <a:lstStyle/>
          <a:p>
            <a:r>
              <a:rPr lang="fr-FR" dirty="0">
                <a:solidFill>
                  <a:schemeClr val="bg2"/>
                </a:solidFill>
                <a:latin typeface="AvenirNext LT Pro MediumCn" panose="020B0606020202020204" pitchFamily="34" charset="0"/>
              </a:rPr>
              <a:t>Tous les ans : </a:t>
            </a:r>
          </a:p>
          <a:p>
            <a:r>
              <a:rPr lang="fr-FR" dirty="0">
                <a:solidFill>
                  <a:schemeClr val="bg2"/>
                </a:solidFill>
                <a:latin typeface="AvenirNext LT Pro MediumCn" panose="020B0606020202020204" pitchFamily="34" charset="0"/>
              </a:rPr>
              <a:t>Des tours de plaine pour saisir l’état des champs</a:t>
            </a:r>
          </a:p>
          <a:p>
            <a:r>
              <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rPr>
              <a:t>Tour des couverts, tour des cultures</a:t>
            </a:r>
          </a:p>
          <a:p>
            <a:endParaRPr lang="fr-FR" dirty="0">
              <a:latin typeface="AvenirNext LT Pro MediumCn" panose="020B0606020202020204" pitchFamily="34" charset="0"/>
            </a:endParaRPr>
          </a:p>
          <a:p>
            <a:r>
              <a:rPr lang="fr-FR" dirty="0">
                <a:solidFill>
                  <a:schemeClr val="bg2"/>
                </a:solidFill>
                <a:latin typeface="AvenirNext LT Pro MediumCn" panose="020B0606020202020204" pitchFamily="34" charset="0"/>
              </a:rPr>
              <a:t>Des campagnes de mesure</a:t>
            </a:r>
          </a:p>
          <a:p>
            <a:r>
              <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rPr>
              <a:t>Campagne de mesure des reliquats N en </a:t>
            </a:r>
            <a:r>
              <a:rPr kumimoji="0" lang="fr-FR" sz="1400" b="0" i="0" u="none" strike="noStrike" kern="1200" cap="none" spc="0" normalizeH="0" baseline="0" noProof="0" dirty="0" err="1">
                <a:ln>
                  <a:noFill/>
                </a:ln>
                <a:solidFill>
                  <a:schemeClr val="bg2"/>
                </a:solidFill>
                <a:effectLst/>
                <a:uLnTx/>
                <a:uFillTx/>
                <a:latin typeface="AvenirNext LT Pro LightCn" panose="020B0406020202020204" pitchFamily="34" charset="0"/>
                <a:ea typeface="+mn-ea"/>
                <a:cs typeface="+mn-cs"/>
              </a:rPr>
              <a:t>nov</a:t>
            </a:r>
            <a:r>
              <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rPr>
              <a:t>/</a:t>
            </a:r>
            <a:r>
              <a:rPr kumimoji="0" lang="fr-FR" sz="1400" b="0" i="0" u="none" strike="noStrike" kern="1200" cap="none" spc="0" normalizeH="0" baseline="0" noProof="0" dirty="0" err="1">
                <a:ln>
                  <a:noFill/>
                </a:ln>
                <a:solidFill>
                  <a:schemeClr val="bg2"/>
                </a:solidFill>
                <a:effectLst/>
                <a:uLnTx/>
                <a:uFillTx/>
                <a:latin typeface="AvenirNext LT Pro LightCn" panose="020B0406020202020204" pitchFamily="34" charset="0"/>
                <a:ea typeface="+mn-ea"/>
                <a:cs typeface="+mn-cs"/>
              </a:rPr>
              <a:t>déc</a:t>
            </a:r>
            <a:endPar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endParaRPr>
          </a:p>
          <a:p>
            <a:endParaRPr lang="fr-FR" dirty="0">
              <a:solidFill>
                <a:schemeClr val="bg2"/>
              </a:solidFill>
              <a:latin typeface="AvenirNext LT Pro MediumCn" panose="020B0606020202020204" pitchFamily="34" charset="0"/>
            </a:endParaRPr>
          </a:p>
          <a:p>
            <a:r>
              <a:rPr lang="fr-FR" dirty="0">
                <a:solidFill>
                  <a:srgbClr val="00B050"/>
                </a:solidFill>
                <a:latin typeface="AvenirNext LT Pro MediumCn" panose="020B0606020202020204" pitchFamily="34" charset="0"/>
              </a:rPr>
              <a:t>Des rdv individuels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rgbClr val="00B050"/>
                </a:solidFill>
                <a:latin typeface="AvenirNext LT Pro LightCn" panose="020B0406020202020204" pitchFamily="34" charset="0"/>
              </a:rPr>
              <a:t>pour discuter des atteintes et des résultats obtenus. En janvier/février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schemeClr val="bg2"/>
              </a:solidFill>
              <a:latin typeface="AvenirNext LT Pro LightCn" panose="020B0406020202020204" pitchFamily="34" charset="0"/>
            </a:endParaRPr>
          </a:p>
          <a:p>
            <a:r>
              <a:rPr lang="fr-FR" dirty="0">
                <a:solidFill>
                  <a:schemeClr val="bg2"/>
                </a:solidFill>
                <a:latin typeface="AvenirNext LT Pro MediumCn" panose="020B0606020202020204" pitchFamily="34" charset="0"/>
              </a:rPr>
              <a:t>Des COPIL/COTECH</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chemeClr val="bg2"/>
                </a:solidFill>
                <a:latin typeface="AvenirNext LT Pro LightCn" panose="020B0406020202020204" pitchFamily="34" charset="0"/>
              </a:rPr>
              <a:t>Avec les acteurs institutionnels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prstClr val="black"/>
              </a:solidFill>
              <a:latin typeface="AvenirNext LT Pro LightCn" panose="020B0406020202020204" pitchFamily="34" charset="0"/>
            </a:endParaRPr>
          </a:p>
        </p:txBody>
      </p:sp>
      <p:sp>
        <p:nvSpPr>
          <p:cNvPr id="21" name="ZoneTexte 20">
            <a:extLst>
              <a:ext uri="{FF2B5EF4-FFF2-40B4-BE49-F238E27FC236}">
                <a16:creationId xmlns:a16="http://schemas.microsoft.com/office/drawing/2014/main" id="{6D864498-F9D0-4FFD-AED9-5C6CE547A2EF}"/>
              </a:ext>
            </a:extLst>
          </p:cNvPr>
          <p:cNvSpPr txBox="1"/>
          <p:nvPr/>
        </p:nvSpPr>
        <p:spPr>
          <a:xfrm>
            <a:off x="7149655" y="2451852"/>
            <a:ext cx="1024659" cy="523220"/>
          </a:xfrm>
          <a:prstGeom prst="rect">
            <a:avLst/>
          </a:prstGeom>
          <a:noFill/>
        </p:spPr>
        <p:txBody>
          <a:bodyPr wrap="square" rtlCol="0">
            <a:spAutoFit/>
          </a:bodyPr>
          <a:lstStyle/>
          <a:p>
            <a:pPr algn="ctr"/>
            <a:r>
              <a:rPr lang="fr-FR" sz="1400" dirty="0">
                <a:latin typeface="AvenirNext LT Pro MediumCn" panose="020B0606020202020204" pitchFamily="34" charset="0"/>
              </a:rPr>
              <a:t>Suivi adaptatif</a:t>
            </a:r>
          </a:p>
        </p:txBody>
      </p:sp>
      <p:pic>
        <p:nvPicPr>
          <p:cNvPr id="11" name="Picture 10">
            <a:extLst>
              <a:ext uri="{FF2B5EF4-FFF2-40B4-BE49-F238E27FC236}">
                <a16:creationId xmlns:a16="http://schemas.microsoft.com/office/drawing/2014/main" id="{34B232B3-C7DF-4AF8-BB79-DFA0C6F886DC}"/>
              </a:ext>
            </a:extLst>
          </p:cNvPr>
          <p:cNvPicPr>
            <a:picLocks noChangeAspect="1"/>
          </p:cNvPicPr>
          <p:nvPr/>
        </p:nvPicPr>
        <p:blipFill>
          <a:blip r:embed="rId3">
            <a:extLst>
              <a:ext uri="{BEBA8EAE-BF5A-486C-A8C5-ECC9F3942E4B}">
                <a14:imgProps xmlns:a14="http://schemas.microsoft.com/office/drawing/2010/main">
                  <a14:imgLayer r:embed="rId4">
                    <a14:imgEffect>
                      <a14:artisticMarker size="40"/>
                    </a14:imgEffect>
                  </a14:imgLayer>
                </a14:imgProps>
              </a:ext>
            </a:extLst>
          </a:blip>
          <a:stretch>
            <a:fillRect/>
          </a:stretch>
        </p:blipFill>
        <p:spPr>
          <a:xfrm>
            <a:off x="5926826" y="2349500"/>
            <a:ext cx="5547623" cy="4094843"/>
          </a:xfrm>
          <a:prstGeom prst="rect">
            <a:avLst/>
          </a:prstGeom>
        </p:spPr>
      </p:pic>
      <p:pic>
        <p:nvPicPr>
          <p:cNvPr id="23" name="Picture 22">
            <a:extLst>
              <a:ext uri="{FF2B5EF4-FFF2-40B4-BE49-F238E27FC236}">
                <a16:creationId xmlns:a16="http://schemas.microsoft.com/office/drawing/2014/main" id="{CB1D54E3-BFD1-4929-89C1-5D79C517E56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57610" y="279262"/>
            <a:ext cx="3029378" cy="1388208"/>
          </a:xfrm>
          <a:prstGeom prst="rect">
            <a:avLst/>
          </a:prstGeom>
        </p:spPr>
      </p:pic>
    </p:spTree>
    <p:extLst>
      <p:ext uri="{BB962C8B-B14F-4D97-AF65-F5344CB8AC3E}">
        <p14:creationId xmlns:p14="http://schemas.microsoft.com/office/powerpoint/2010/main" val="1266888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8786C-B510-4605-9DB9-D5D12977EBA9}"/>
              </a:ext>
            </a:extLst>
          </p:cNvPr>
          <p:cNvSpPr>
            <a:spLocks noGrp="1"/>
          </p:cNvSpPr>
          <p:nvPr>
            <p:ph type="title"/>
          </p:nvPr>
        </p:nvSpPr>
        <p:spPr/>
        <p:txBody>
          <a:bodyPr vert="horz" lIns="91440" tIns="45720" rIns="91440" bIns="45720" rtlCol="0" anchor="ctr" anchorCtr="0">
            <a:normAutofit/>
          </a:bodyPr>
          <a:lstStyle/>
          <a:p>
            <a:pPr marL="457200" indent="-457200">
              <a:buBlip>
                <a:blip r:embed="rId2"/>
              </a:buBlip>
            </a:pPr>
            <a:r>
              <a:rPr lang="fr-FR" sz="3000" b="1" dirty="0">
                <a:solidFill>
                  <a:srgbClr val="00A3A6"/>
                </a:solidFill>
                <a:latin typeface="Raleway SemiBold" panose="020B0703030101060003" pitchFamily="34" charset="0"/>
              </a:rPr>
              <a:t>Un travail ensemble depuis 2010</a:t>
            </a:r>
          </a:p>
        </p:txBody>
      </p:sp>
      <p:sp>
        <p:nvSpPr>
          <p:cNvPr id="4" name="Flèche : droite 3">
            <a:extLst>
              <a:ext uri="{FF2B5EF4-FFF2-40B4-BE49-F238E27FC236}">
                <a16:creationId xmlns:a16="http://schemas.microsoft.com/office/drawing/2014/main" id="{094E8283-B180-483B-B5F9-FCD5F5874186}"/>
              </a:ext>
            </a:extLst>
          </p:cNvPr>
          <p:cNvSpPr/>
          <p:nvPr/>
        </p:nvSpPr>
        <p:spPr>
          <a:xfrm>
            <a:off x="603250" y="1797050"/>
            <a:ext cx="10871200" cy="552450"/>
          </a:xfrm>
          <a:prstGeom prst="rightArrow">
            <a:avLst/>
          </a:prstGeom>
          <a:solidFill>
            <a:srgbClr val="2756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endParaRPr>
          </a:p>
        </p:txBody>
      </p:sp>
      <p:sp>
        <p:nvSpPr>
          <p:cNvPr id="5" name="Ellipse 4">
            <a:extLst>
              <a:ext uri="{FF2B5EF4-FFF2-40B4-BE49-F238E27FC236}">
                <a16:creationId xmlns:a16="http://schemas.microsoft.com/office/drawing/2014/main" id="{B268FF6A-BC51-4B03-B81C-F68630C886CB}"/>
              </a:ext>
            </a:extLst>
          </p:cNvPr>
          <p:cNvSpPr>
            <a:spLocks noChangeAspect="1"/>
          </p:cNvSpPr>
          <p:nvPr/>
        </p:nvSpPr>
        <p:spPr>
          <a:xfrm>
            <a:off x="734450"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6E5BCB0A-3403-439D-9759-B647CD4638B8}"/>
              </a:ext>
            </a:extLst>
          </p:cNvPr>
          <p:cNvSpPr txBox="1"/>
          <p:nvPr/>
        </p:nvSpPr>
        <p:spPr>
          <a:xfrm>
            <a:off x="567459" y="1461409"/>
            <a:ext cx="644656" cy="307777"/>
          </a:xfrm>
          <a:prstGeom prst="rect">
            <a:avLst/>
          </a:prstGeom>
          <a:noFill/>
        </p:spPr>
        <p:txBody>
          <a:bodyPr wrap="square" rtlCol="0">
            <a:spAutoFit/>
          </a:bodyPr>
          <a:lstStyle/>
          <a:p>
            <a:r>
              <a:rPr lang="fr-FR" sz="1400" b="1" dirty="0">
                <a:latin typeface="AvenirNext LT Pro MediumCn" panose="020B0606020202020204" pitchFamily="34" charset="0"/>
              </a:rPr>
              <a:t>2010</a:t>
            </a:r>
          </a:p>
        </p:txBody>
      </p:sp>
      <p:sp>
        <p:nvSpPr>
          <p:cNvPr id="7" name="ZoneTexte 6">
            <a:extLst>
              <a:ext uri="{FF2B5EF4-FFF2-40B4-BE49-F238E27FC236}">
                <a16:creationId xmlns:a16="http://schemas.microsoft.com/office/drawing/2014/main" id="{4FEC8E37-4605-4B52-9B15-349A02B8A256}"/>
              </a:ext>
            </a:extLst>
          </p:cNvPr>
          <p:cNvSpPr txBox="1"/>
          <p:nvPr/>
        </p:nvSpPr>
        <p:spPr>
          <a:xfrm>
            <a:off x="263235" y="2451852"/>
            <a:ext cx="1334193" cy="307777"/>
          </a:xfrm>
          <a:prstGeom prst="rect">
            <a:avLst/>
          </a:prstGeom>
          <a:noFill/>
        </p:spPr>
        <p:txBody>
          <a:bodyPr wrap="square" rtlCol="0">
            <a:spAutoFit/>
          </a:bodyPr>
          <a:lstStyle/>
          <a:p>
            <a:r>
              <a:rPr lang="fr-FR" sz="1400" dirty="0">
                <a:latin typeface="AvenirNext LT Pro MediumCn" panose="020B0606020202020204" pitchFamily="34" charset="0"/>
              </a:rPr>
              <a:t>Compréhension </a:t>
            </a:r>
          </a:p>
        </p:txBody>
      </p:sp>
      <p:sp>
        <p:nvSpPr>
          <p:cNvPr id="8" name="Ellipse 7">
            <a:extLst>
              <a:ext uri="{FF2B5EF4-FFF2-40B4-BE49-F238E27FC236}">
                <a16:creationId xmlns:a16="http://schemas.microsoft.com/office/drawing/2014/main" id="{FB1997BE-496A-422A-B62B-B4451E1A0A59}"/>
              </a:ext>
            </a:extLst>
          </p:cNvPr>
          <p:cNvSpPr>
            <a:spLocks noChangeAspect="1"/>
          </p:cNvSpPr>
          <p:nvPr/>
        </p:nvSpPr>
        <p:spPr>
          <a:xfrm>
            <a:off x="2244595"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9AB33ACE-3C08-4ED9-B0A3-C9C53089D7A9}"/>
              </a:ext>
            </a:extLst>
          </p:cNvPr>
          <p:cNvSpPr txBox="1"/>
          <p:nvPr/>
        </p:nvSpPr>
        <p:spPr>
          <a:xfrm>
            <a:off x="1879341" y="1461409"/>
            <a:ext cx="915872" cy="523220"/>
          </a:xfrm>
          <a:prstGeom prst="rect">
            <a:avLst/>
          </a:prstGeom>
          <a:noFill/>
        </p:spPr>
        <p:txBody>
          <a:bodyPr wrap="square" rtlCol="0">
            <a:spAutoFit/>
          </a:bodyPr>
          <a:lstStyle/>
          <a:p>
            <a:pPr algn="ctr"/>
            <a:r>
              <a:rPr lang="fr-FR" sz="1400" b="1" dirty="0">
                <a:latin typeface="AvenirNext LT Pro MediumCn" panose="020B0606020202020204" pitchFamily="34" charset="0"/>
              </a:rPr>
              <a:t>Automne 2011</a:t>
            </a:r>
          </a:p>
        </p:txBody>
      </p:sp>
      <p:sp>
        <p:nvSpPr>
          <p:cNvPr id="14" name="ZoneTexte 13">
            <a:extLst>
              <a:ext uri="{FF2B5EF4-FFF2-40B4-BE49-F238E27FC236}">
                <a16:creationId xmlns:a16="http://schemas.microsoft.com/office/drawing/2014/main" id="{566B1FC9-B5AA-4694-84C7-5396A15634CE}"/>
              </a:ext>
            </a:extLst>
          </p:cNvPr>
          <p:cNvSpPr txBox="1"/>
          <p:nvPr/>
        </p:nvSpPr>
        <p:spPr>
          <a:xfrm>
            <a:off x="1736025" y="2451852"/>
            <a:ext cx="1188764" cy="523220"/>
          </a:xfrm>
          <a:prstGeom prst="rect">
            <a:avLst/>
          </a:prstGeom>
          <a:noFill/>
        </p:spPr>
        <p:txBody>
          <a:bodyPr wrap="square" rtlCol="0">
            <a:spAutoFit/>
          </a:bodyPr>
          <a:lstStyle/>
          <a:p>
            <a:pPr algn="ctr"/>
            <a:r>
              <a:rPr lang="fr-FR" sz="1400" dirty="0">
                <a:latin typeface="AvenirNext LT Pro MediumCn" panose="020B0606020202020204" pitchFamily="34" charset="0"/>
              </a:rPr>
              <a:t>Travaux </a:t>
            </a:r>
          </a:p>
          <a:p>
            <a:pPr algn="ctr"/>
            <a:r>
              <a:rPr lang="fr-FR" sz="1400" dirty="0">
                <a:latin typeface="AvenirNext LT Pro MediumCn" panose="020B0606020202020204" pitchFamily="34" charset="0"/>
              </a:rPr>
              <a:t>en sous-groupe</a:t>
            </a:r>
          </a:p>
        </p:txBody>
      </p:sp>
      <p:sp>
        <p:nvSpPr>
          <p:cNvPr id="19" name="Ellipse 18">
            <a:extLst>
              <a:ext uri="{FF2B5EF4-FFF2-40B4-BE49-F238E27FC236}">
                <a16:creationId xmlns:a16="http://schemas.microsoft.com/office/drawing/2014/main" id="{76567040-7F9C-4ECB-ACF8-3BF3E779410C}"/>
              </a:ext>
            </a:extLst>
          </p:cNvPr>
          <p:cNvSpPr>
            <a:spLocks noChangeAspect="1"/>
          </p:cNvSpPr>
          <p:nvPr/>
        </p:nvSpPr>
        <p:spPr>
          <a:xfrm>
            <a:off x="3436086" y="2004826"/>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2D625FA7-34B4-4228-8BC7-8B2F658A1BA6}"/>
              </a:ext>
            </a:extLst>
          </p:cNvPr>
          <p:cNvSpPr txBox="1"/>
          <p:nvPr/>
        </p:nvSpPr>
        <p:spPr>
          <a:xfrm>
            <a:off x="2889610" y="1461409"/>
            <a:ext cx="1231496" cy="523220"/>
          </a:xfrm>
          <a:prstGeom prst="rect">
            <a:avLst/>
          </a:prstGeom>
          <a:noFill/>
        </p:spPr>
        <p:txBody>
          <a:bodyPr wrap="square" rtlCol="0">
            <a:spAutoFit/>
          </a:bodyPr>
          <a:lstStyle/>
          <a:p>
            <a:pPr algn="ctr"/>
            <a:r>
              <a:rPr lang="fr-FR" sz="1400" b="1" dirty="0">
                <a:latin typeface="AvenirNext LT Pro MediumCn" panose="020B0606020202020204" pitchFamily="34" charset="0"/>
              </a:rPr>
              <a:t>1</a:t>
            </a:r>
            <a:r>
              <a:rPr lang="fr-FR" sz="1400" b="1" baseline="30000" dirty="0">
                <a:latin typeface="AvenirNext LT Pro MediumCn" panose="020B0606020202020204" pitchFamily="34" charset="0"/>
              </a:rPr>
              <a:t>er</a:t>
            </a:r>
            <a:r>
              <a:rPr lang="fr-FR" sz="1400" b="1" dirty="0">
                <a:latin typeface="AvenirNext LT Pro MediumCn" panose="020B0606020202020204" pitchFamily="34" charset="0"/>
              </a:rPr>
              <a:t> semestre</a:t>
            </a:r>
          </a:p>
          <a:p>
            <a:pPr algn="ctr"/>
            <a:r>
              <a:rPr lang="fr-FR" sz="1400" b="1" dirty="0">
                <a:latin typeface="AvenirNext LT Pro MediumCn" panose="020B0606020202020204" pitchFamily="34" charset="0"/>
              </a:rPr>
              <a:t>2012</a:t>
            </a:r>
          </a:p>
        </p:txBody>
      </p:sp>
      <p:sp>
        <p:nvSpPr>
          <p:cNvPr id="22" name="ZoneTexte 21">
            <a:extLst>
              <a:ext uri="{FF2B5EF4-FFF2-40B4-BE49-F238E27FC236}">
                <a16:creationId xmlns:a16="http://schemas.microsoft.com/office/drawing/2014/main" id="{6E6553CC-7ACE-4B82-8BDC-86FAF027C5D5}"/>
              </a:ext>
            </a:extLst>
          </p:cNvPr>
          <p:cNvSpPr txBox="1"/>
          <p:nvPr/>
        </p:nvSpPr>
        <p:spPr>
          <a:xfrm>
            <a:off x="2993029" y="2451852"/>
            <a:ext cx="1024659" cy="523220"/>
          </a:xfrm>
          <a:prstGeom prst="rect">
            <a:avLst/>
          </a:prstGeom>
          <a:noFill/>
        </p:spPr>
        <p:txBody>
          <a:bodyPr wrap="square" rtlCol="0">
            <a:spAutoFit/>
          </a:bodyPr>
          <a:lstStyle/>
          <a:p>
            <a:pPr algn="ctr"/>
            <a:r>
              <a:rPr lang="fr-FR" sz="1400" dirty="0">
                <a:latin typeface="AvenirNext LT Pro MediumCn" panose="020B0606020202020204" pitchFamily="34" charset="0"/>
              </a:rPr>
              <a:t>Tableau de bord</a:t>
            </a:r>
          </a:p>
        </p:txBody>
      </p:sp>
      <p:sp>
        <p:nvSpPr>
          <p:cNvPr id="17" name="ZoneTexte 16">
            <a:extLst>
              <a:ext uri="{FF2B5EF4-FFF2-40B4-BE49-F238E27FC236}">
                <a16:creationId xmlns:a16="http://schemas.microsoft.com/office/drawing/2014/main" id="{955A6CA3-3D59-41EA-B4EE-DE3B98B1A81D}"/>
              </a:ext>
            </a:extLst>
          </p:cNvPr>
          <p:cNvSpPr txBox="1"/>
          <p:nvPr/>
        </p:nvSpPr>
        <p:spPr>
          <a:xfrm>
            <a:off x="4350871" y="1569130"/>
            <a:ext cx="6619165" cy="307777"/>
          </a:xfrm>
          <a:prstGeom prst="rect">
            <a:avLst/>
          </a:prstGeom>
          <a:noFill/>
        </p:spPr>
        <p:txBody>
          <a:bodyPr wrap="square" rtlCol="0">
            <a:spAutoFit/>
          </a:bodyPr>
          <a:lstStyle/>
          <a:p>
            <a:pPr algn="ctr"/>
            <a:r>
              <a:rPr lang="fr-FR" sz="1400" b="1" dirty="0">
                <a:latin typeface="AvenirNext LT Pro MediumCn" panose="020B0606020202020204" pitchFamily="34" charset="0"/>
              </a:rPr>
              <a:t>Tous les ans depuis</a:t>
            </a:r>
          </a:p>
        </p:txBody>
      </p:sp>
      <p:sp>
        <p:nvSpPr>
          <p:cNvPr id="18" name="ZoneTexte 17">
            <a:extLst>
              <a:ext uri="{FF2B5EF4-FFF2-40B4-BE49-F238E27FC236}">
                <a16:creationId xmlns:a16="http://schemas.microsoft.com/office/drawing/2014/main" id="{CAABDE11-9B37-4331-8CDE-58BA1AAADC5D}"/>
              </a:ext>
            </a:extLst>
          </p:cNvPr>
          <p:cNvSpPr txBox="1"/>
          <p:nvPr/>
        </p:nvSpPr>
        <p:spPr>
          <a:xfrm>
            <a:off x="207402" y="3327446"/>
            <a:ext cx="5175622" cy="3323987"/>
          </a:xfrm>
          <a:prstGeom prst="rect">
            <a:avLst/>
          </a:prstGeom>
          <a:noFill/>
        </p:spPr>
        <p:txBody>
          <a:bodyPr wrap="square" rtlCol="0">
            <a:spAutoFit/>
          </a:bodyPr>
          <a:lstStyle/>
          <a:p>
            <a:r>
              <a:rPr lang="fr-FR" dirty="0">
                <a:solidFill>
                  <a:schemeClr val="bg2"/>
                </a:solidFill>
                <a:latin typeface="AvenirNext LT Pro MediumCn" panose="020B0606020202020204" pitchFamily="34" charset="0"/>
              </a:rPr>
              <a:t>Tous les ans : </a:t>
            </a:r>
          </a:p>
          <a:p>
            <a:r>
              <a:rPr lang="fr-FR" dirty="0">
                <a:solidFill>
                  <a:schemeClr val="bg2"/>
                </a:solidFill>
                <a:latin typeface="AvenirNext LT Pro MediumCn" panose="020B0606020202020204" pitchFamily="34" charset="0"/>
              </a:rPr>
              <a:t>Des tours de plaine pour saisir l’état des champs</a:t>
            </a:r>
          </a:p>
          <a:p>
            <a:r>
              <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rPr>
              <a:t>Tour des couverts, tour des cultures</a:t>
            </a:r>
          </a:p>
          <a:p>
            <a:endParaRPr lang="fr-FR" dirty="0">
              <a:latin typeface="AvenirNext LT Pro MediumCn" panose="020B0606020202020204" pitchFamily="34" charset="0"/>
            </a:endParaRPr>
          </a:p>
          <a:p>
            <a:r>
              <a:rPr lang="fr-FR" dirty="0">
                <a:solidFill>
                  <a:schemeClr val="bg2"/>
                </a:solidFill>
                <a:latin typeface="AvenirNext LT Pro MediumCn" panose="020B0606020202020204" pitchFamily="34" charset="0"/>
              </a:rPr>
              <a:t>Des campagnes de mesure</a:t>
            </a:r>
          </a:p>
          <a:p>
            <a:r>
              <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rPr>
              <a:t>Campagne de mesure des reliquats N en </a:t>
            </a:r>
            <a:r>
              <a:rPr kumimoji="0" lang="fr-FR" sz="1400" b="0" i="0" u="none" strike="noStrike" kern="1200" cap="none" spc="0" normalizeH="0" baseline="0" noProof="0" dirty="0" err="1">
                <a:ln>
                  <a:noFill/>
                </a:ln>
                <a:solidFill>
                  <a:schemeClr val="bg2"/>
                </a:solidFill>
                <a:effectLst/>
                <a:uLnTx/>
                <a:uFillTx/>
                <a:latin typeface="AvenirNext LT Pro LightCn" panose="020B0406020202020204" pitchFamily="34" charset="0"/>
                <a:ea typeface="+mn-ea"/>
                <a:cs typeface="+mn-cs"/>
              </a:rPr>
              <a:t>nov</a:t>
            </a:r>
            <a:r>
              <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rPr>
              <a:t>/</a:t>
            </a:r>
            <a:r>
              <a:rPr kumimoji="0" lang="fr-FR" sz="1400" b="0" i="0" u="none" strike="noStrike" kern="1200" cap="none" spc="0" normalizeH="0" baseline="0" noProof="0" dirty="0" err="1">
                <a:ln>
                  <a:noFill/>
                </a:ln>
                <a:solidFill>
                  <a:schemeClr val="bg2"/>
                </a:solidFill>
                <a:effectLst/>
                <a:uLnTx/>
                <a:uFillTx/>
                <a:latin typeface="AvenirNext LT Pro LightCn" panose="020B0406020202020204" pitchFamily="34" charset="0"/>
                <a:ea typeface="+mn-ea"/>
                <a:cs typeface="+mn-cs"/>
              </a:rPr>
              <a:t>déc</a:t>
            </a:r>
            <a:endPar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endParaRPr>
          </a:p>
          <a:p>
            <a:endParaRPr lang="fr-FR" dirty="0">
              <a:solidFill>
                <a:schemeClr val="bg2"/>
              </a:solidFill>
              <a:latin typeface="AvenirNext LT Pro MediumCn" panose="020B0606020202020204" pitchFamily="34" charset="0"/>
            </a:endParaRPr>
          </a:p>
          <a:p>
            <a:r>
              <a:rPr lang="fr-FR" dirty="0">
                <a:solidFill>
                  <a:srgbClr val="00B050"/>
                </a:solidFill>
                <a:latin typeface="AvenirNext LT Pro MediumCn" panose="020B0606020202020204" pitchFamily="34" charset="0"/>
              </a:rPr>
              <a:t>Des rdv individuels et collectifs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rgbClr val="00B050"/>
                </a:solidFill>
                <a:latin typeface="AvenirNext LT Pro LightCn" panose="020B0406020202020204" pitchFamily="34" charset="0"/>
              </a:rPr>
              <a:t>pour discuter des atteintes et des résultats obtenus. En janvier/février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schemeClr val="bg2"/>
              </a:solidFill>
              <a:latin typeface="AvenirNext LT Pro LightCn" panose="020B0406020202020204" pitchFamily="34" charset="0"/>
            </a:endParaRPr>
          </a:p>
          <a:p>
            <a:r>
              <a:rPr lang="fr-FR" dirty="0">
                <a:solidFill>
                  <a:schemeClr val="bg2"/>
                </a:solidFill>
                <a:latin typeface="AvenirNext LT Pro MediumCn" panose="020B0606020202020204" pitchFamily="34" charset="0"/>
              </a:rPr>
              <a:t>Des COPIL/COTECH</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chemeClr val="bg2"/>
                </a:solidFill>
                <a:latin typeface="AvenirNext LT Pro LightCn" panose="020B0406020202020204" pitchFamily="34" charset="0"/>
              </a:rPr>
              <a:t>Avec les acteurs institutionnels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prstClr val="black"/>
              </a:solidFill>
              <a:latin typeface="AvenirNext LT Pro LightCn" panose="020B0406020202020204" pitchFamily="34" charset="0"/>
            </a:endParaRPr>
          </a:p>
        </p:txBody>
      </p:sp>
      <p:sp>
        <p:nvSpPr>
          <p:cNvPr id="21" name="ZoneTexte 20">
            <a:extLst>
              <a:ext uri="{FF2B5EF4-FFF2-40B4-BE49-F238E27FC236}">
                <a16:creationId xmlns:a16="http://schemas.microsoft.com/office/drawing/2014/main" id="{6D864498-F9D0-4FFD-AED9-5C6CE547A2EF}"/>
              </a:ext>
            </a:extLst>
          </p:cNvPr>
          <p:cNvSpPr txBox="1"/>
          <p:nvPr/>
        </p:nvSpPr>
        <p:spPr>
          <a:xfrm>
            <a:off x="7149655" y="2451852"/>
            <a:ext cx="1024659" cy="523220"/>
          </a:xfrm>
          <a:prstGeom prst="rect">
            <a:avLst/>
          </a:prstGeom>
          <a:noFill/>
        </p:spPr>
        <p:txBody>
          <a:bodyPr wrap="square" rtlCol="0">
            <a:spAutoFit/>
          </a:bodyPr>
          <a:lstStyle/>
          <a:p>
            <a:pPr algn="ctr"/>
            <a:r>
              <a:rPr lang="fr-FR" sz="1400" dirty="0">
                <a:latin typeface="AvenirNext LT Pro MediumCn" panose="020B0606020202020204" pitchFamily="34" charset="0"/>
              </a:rPr>
              <a:t>Suivi adaptatif</a:t>
            </a:r>
          </a:p>
        </p:txBody>
      </p:sp>
      <p:pic>
        <p:nvPicPr>
          <p:cNvPr id="23" name="Picture 22">
            <a:extLst>
              <a:ext uri="{FF2B5EF4-FFF2-40B4-BE49-F238E27FC236}">
                <a16:creationId xmlns:a16="http://schemas.microsoft.com/office/drawing/2014/main" id="{E7380523-D3CA-4F1C-A864-621F423025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57610" y="279262"/>
            <a:ext cx="3029378" cy="1388208"/>
          </a:xfrm>
          <a:prstGeom prst="rect">
            <a:avLst/>
          </a:prstGeom>
        </p:spPr>
      </p:pic>
      <p:pic>
        <p:nvPicPr>
          <p:cNvPr id="3" name="Picture 2">
            <a:extLst>
              <a:ext uri="{FF2B5EF4-FFF2-40B4-BE49-F238E27FC236}">
                <a16:creationId xmlns:a16="http://schemas.microsoft.com/office/drawing/2014/main" id="{152CB7ED-974B-4E30-8838-A4EE095EAC66}"/>
              </a:ext>
            </a:extLst>
          </p:cNvPr>
          <p:cNvPicPr>
            <a:picLocks noChangeAspect="1"/>
          </p:cNvPicPr>
          <p:nvPr/>
        </p:nvPicPr>
        <p:blipFill>
          <a:blip r:embed="rId4"/>
          <a:stretch>
            <a:fillRect/>
          </a:stretch>
        </p:blipFill>
        <p:spPr>
          <a:xfrm>
            <a:off x="5203106" y="2479080"/>
            <a:ext cx="6875184" cy="3867291"/>
          </a:xfrm>
          <a:prstGeom prst="rect">
            <a:avLst/>
          </a:prstGeom>
        </p:spPr>
      </p:pic>
    </p:spTree>
    <p:extLst>
      <p:ext uri="{BB962C8B-B14F-4D97-AF65-F5344CB8AC3E}">
        <p14:creationId xmlns:p14="http://schemas.microsoft.com/office/powerpoint/2010/main" val="2111271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8786C-B510-4605-9DB9-D5D12977EBA9}"/>
              </a:ext>
            </a:extLst>
          </p:cNvPr>
          <p:cNvSpPr>
            <a:spLocks noGrp="1"/>
          </p:cNvSpPr>
          <p:nvPr>
            <p:ph type="title"/>
          </p:nvPr>
        </p:nvSpPr>
        <p:spPr/>
        <p:txBody>
          <a:bodyPr vert="horz" lIns="91440" tIns="45720" rIns="91440" bIns="45720" rtlCol="0" anchor="ctr" anchorCtr="0">
            <a:normAutofit/>
          </a:bodyPr>
          <a:lstStyle/>
          <a:p>
            <a:pPr marL="457200" indent="-457200">
              <a:buBlip>
                <a:blip r:embed="rId2"/>
              </a:buBlip>
            </a:pPr>
            <a:r>
              <a:rPr lang="fr-FR" sz="3000" b="1" dirty="0">
                <a:solidFill>
                  <a:srgbClr val="00A3A6"/>
                </a:solidFill>
                <a:latin typeface="Raleway SemiBold" panose="020B0703030101060003" pitchFamily="34" charset="0"/>
              </a:rPr>
              <a:t>Un travail ensemble depuis 2010</a:t>
            </a:r>
          </a:p>
        </p:txBody>
      </p:sp>
      <p:sp>
        <p:nvSpPr>
          <p:cNvPr id="4" name="Flèche : droite 3">
            <a:extLst>
              <a:ext uri="{FF2B5EF4-FFF2-40B4-BE49-F238E27FC236}">
                <a16:creationId xmlns:a16="http://schemas.microsoft.com/office/drawing/2014/main" id="{094E8283-B180-483B-B5F9-FCD5F5874186}"/>
              </a:ext>
            </a:extLst>
          </p:cNvPr>
          <p:cNvSpPr/>
          <p:nvPr/>
        </p:nvSpPr>
        <p:spPr>
          <a:xfrm>
            <a:off x="603250" y="1797050"/>
            <a:ext cx="10871200" cy="552450"/>
          </a:xfrm>
          <a:prstGeom prst="rightArrow">
            <a:avLst/>
          </a:prstGeom>
          <a:solidFill>
            <a:srgbClr val="2756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endParaRPr>
          </a:p>
        </p:txBody>
      </p:sp>
      <p:sp>
        <p:nvSpPr>
          <p:cNvPr id="5" name="Ellipse 4">
            <a:extLst>
              <a:ext uri="{FF2B5EF4-FFF2-40B4-BE49-F238E27FC236}">
                <a16:creationId xmlns:a16="http://schemas.microsoft.com/office/drawing/2014/main" id="{B268FF6A-BC51-4B03-B81C-F68630C886CB}"/>
              </a:ext>
            </a:extLst>
          </p:cNvPr>
          <p:cNvSpPr>
            <a:spLocks noChangeAspect="1"/>
          </p:cNvSpPr>
          <p:nvPr/>
        </p:nvSpPr>
        <p:spPr>
          <a:xfrm>
            <a:off x="734450"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6E5BCB0A-3403-439D-9759-B647CD4638B8}"/>
              </a:ext>
            </a:extLst>
          </p:cNvPr>
          <p:cNvSpPr txBox="1"/>
          <p:nvPr/>
        </p:nvSpPr>
        <p:spPr>
          <a:xfrm>
            <a:off x="567459" y="1461409"/>
            <a:ext cx="644656" cy="307777"/>
          </a:xfrm>
          <a:prstGeom prst="rect">
            <a:avLst/>
          </a:prstGeom>
          <a:noFill/>
        </p:spPr>
        <p:txBody>
          <a:bodyPr wrap="square" rtlCol="0">
            <a:spAutoFit/>
          </a:bodyPr>
          <a:lstStyle/>
          <a:p>
            <a:r>
              <a:rPr lang="fr-FR" sz="1400" b="1" dirty="0">
                <a:latin typeface="AvenirNext LT Pro MediumCn" panose="020B0606020202020204" pitchFamily="34" charset="0"/>
              </a:rPr>
              <a:t>2010</a:t>
            </a:r>
          </a:p>
        </p:txBody>
      </p:sp>
      <p:sp>
        <p:nvSpPr>
          <p:cNvPr id="7" name="ZoneTexte 6">
            <a:extLst>
              <a:ext uri="{FF2B5EF4-FFF2-40B4-BE49-F238E27FC236}">
                <a16:creationId xmlns:a16="http://schemas.microsoft.com/office/drawing/2014/main" id="{4FEC8E37-4605-4B52-9B15-349A02B8A256}"/>
              </a:ext>
            </a:extLst>
          </p:cNvPr>
          <p:cNvSpPr txBox="1"/>
          <p:nvPr/>
        </p:nvSpPr>
        <p:spPr>
          <a:xfrm>
            <a:off x="263235" y="2451852"/>
            <a:ext cx="1334193" cy="307777"/>
          </a:xfrm>
          <a:prstGeom prst="rect">
            <a:avLst/>
          </a:prstGeom>
          <a:noFill/>
        </p:spPr>
        <p:txBody>
          <a:bodyPr wrap="square" rtlCol="0">
            <a:spAutoFit/>
          </a:bodyPr>
          <a:lstStyle/>
          <a:p>
            <a:r>
              <a:rPr lang="fr-FR" sz="1400" dirty="0">
                <a:latin typeface="AvenirNext LT Pro MediumCn" panose="020B0606020202020204" pitchFamily="34" charset="0"/>
              </a:rPr>
              <a:t>Compréhension </a:t>
            </a:r>
          </a:p>
        </p:txBody>
      </p:sp>
      <p:sp>
        <p:nvSpPr>
          <p:cNvPr id="8" name="Ellipse 7">
            <a:extLst>
              <a:ext uri="{FF2B5EF4-FFF2-40B4-BE49-F238E27FC236}">
                <a16:creationId xmlns:a16="http://schemas.microsoft.com/office/drawing/2014/main" id="{FB1997BE-496A-422A-B62B-B4451E1A0A59}"/>
              </a:ext>
            </a:extLst>
          </p:cNvPr>
          <p:cNvSpPr>
            <a:spLocks noChangeAspect="1"/>
          </p:cNvSpPr>
          <p:nvPr/>
        </p:nvSpPr>
        <p:spPr>
          <a:xfrm>
            <a:off x="2244595"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9AB33ACE-3C08-4ED9-B0A3-C9C53089D7A9}"/>
              </a:ext>
            </a:extLst>
          </p:cNvPr>
          <p:cNvSpPr txBox="1"/>
          <p:nvPr/>
        </p:nvSpPr>
        <p:spPr>
          <a:xfrm>
            <a:off x="1879341" y="1461409"/>
            <a:ext cx="915872" cy="523220"/>
          </a:xfrm>
          <a:prstGeom prst="rect">
            <a:avLst/>
          </a:prstGeom>
          <a:noFill/>
        </p:spPr>
        <p:txBody>
          <a:bodyPr wrap="square" rtlCol="0">
            <a:spAutoFit/>
          </a:bodyPr>
          <a:lstStyle/>
          <a:p>
            <a:pPr algn="ctr"/>
            <a:r>
              <a:rPr lang="fr-FR" sz="1400" b="1" dirty="0">
                <a:latin typeface="AvenirNext LT Pro MediumCn" panose="020B0606020202020204" pitchFamily="34" charset="0"/>
              </a:rPr>
              <a:t>Automne 2011</a:t>
            </a:r>
          </a:p>
        </p:txBody>
      </p:sp>
      <p:sp>
        <p:nvSpPr>
          <p:cNvPr id="14" name="ZoneTexte 13">
            <a:extLst>
              <a:ext uri="{FF2B5EF4-FFF2-40B4-BE49-F238E27FC236}">
                <a16:creationId xmlns:a16="http://schemas.microsoft.com/office/drawing/2014/main" id="{566B1FC9-B5AA-4694-84C7-5396A15634CE}"/>
              </a:ext>
            </a:extLst>
          </p:cNvPr>
          <p:cNvSpPr txBox="1"/>
          <p:nvPr/>
        </p:nvSpPr>
        <p:spPr>
          <a:xfrm>
            <a:off x="1736025" y="2451852"/>
            <a:ext cx="1188764" cy="523220"/>
          </a:xfrm>
          <a:prstGeom prst="rect">
            <a:avLst/>
          </a:prstGeom>
          <a:noFill/>
        </p:spPr>
        <p:txBody>
          <a:bodyPr wrap="square" rtlCol="0">
            <a:spAutoFit/>
          </a:bodyPr>
          <a:lstStyle/>
          <a:p>
            <a:pPr algn="ctr"/>
            <a:r>
              <a:rPr lang="fr-FR" sz="1400" dirty="0">
                <a:latin typeface="AvenirNext LT Pro MediumCn" panose="020B0606020202020204" pitchFamily="34" charset="0"/>
              </a:rPr>
              <a:t>Travaux </a:t>
            </a:r>
          </a:p>
          <a:p>
            <a:pPr algn="ctr"/>
            <a:r>
              <a:rPr lang="fr-FR" sz="1400" dirty="0">
                <a:latin typeface="AvenirNext LT Pro MediumCn" panose="020B0606020202020204" pitchFamily="34" charset="0"/>
              </a:rPr>
              <a:t>en sous-groupe</a:t>
            </a:r>
          </a:p>
        </p:txBody>
      </p:sp>
      <p:sp>
        <p:nvSpPr>
          <p:cNvPr id="19" name="Ellipse 18">
            <a:extLst>
              <a:ext uri="{FF2B5EF4-FFF2-40B4-BE49-F238E27FC236}">
                <a16:creationId xmlns:a16="http://schemas.microsoft.com/office/drawing/2014/main" id="{76567040-7F9C-4ECB-ACF8-3BF3E779410C}"/>
              </a:ext>
            </a:extLst>
          </p:cNvPr>
          <p:cNvSpPr>
            <a:spLocks noChangeAspect="1"/>
          </p:cNvSpPr>
          <p:nvPr/>
        </p:nvSpPr>
        <p:spPr>
          <a:xfrm>
            <a:off x="3436086" y="2004826"/>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2D625FA7-34B4-4228-8BC7-8B2F658A1BA6}"/>
              </a:ext>
            </a:extLst>
          </p:cNvPr>
          <p:cNvSpPr txBox="1"/>
          <p:nvPr/>
        </p:nvSpPr>
        <p:spPr>
          <a:xfrm>
            <a:off x="2889610" y="1461409"/>
            <a:ext cx="1231496" cy="523220"/>
          </a:xfrm>
          <a:prstGeom prst="rect">
            <a:avLst/>
          </a:prstGeom>
          <a:noFill/>
        </p:spPr>
        <p:txBody>
          <a:bodyPr wrap="square" rtlCol="0">
            <a:spAutoFit/>
          </a:bodyPr>
          <a:lstStyle/>
          <a:p>
            <a:pPr algn="ctr"/>
            <a:r>
              <a:rPr lang="fr-FR" sz="1400" b="1" dirty="0">
                <a:latin typeface="AvenirNext LT Pro MediumCn" panose="020B0606020202020204" pitchFamily="34" charset="0"/>
              </a:rPr>
              <a:t>1</a:t>
            </a:r>
            <a:r>
              <a:rPr lang="fr-FR" sz="1400" b="1" baseline="30000" dirty="0">
                <a:latin typeface="AvenirNext LT Pro MediumCn" panose="020B0606020202020204" pitchFamily="34" charset="0"/>
              </a:rPr>
              <a:t>er</a:t>
            </a:r>
            <a:r>
              <a:rPr lang="fr-FR" sz="1400" b="1" dirty="0">
                <a:latin typeface="AvenirNext LT Pro MediumCn" panose="020B0606020202020204" pitchFamily="34" charset="0"/>
              </a:rPr>
              <a:t> semestre</a:t>
            </a:r>
          </a:p>
          <a:p>
            <a:pPr algn="ctr"/>
            <a:r>
              <a:rPr lang="fr-FR" sz="1400" b="1" dirty="0">
                <a:latin typeface="AvenirNext LT Pro MediumCn" panose="020B0606020202020204" pitchFamily="34" charset="0"/>
              </a:rPr>
              <a:t>2012</a:t>
            </a:r>
          </a:p>
        </p:txBody>
      </p:sp>
      <p:sp>
        <p:nvSpPr>
          <p:cNvPr id="22" name="ZoneTexte 21">
            <a:extLst>
              <a:ext uri="{FF2B5EF4-FFF2-40B4-BE49-F238E27FC236}">
                <a16:creationId xmlns:a16="http://schemas.microsoft.com/office/drawing/2014/main" id="{6E6553CC-7ACE-4B82-8BDC-86FAF027C5D5}"/>
              </a:ext>
            </a:extLst>
          </p:cNvPr>
          <p:cNvSpPr txBox="1"/>
          <p:nvPr/>
        </p:nvSpPr>
        <p:spPr>
          <a:xfrm>
            <a:off x="2993029" y="2451852"/>
            <a:ext cx="1024659" cy="523220"/>
          </a:xfrm>
          <a:prstGeom prst="rect">
            <a:avLst/>
          </a:prstGeom>
          <a:noFill/>
        </p:spPr>
        <p:txBody>
          <a:bodyPr wrap="square" rtlCol="0">
            <a:spAutoFit/>
          </a:bodyPr>
          <a:lstStyle/>
          <a:p>
            <a:pPr algn="ctr"/>
            <a:r>
              <a:rPr lang="fr-FR" sz="1400" dirty="0">
                <a:latin typeface="AvenirNext LT Pro MediumCn" panose="020B0606020202020204" pitchFamily="34" charset="0"/>
              </a:rPr>
              <a:t>Tableau de bord</a:t>
            </a:r>
          </a:p>
        </p:txBody>
      </p:sp>
      <p:sp>
        <p:nvSpPr>
          <p:cNvPr id="15" name="ZoneTexte 14">
            <a:extLst>
              <a:ext uri="{FF2B5EF4-FFF2-40B4-BE49-F238E27FC236}">
                <a16:creationId xmlns:a16="http://schemas.microsoft.com/office/drawing/2014/main" id="{D44B3666-4340-46A4-9542-FE2BAE64A0F1}"/>
              </a:ext>
            </a:extLst>
          </p:cNvPr>
          <p:cNvSpPr txBox="1"/>
          <p:nvPr/>
        </p:nvSpPr>
        <p:spPr>
          <a:xfrm>
            <a:off x="4350871" y="1569130"/>
            <a:ext cx="6619165" cy="307777"/>
          </a:xfrm>
          <a:prstGeom prst="rect">
            <a:avLst/>
          </a:prstGeom>
          <a:noFill/>
        </p:spPr>
        <p:txBody>
          <a:bodyPr wrap="square" rtlCol="0">
            <a:spAutoFit/>
          </a:bodyPr>
          <a:lstStyle/>
          <a:p>
            <a:pPr algn="ctr"/>
            <a:r>
              <a:rPr lang="fr-FR" sz="1400" b="1" dirty="0">
                <a:latin typeface="AvenirNext LT Pro MediumCn" panose="020B0606020202020204" pitchFamily="34" charset="0"/>
              </a:rPr>
              <a:t>Tous les ans depuis</a:t>
            </a:r>
          </a:p>
        </p:txBody>
      </p:sp>
      <p:pic>
        <p:nvPicPr>
          <p:cNvPr id="18" name="Image 17">
            <a:extLst>
              <a:ext uri="{FF2B5EF4-FFF2-40B4-BE49-F238E27FC236}">
                <a16:creationId xmlns:a16="http://schemas.microsoft.com/office/drawing/2014/main" id="{2FB0BEC1-C6C1-43A1-8DEC-39C32FE8530F}"/>
              </a:ext>
            </a:extLst>
          </p:cNvPr>
          <p:cNvPicPr>
            <a:picLocks noChangeAspect="1"/>
          </p:cNvPicPr>
          <p:nvPr/>
        </p:nvPicPr>
        <p:blipFill>
          <a:blip r:embed="rId3"/>
          <a:stretch>
            <a:fillRect/>
          </a:stretch>
        </p:blipFill>
        <p:spPr>
          <a:xfrm>
            <a:off x="-5434" y="3324035"/>
            <a:ext cx="5839851" cy="3284916"/>
          </a:xfrm>
          <a:prstGeom prst="rect">
            <a:avLst/>
          </a:prstGeom>
        </p:spPr>
      </p:pic>
      <p:sp>
        <p:nvSpPr>
          <p:cNvPr id="21" name="ZoneTexte 20">
            <a:extLst>
              <a:ext uri="{FF2B5EF4-FFF2-40B4-BE49-F238E27FC236}">
                <a16:creationId xmlns:a16="http://schemas.microsoft.com/office/drawing/2014/main" id="{C7799E6C-A919-4CC7-9299-7AD95F8FDB3A}"/>
              </a:ext>
            </a:extLst>
          </p:cNvPr>
          <p:cNvSpPr txBox="1"/>
          <p:nvPr/>
        </p:nvSpPr>
        <p:spPr>
          <a:xfrm>
            <a:off x="7859193" y="5101730"/>
            <a:ext cx="3352229" cy="584775"/>
          </a:xfrm>
          <a:prstGeom prst="rect">
            <a:avLst/>
          </a:prstGeom>
          <a:noFill/>
        </p:spPr>
        <p:txBody>
          <a:bodyPr wrap="square" rtlCol="0">
            <a:spAutoFit/>
          </a:bodyPr>
          <a:lstStyle/>
          <a:p>
            <a:r>
              <a:rPr lang="fr-FR" dirty="0">
                <a:latin typeface="AvenirNext LT Pro MediumCn" panose="020B0606020202020204" pitchFamily="34" charset="0"/>
              </a:rPr>
              <a:t>De nouveaux ateliers de conception</a:t>
            </a:r>
          </a:p>
          <a:p>
            <a:r>
              <a:rPr kumimoji="0" lang="fr-FR" sz="1400" b="0" i="0" u="none" strike="noStrike" kern="1200" cap="none" spc="0" normalizeH="0" baseline="0" noProof="0" dirty="0">
                <a:ln>
                  <a:noFill/>
                </a:ln>
                <a:solidFill>
                  <a:prstClr val="black"/>
                </a:solidFill>
                <a:effectLst/>
                <a:uLnTx/>
                <a:uFillTx/>
                <a:latin typeface="AvenirNext LT Pro LightCn" panose="020B0406020202020204" pitchFamily="34" charset="0"/>
                <a:ea typeface="+mn-ea"/>
                <a:cs typeface="+mn-cs"/>
              </a:rPr>
              <a:t>Pour un groupe de fermes, pour les éleveurs</a:t>
            </a:r>
            <a:endParaRPr lang="fr-FR" sz="1400" dirty="0">
              <a:solidFill>
                <a:prstClr val="black"/>
              </a:solidFill>
              <a:latin typeface="AvenirNext LT Pro LightCn" panose="020B0406020202020204" pitchFamily="34" charset="0"/>
            </a:endParaRPr>
          </a:p>
        </p:txBody>
      </p:sp>
      <p:pic>
        <p:nvPicPr>
          <p:cNvPr id="10" name="Image 9">
            <a:extLst>
              <a:ext uri="{FF2B5EF4-FFF2-40B4-BE49-F238E27FC236}">
                <a16:creationId xmlns:a16="http://schemas.microsoft.com/office/drawing/2014/main" id="{DD466C34-D587-4125-A78E-CDF45BD4EB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4314" y="5762188"/>
            <a:ext cx="1129017" cy="846763"/>
          </a:xfrm>
          <a:prstGeom prst="rect">
            <a:avLst/>
          </a:prstGeom>
        </p:spPr>
      </p:pic>
      <p:sp>
        <p:nvSpPr>
          <p:cNvPr id="26" name="ZoneTexte 25">
            <a:extLst>
              <a:ext uri="{FF2B5EF4-FFF2-40B4-BE49-F238E27FC236}">
                <a16:creationId xmlns:a16="http://schemas.microsoft.com/office/drawing/2014/main" id="{F08D5C47-71CA-430E-B46C-F9671F3FA2CF}"/>
              </a:ext>
            </a:extLst>
          </p:cNvPr>
          <p:cNvSpPr txBox="1"/>
          <p:nvPr/>
        </p:nvSpPr>
        <p:spPr>
          <a:xfrm>
            <a:off x="9460502" y="3223400"/>
            <a:ext cx="262964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venirNext LT Pro MediumCn" panose="020B0606020202020204" pitchFamily="34" charset="0"/>
                <a:ea typeface="+mn-ea"/>
                <a:cs typeface="+mn-cs"/>
              </a:rPr>
              <a:t>Des traitements de données sur le long terme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venirNext LT Pro LightCn" panose="020B0406020202020204" pitchFamily="34" charset="0"/>
                <a:ea typeface="+mn-ea"/>
                <a:cs typeface="+mn-cs"/>
              </a:rPr>
              <a:t>Caractérisation des solutions effectivement déployées et de leur effet</a:t>
            </a:r>
          </a:p>
        </p:txBody>
      </p:sp>
      <p:sp>
        <p:nvSpPr>
          <p:cNvPr id="24" name="ZoneTexte 23">
            <a:extLst>
              <a:ext uri="{FF2B5EF4-FFF2-40B4-BE49-F238E27FC236}">
                <a16:creationId xmlns:a16="http://schemas.microsoft.com/office/drawing/2014/main" id="{C318A143-4DB3-4F7A-8007-05C173A45AF9}"/>
              </a:ext>
            </a:extLst>
          </p:cNvPr>
          <p:cNvSpPr txBox="1"/>
          <p:nvPr/>
        </p:nvSpPr>
        <p:spPr>
          <a:xfrm>
            <a:off x="5322266" y="3735387"/>
            <a:ext cx="326592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venirNext LT Pro MediumCn" panose="020B0606020202020204" pitchFamily="34" charset="0"/>
                <a:ea typeface="+mn-ea"/>
                <a:cs typeface="+mn-cs"/>
              </a:rPr>
              <a:t>Suivi long terme des dynamiques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venirNext LT Pro LightCn" panose="020B0406020202020204" pitchFamily="34" charset="0"/>
                <a:ea typeface="+mn-ea"/>
                <a:cs typeface="+mn-cs"/>
              </a:rPr>
              <a:t>Ex dynamique collective : les pics, les creux</a:t>
            </a:r>
          </a:p>
        </p:txBody>
      </p:sp>
      <p:pic>
        <p:nvPicPr>
          <p:cNvPr id="23" name="Picture 22">
            <a:extLst>
              <a:ext uri="{FF2B5EF4-FFF2-40B4-BE49-F238E27FC236}">
                <a16:creationId xmlns:a16="http://schemas.microsoft.com/office/drawing/2014/main" id="{6A167DF5-F617-485D-9E0A-0A7AC5B62BA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57610" y="279262"/>
            <a:ext cx="3029378" cy="1388208"/>
          </a:xfrm>
          <a:prstGeom prst="rect">
            <a:avLst/>
          </a:prstGeom>
        </p:spPr>
      </p:pic>
      <p:pic>
        <p:nvPicPr>
          <p:cNvPr id="27" name="Image 6">
            <a:extLst>
              <a:ext uri="{FF2B5EF4-FFF2-40B4-BE49-F238E27FC236}">
                <a16:creationId xmlns:a16="http://schemas.microsoft.com/office/drawing/2014/main" id="{15364162-E392-4FD7-8534-41EC39AE8EF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9694688" y="5808547"/>
            <a:ext cx="976335" cy="732251"/>
          </a:xfrm>
          <a:prstGeom prst="rect">
            <a:avLst/>
          </a:prstGeom>
        </p:spPr>
      </p:pic>
      <p:sp>
        <p:nvSpPr>
          <p:cNvPr id="25" name="ZoneTexte 15">
            <a:extLst>
              <a:ext uri="{FF2B5EF4-FFF2-40B4-BE49-F238E27FC236}">
                <a16:creationId xmlns:a16="http://schemas.microsoft.com/office/drawing/2014/main" id="{52EAD598-F2CE-469D-8000-1DF4896C2F94}"/>
              </a:ext>
            </a:extLst>
          </p:cNvPr>
          <p:cNvSpPr txBox="1"/>
          <p:nvPr/>
        </p:nvSpPr>
        <p:spPr>
          <a:xfrm>
            <a:off x="6697237" y="2348345"/>
            <a:ext cx="1752787" cy="307777"/>
          </a:xfrm>
          <a:prstGeom prst="rect">
            <a:avLst/>
          </a:prstGeom>
          <a:noFill/>
        </p:spPr>
        <p:txBody>
          <a:bodyPr wrap="square" rtlCol="0">
            <a:spAutoFit/>
          </a:bodyPr>
          <a:lstStyle/>
          <a:p>
            <a:pPr algn="ctr"/>
            <a:r>
              <a:rPr lang="fr-FR" sz="1400" dirty="0">
                <a:latin typeface="AvenirNext LT Pro MediumCn" panose="020B0606020202020204" pitchFamily="34" charset="0"/>
              </a:rPr>
              <a:t>Suivi adaptatif</a:t>
            </a:r>
          </a:p>
        </p:txBody>
      </p:sp>
    </p:spTree>
    <p:extLst>
      <p:ext uri="{BB962C8B-B14F-4D97-AF65-F5344CB8AC3E}">
        <p14:creationId xmlns:p14="http://schemas.microsoft.com/office/powerpoint/2010/main" val="3307900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97554-7B33-4095-AEE6-BC9654097D80}"/>
              </a:ext>
            </a:extLst>
          </p:cNvPr>
          <p:cNvSpPr>
            <a:spLocks noGrp="1"/>
          </p:cNvSpPr>
          <p:nvPr>
            <p:ph type="title"/>
          </p:nvPr>
        </p:nvSpPr>
        <p:spPr/>
        <p:txBody>
          <a:bodyPr>
            <a:normAutofit/>
          </a:bodyPr>
          <a:lstStyle/>
          <a:p>
            <a:r>
              <a:rPr lang="fr-FR" sz="3200" dirty="0"/>
              <a:t>Un état de la qualité de l’eau alarmant</a:t>
            </a:r>
          </a:p>
        </p:txBody>
      </p:sp>
      <p:pic>
        <p:nvPicPr>
          <p:cNvPr id="9" name="Picture 8">
            <a:extLst>
              <a:ext uri="{FF2B5EF4-FFF2-40B4-BE49-F238E27FC236}">
                <a16:creationId xmlns:a16="http://schemas.microsoft.com/office/drawing/2014/main" id="{CD2404C3-CEBC-4236-95D7-F6EB730122EC}"/>
              </a:ext>
            </a:extLst>
          </p:cNvPr>
          <p:cNvPicPr>
            <a:picLocks noChangeAspect="1"/>
          </p:cNvPicPr>
          <p:nvPr/>
        </p:nvPicPr>
        <p:blipFill>
          <a:blip r:embed="rId2"/>
          <a:stretch>
            <a:fillRect/>
          </a:stretch>
        </p:blipFill>
        <p:spPr>
          <a:xfrm>
            <a:off x="8010783" y="1037889"/>
            <a:ext cx="4087262" cy="4371657"/>
          </a:xfrm>
          <a:prstGeom prst="rect">
            <a:avLst/>
          </a:prstGeom>
          <a:solidFill>
            <a:srgbClr val="000000">
              <a:shade val="95000"/>
            </a:srgbClr>
          </a:solidFill>
          <a:ln w="63500" cap="sq">
            <a:solidFill>
              <a:schemeClr val="bg2"/>
            </a:solidFill>
            <a:miter lim="800000"/>
          </a:ln>
          <a:effectLst>
            <a:outerShdw blurRad="254000" dist="190500" dir="2700000" sy="90000" algn="bl" rotWithShape="0">
              <a:srgbClr val="000000">
                <a:alpha val="40000"/>
              </a:srgbClr>
            </a:outerShdw>
          </a:effectLst>
        </p:spPr>
      </p:pic>
      <p:pic>
        <p:nvPicPr>
          <p:cNvPr id="11" name="Picture 10">
            <a:extLst>
              <a:ext uri="{FF2B5EF4-FFF2-40B4-BE49-F238E27FC236}">
                <a16:creationId xmlns:a16="http://schemas.microsoft.com/office/drawing/2014/main" id="{59942E19-DF4E-444E-A541-4B37EC6AB846}"/>
              </a:ext>
            </a:extLst>
          </p:cNvPr>
          <p:cNvPicPr>
            <a:picLocks noChangeAspect="1"/>
          </p:cNvPicPr>
          <p:nvPr/>
        </p:nvPicPr>
        <p:blipFill>
          <a:blip r:embed="rId3"/>
          <a:stretch>
            <a:fillRect/>
          </a:stretch>
        </p:blipFill>
        <p:spPr>
          <a:xfrm>
            <a:off x="304817" y="925557"/>
            <a:ext cx="4794962" cy="4953793"/>
          </a:xfrm>
          <a:prstGeom prst="rect">
            <a:avLst/>
          </a:prstGeom>
          <a:solidFill>
            <a:srgbClr val="000000">
              <a:shade val="95000"/>
            </a:srgbClr>
          </a:solidFill>
          <a:ln w="63500" cap="sq">
            <a:solidFill>
              <a:schemeClr val="bg2"/>
            </a:solidFill>
            <a:miter lim="800000"/>
          </a:ln>
          <a:effectLst>
            <a:outerShdw blurRad="254000" dist="190500" dir="2700000" sy="90000" algn="bl" rotWithShape="0">
              <a:srgbClr val="000000">
                <a:alpha val="40000"/>
              </a:srgbClr>
            </a:outerShdw>
          </a:effectLst>
        </p:spPr>
      </p:pic>
      <p:pic>
        <p:nvPicPr>
          <p:cNvPr id="10" name="Picture 9">
            <a:extLst>
              <a:ext uri="{FF2B5EF4-FFF2-40B4-BE49-F238E27FC236}">
                <a16:creationId xmlns:a16="http://schemas.microsoft.com/office/drawing/2014/main" id="{31612944-83E3-44FB-AC23-A15151126CF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75993" y="2216464"/>
            <a:ext cx="4678421" cy="2484310"/>
          </a:xfrm>
          <a:prstGeom prst="rect">
            <a:avLst/>
          </a:prstGeom>
          <a:solidFill>
            <a:srgbClr val="000000">
              <a:shade val="95000"/>
            </a:srgbClr>
          </a:solidFill>
          <a:ln w="63500" cap="sq">
            <a:solidFill>
              <a:schemeClr val="bg2"/>
            </a:solidFill>
            <a:miter lim="800000"/>
          </a:ln>
          <a:effectLst>
            <a:outerShdw blurRad="254000" dist="190500" dir="2700000" sy="90000" algn="bl" rotWithShape="0">
              <a:srgbClr val="000000">
                <a:alpha val="40000"/>
              </a:srgbClr>
            </a:outerShdw>
          </a:effectLst>
        </p:spPr>
      </p:pic>
      <p:pic>
        <p:nvPicPr>
          <p:cNvPr id="12" name="Picture 11">
            <a:extLst>
              <a:ext uri="{FF2B5EF4-FFF2-40B4-BE49-F238E27FC236}">
                <a16:creationId xmlns:a16="http://schemas.microsoft.com/office/drawing/2014/main" id="{8461814A-644E-4856-AD29-21AADDBCE30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28584" y="4252095"/>
            <a:ext cx="1990152" cy="2529298"/>
          </a:xfrm>
          <a:prstGeom prst="rect">
            <a:avLst/>
          </a:prstGeom>
        </p:spPr>
      </p:pic>
      <p:grpSp>
        <p:nvGrpSpPr>
          <p:cNvPr id="13" name="Group 12">
            <a:extLst>
              <a:ext uri="{FF2B5EF4-FFF2-40B4-BE49-F238E27FC236}">
                <a16:creationId xmlns:a16="http://schemas.microsoft.com/office/drawing/2014/main" id="{8E092A75-A7EC-42B1-ACAB-A3E47A3E6F34}"/>
              </a:ext>
            </a:extLst>
          </p:cNvPr>
          <p:cNvGrpSpPr/>
          <p:nvPr/>
        </p:nvGrpSpPr>
        <p:grpSpPr>
          <a:xfrm>
            <a:off x="70143" y="6039676"/>
            <a:ext cx="3080935" cy="668686"/>
            <a:chOff x="8806721" y="5904185"/>
            <a:chExt cx="3080935" cy="668686"/>
          </a:xfrm>
        </p:grpSpPr>
        <p:pic>
          <p:nvPicPr>
            <p:cNvPr id="14" name="Picture 13">
              <a:extLst>
                <a:ext uri="{FF2B5EF4-FFF2-40B4-BE49-F238E27FC236}">
                  <a16:creationId xmlns:a16="http://schemas.microsoft.com/office/drawing/2014/main" id="{83C3E066-E6EE-43D6-BB2C-01A97FF9FE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50667" b="-1"/>
            <a:stretch/>
          </p:blipFill>
          <p:spPr>
            <a:xfrm>
              <a:off x="8981119" y="6416566"/>
              <a:ext cx="2807829" cy="156305"/>
            </a:xfrm>
            <a:prstGeom prst="rect">
              <a:avLst/>
            </a:prstGeom>
          </p:spPr>
        </p:pic>
        <p:pic>
          <p:nvPicPr>
            <p:cNvPr id="15" name="Picture 14">
              <a:extLst>
                <a:ext uri="{FF2B5EF4-FFF2-40B4-BE49-F238E27FC236}">
                  <a16:creationId xmlns:a16="http://schemas.microsoft.com/office/drawing/2014/main" id="{0D9E2618-E94B-426B-8227-4C7EF2A52F4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74691"/>
            <a:stretch/>
          </p:blipFill>
          <p:spPr>
            <a:xfrm>
              <a:off x="8806721" y="5904185"/>
              <a:ext cx="3080935" cy="421129"/>
            </a:xfrm>
            <a:prstGeom prst="rect">
              <a:avLst/>
            </a:prstGeom>
          </p:spPr>
        </p:pic>
      </p:grpSp>
    </p:spTree>
    <p:extLst>
      <p:ext uri="{BB962C8B-B14F-4D97-AF65-F5344CB8AC3E}">
        <p14:creationId xmlns:p14="http://schemas.microsoft.com/office/powerpoint/2010/main" val="2824432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4195B-4647-467B-9A8C-033324B8A593}"/>
              </a:ext>
            </a:extLst>
          </p:cNvPr>
          <p:cNvSpPr>
            <a:spLocks noGrp="1"/>
          </p:cNvSpPr>
          <p:nvPr>
            <p:ph type="title"/>
          </p:nvPr>
        </p:nvSpPr>
        <p:spPr/>
        <p:txBody>
          <a:bodyPr/>
          <a:lstStyle/>
          <a:p>
            <a:endParaRPr lang="fr-FR"/>
          </a:p>
        </p:txBody>
      </p:sp>
      <p:sp>
        <p:nvSpPr>
          <p:cNvPr id="3" name="Content Placeholder 2">
            <a:extLst>
              <a:ext uri="{FF2B5EF4-FFF2-40B4-BE49-F238E27FC236}">
                <a16:creationId xmlns:a16="http://schemas.microsoft.com/office/drawing/2014/main" id="{884DC9BC-033D-41DE-B939-90935A3E2C96}"/>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438458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AA983-10A5-4030-8EDB-633FB96315E9}"/>
              </a:ext>
            </a:extLst>
          </p:cNvPr>
          <p:cNvSpPr>
            <a:spLocks noGrp="1"/>
          </p:cNvSpPr>
          <p:nvPr>
            <p:ph type="ctrTitle"/>
          </p:nvPr>
        </p:nvSpPr>
        <p:spPr/>
        <p:txBody>
          <a:bodyPr>
            <a:noAutofit/>
          </a:bodyPr>
          <a:lstStyle/>
          <a:p>
            <a:r>
              <a:rPr lang="fr-FR" sz="4400" dirty="0">
                <a:latin typeface="Comfortaa" panose="00000500000000000000" pitchFamily="2" charset="0"/>
              </a:rPr>
              <a:t>Repenser une animation captage eau &amp; phyto orientée résultats et </a:t>
            </a:r>
            <a:r>
              <a:rPr lang="fr-FR" sz="4400" dirty="0" err="1">
                <a:latin typeface="Comfortaa" panose="00000500000000000000" pitchFamily="2" charset="0"/>
              </a:rPr>
              <a:t>multiperformance</a:t>
            </a:r>
            <a:endParaRPr lang="fr-FR" sz="4400" dirty="0">
              <a:latin typeface="Comfortaa" panose="00000500000000000000" pitchFamily="2" charset="0"/>
            </a:endParaRPr>
          </a:p>
        </p:txBody>
      </p:sp>
      <p:sp>
        <p:nvSpPr>
          <p:cNvPr id="5" name="Subtitle 4">
            <a:extLst>
              <a:ext uri="{FF2B5EF4-FFF2-40B4-BE49-F238E27FC236}">
                <a16:creationId xmlns:a16="http://schemas.microsoft.com/office/drawing/2014/main" id="{E2F3C8B7-6C76-4AD0-AE68-1B1EF9FE4BEE}"/>
              </a:ext>
            </a:extLst>
          </p:cNvPr>
          <p:cNvSpPr>
            <a:spLocks noGrp="1"/>
          </p:cNvSpPr>
          <p:nvPr>
            <p:ph type="subTitle" idx="1"/>
          </p:nvPr>
        </p:nvSpPr>
        <p:spPr/>
        <p:txBody>
          <a:bodyPr>
            <a:normAutofit/>
          </a:bodyPr>
          <a:lstStyle/>
          <a:p>
            <a:r>
              <a:rPr lang="fr-FR" sz="1800" dirty="0">
                <a:latin typeface="Comfortaa" panose="00000500000000000000" pitchFamily="2" charset="0"/>
              </a:rPr>
              <a:t>Travaux de thèse de Louise Bellet dans le 77</a:t>
            </a:r>
          </a:p>
          <a:p>
            <a:r>
              <a:rPr lang="fr-FR" sz="1800" dirty="0">
                <a:latin typeface="Comfortaa" panose="00000500000000000000" pitchFamily="2" charset="0"/>
              </a:rPr>
              <a:t>Avec le S2e77 (partenaire CIFRE), Pierre Benoit, David Montagne et Lorène Prost en encadrement de la thèse</a:t>
            </a:r>
          </a:p>
        </p:txBody>
      </p:sp>
      <p:pic>
        <p:nvPicPr>
          <p:cNvPr id="4" name="Picture 3">
            <a:extLst>
              <a:ext uri="{FF2B5EF4-FFF2-40B4-BE49-F238E27FC236}">
                <a16:creationId xmlns:a16="http://schemas.microsoft.com/office/drawing/2014/main" id="{8C57AA67-9EA1-4BD4-A0A7-763B62BF5A9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55654" y="4429919"/>
            <a:ext cx="2880691" cy="1980000"/>
          </a:xfrm>
          <a:prstGeom prst="rect">
            <a:avLst/>
          </a:prstGeom>
        </p:spPr>
      </p:pic>
      <p:pic>
        <p:nvPicPr>
          <p:cNvPr id="6" name="Image 3">
            <a:extLst>
              <a:ext uri="{FF2B5EF4-FFF2-40B4-BE49-F238E27FC236}">
                <a16:creationId xmlns:a16="http://schemas.microsoft.com/office/drawing/2014/main" id="{AEA19175-A88A-4490-B1FE-6FA8002C763B}"/>
              </a:ext>
            </a:extLst>
          </p:cNvPr>
          <p:cNvPicPr>
            <a:picLocks noChangeAspect="1"/>
          </p:cNvPicPr>
          <p:nvPr/>
        </p:nvPicPr>
        <p:blipFill>
          <a:blip r:embed="rId3" cstate="print">
            <a:extLst>
              <a:ext uri="{28A0092B-C50C-407E-A947-70E740481C1C}">
                <a14:useLocalDpi xmlns:a14="http://schemas.microsoft.com/office/drawing/2010/main"/>
              </a:ext>
            </a:extLst>
          </a:blip>
          <a:stretch/>
        </p:blipFill>
        <p:spPr bwMode="auto">
          <a:xfrm>
            <a:off x="78537" y="25672"/>
            <a:ext cx="1906726" cy="1894113"/>
          </a:xfrm>
          <a:prstGeom prst="rect">
            <a:avLst/>
          </a:prstGeom>
        </p:spPr>
      </p:pic>
      <p:pic>
        <p:nvPicPr>
          <p:cNvPr id="7" name="Picture 6">
            <a:extLst>
              <a:ext uri="{FF2B5EF4-FFF2-40B4-BE49-F238E27FC236}">
                <a16:creationId xmlns:a16="http://schemas.microsoft.com/office/drawing/2014/main" id="{18ABB380-8510-4253-A2E3-ED567D1DE5B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67158" y="396308"/>
            <a:ext cx="1486833" cy="391537"/>
          </a:xfrm>
          <a:prstGeom prst="rect">
            <a:avLst/>
          </a:prstGeom>
        </p:spPr>
      </p:pic>
      <p:pic>
        <p:nvPicPr>
          <p:cNvPr id="9" name="Picture 8">
            <a:extLst>
              <a:ext uri="{FF2B5EF4-FFF2-40B4-BE49-F238E27FC236}">
                <a16:creationId xmlns:a16="http://schemas.microsoft.com/office/drawing/2014/main" id="{7FCFB7B7-6146-4F2A-9AAC-D9694B6BF01F}"/>
              </a:ext>
            </a:extLst>
          </p:cNvPr>
          <p:cNvPicPr>
            <a:picLocks noChangeAspect="1"/>
          </p:cNvPicPr>
          <p:nvPr/>
        </p:nvPicPr>
        <p:blipFill>
          <a:blip r:embed="rId5"/>
          <a:stretch>
            <a:fillRect/>
          </a:stretch>
        </p:blipFill>
        <p:spPr>
          <a:xfrm>
            <a:off x="2998402" y="153866"/>
            <a:ext cx="2400635" cy="876422"/>
          </a:xfrm>
          <a:prstGeom prst="rect">
            <a:avLst/>
          </a:prstGeom>
        </p:spPr>
      </p:pic>
    </p:spTree>
    <p:extLst>
      <p:ext uri="{BB962C8B-B14F-4D97-AF65-F5344CB8AC3E}">
        <p14:creationId xmlns:p14="http://schemas.microsoft.com/office/powerpoint/2010/main" val="3666052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CF6F76-3115-4276-81F2-AEDE8D05FD4E}"/>
              </a:ext>
            </a:extLst>
          </p:cNvPr>
          <p:cNvPicPr>
            <a:picLocks noChangeAspect="1"/>
          </p:cNvPicPr>
          <p:nvPr/>
        </p:nvPicPr>
        <p:blipFill>
          <a:blip r:embed="rId2"/>
          <a:stretch>
            <a:fillRect/>
          </a:stretch>
        </p:blipFill>
        <p:spPr>
          <a:xfrm>
            <a:off x="153354" y="3595499"/>
            <a:ext cx="6086846" cy="2303131"/>
          </a:xfrm>
          <a:prstGeom prst="rect">
            <a:avLst/>
          </a:prstGeom>
        </p:spPr>
      </p:pic>
      <p:sp>
        <p:nvSpPr>
          <p:cNvPr id="13" name="Content Placeholder 12">
            <a:extLst>
              <a:ext uri="{FF2B5EF4-FFF2-40B4-BE49-F238E27FC236}">
                <a16:creationId xmlns:a16="http://schemas.microsoft.com/office/drawing/2014/main" id="{0400A596-BAB7-4693-BF01-4688A9AFB624}"/>
              </a:ext>
            </a:extLst>
          </p:cNvPr>
          <p:cNvSpPr>
            <a:spLocks noGrp="1"/>
          </p:cNvSpPr>
          <p:nvPr>
            <p:ph idx="1"/>
          </p:nvPr>
        </p:nvSpPr>
        <p:spPr>
          <a:xfrm>
            <a:off x="368437" y="1178097"/>
            <a:ext cx="5972401" cy="2783768"/>
          </a:xfrm>
        </p:spPr>
        <p:txBody>
          <a:bodyPr>
            <a:normAutofit/>
          </a:bodyPr>
          <a:lstStyle/>
          <a:p>
            <a:r>
              <a:rPr lang="fr-FR" sz="2000" dirty="0"/>
              <a:t>La nappe des calcaires de Champigny est la principale ressource d'eau souterraine en Ile de France, surface 1600 km²</a:t>
            </a:r>
          </a:p>
          <a:p>
            <a:endParaRPr lang="fr-FR" sz="2000" dirty="0"/>
          </a:p>
          <a:p>
            <a:r>
              <a:rPr lang="fr-FR" sz="2000" dirty="0"/>
              <a:t>82 captages sur 170 ont été fermés en 20 ans, </a:t>
            </a:r>
            <a:r>
              <a:rPr lang="fr-FR" sz="2000" dirty="0">
                <a:hlinkClick r:id="rId3"/>
              </a:rPr>
              <a:t>https://www.aquibrie.fr/les-captages-abandonnes#historique</a:t>
            </a:r>
            <a:r>
              <a:rPr lang="fr-FR" sz="2000" dirty="0"/>
              <a:t> </a:t>
            </a:r>
          </a:p>
          <a:p>
            <a:endParaRPr lang="fr-FR" sz="2000" dirty="0"/>
          </a:p>
        </p:txBody>
      </p:sp>
      <p:sp>
        <p:nvSpPr>
          <p:cNvPr id="12" name="Title 11">
            <a:extLst>
              <a:ext uri="{FF2B5EF4-FFF2-40B4-BE49-F238E27FC236}">
                <a16:creationId xmlns:a16="http://schemas.microsoft.com/office/drawing/2014/main" id="{B12C64C7-5E1F-4F7E-B618-9E694249D62E}"/>
              </a:ext>
            </a:extLst>
          </p:cNvPr>
          <p:cNvSpPr>
            <a:spLocks noGrp="1"/>
          </p:cNvSpPr>
          <p:nvPr>
            <p:ph type="title"/>
          </p:nvPr>
        </p:nvSpPr>
        <p:spPr/>
        <p:txBody>
          <a:bodyPr>
            <a:normAutofit fontScale="90000"/>
          </a:bodyPr>
          <a:lstStyle/>
          <a:p>
            <a:r>
              <a:rPr lang="fr-FR" dirty="0"/>
              <a:t>Nappe des calcaires de Champigny: un problème de qualité de l’eau qui nécessite de lourds investissements</a:t>
            </a:r>
          </a:p>
        </p:txBody>
      </p:sp>
      <p:pic>
        <p:nvPicPr>
          <p:cNvPr id="5" name="Picture 4">
            <a:extLst>
              <a:ext uri="{FF2B5EF4-FFF2-40B4-BE49-F238E27FC236}">
                <a16:creationId xmlns:a16="http://schemas.microsoft.com/office/drawing/2014/main" id="{5D559175-0CDB-454C-8869-3CBDE2D8F6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28892" y="2304125"/>
            <a:ext cx="5009754" cy="2777620"/>
          </a:xfrm>
          <a:prstGeom prst="rect">
            <a:avLst/>
          </a:prstGeom>
        </p:spPr>
      </p:pic>
      <p:sp>
        <p:nvSpPr>
          <p:cNvPr id="6" name="Content Placeholder 8">
            <a:extLst>
              <a:ext uri="{FF2B5EF4-FFF2-40B4-BE49-F238E27FC236}">
                <a16:creationId xmlns:a16="http://schemas.microsoft.com/office/drawing/2014/main" id="{FC3E4FB6-6FA0-4C3A-AD9A-C67941EBDDF3}"/>
              </a:ext>
            </a:extLst>
          </p:cNvPr>
          <p:cNvSpPr txBox="1">
            <a:spLocks/>
          </p:cNvSpPr>
          <p:nvPr/>
        </p:nvSpPr>
        <p:spPr>
          <a:xfrm>
            <a:off x="6704252" y="1178097"/>
            <a:ext cx="5454563" cy="5177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AvenirNext LT Pro MediumCn" panose="020B06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venirNext LT Pro MediumCn" panose="020B06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Next LT Pro MediumCn" panose="020B06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Next LT Pro MediumCn" panose="020B06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Next LT Pro MediumCn" panose="020B06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latin typeface="Comfortaa" panose="00000500000000000000" pitchFamily="2" charset="0"/>
              </a:rPr>
              <a:t>Interconnexion du </a:t>
            </a:r>
            <a:r>
              <a:rPr lang="fr-FR" sz="2000" dirty="0" err="1">
                <a:latin typeface="Comfortaa" panose="00000500000000000000" pitchFamily="2" charset="0"/>
              </a:rPr>
              <a:t>TransprEAUvinois</a:t>
            </a:r>
            <a:r>
              <a:rPr lang="fr-FR" sz="2000" dirty="0">
                <a:latin typeface="Comfortaa" panose="00000500000000000000" pitchFamily="2" charset="0"/>
              </a:rPr>
              <a:t> pour amener de l’eau potable sur la zone de la nappe (60,5ME)</a:t>
            </a:r>
          </a:p>
        </p:txBody>
      </p:sp>
    </p:spTree>
    <p:extLst>
      <p:ext uri="{BB962C8B-B14F-4D97-AF65-F5344CB8AC3E}">
        <p14:creationId xmlns:p14="http://schemas.microsoft.com/office/powerpoint/2010/main" val="318772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9AF34B4-B7C6-FCFA-9902-DA4D06292644}"/>
              </a:ext>
            </a:extLst>
          </p:cNvPr>
          <p:cNvSpPr>
            <a:spLocks noGrp="1"/>
          </p:cNvSpPr>
          <p:nvPr>
            <p:ph idx="1"/>
          </p:nvPr>
        </p:nvSpPr>
        <p:spPr>
          <a:xfrm>
            <a:off x="743192" y="1747093"/>
            <a:ext cx="10663362" cy="4577507"/>
          </a:xfrm>
        </p:spPr>
        <p:txBody>
          <a:bodyPr>
            <a:normAutofit/>
          </a:bodyPr>
          <a:lstStyle/>
          <a:p>
            <a:pPr marL="0" indent="0" algn="just">
              <a:spcAft>
                <a:spcPts val="1200"/>
              </a:spcAft>
              <a:buNone/>
            </a:pPr>
            <a:r>
              <a:rPr lang="fr-FR" sz="1800" dirty="0"/>
              <a:t>Mission de conseil et d’accompagnement des agriculteurs conventionnels 77 à la CARDIF (2017-2024). </a:t>
            </a:r>
          </a:p>
          <a:p>
            <a:pPr marL="0" indent="0" algn="just">
              <a:spcAft>
                <a:spcPts val="1200"/>
              </a:spcAft>
              <a:buNone/>
            </a:pPr>
            <a:r>
              <a:rPr lang="fr-FR" sz="1800" dirty="0"/>
              <a:t>Enjeu croissant de la qualité de l’eau qui mobilise beaucoup d’acteurs institutionnels, beaucoup d’argent  (CETEC 2020-2025: 4,5ME) mais… un sentiment d’impasse </a:t>
            </a:r>
          </a:p>
          <a:p>
            <a:pPr marL="0" indent="0" algn="just">
              <a:spcAft>
                <a:spcPts val="1200"/>
              </a:spcAft>
              <a:buNone/>
            </a:pPr>
            <a:r>
              <a:rPr lang="fr-FR" sz="1800" dirty="0"/>
              <a:t>Partage avec Claire </a:t>
            </a:r>
            <a:r>
              <a:rPr lang="fr-FR" sz="1800" dirty="0" err="1"/>
              <a:t>Crapart</a:t>
            </a:r>
            <a:r>
              <a:rPr lang="fr-FR" sz="1800" dirty="0"/>
              <a:t>, présidente du S2e77 (syndicat d’eau local), le constat de l’inefficacité de la méthode employée pour mobiliser les agriculteurs et obtenir des résultats de qualité de l’eau satisfaisants. </a:t>
            </a:r>
          </a:p>
          <a:p>
            <a:pPr marL="0" indent="0" algn="just">
              <a:spcAft>
                <a:spcPts val="1200"/>
              </a:spcAft>
              <a:buNone/>
            </a:pPr>
            <a:r>
              <a:rPr lang="fr-FR" sz="1800" dirty="0"/>
              <a:t>Volonté de faire appel à la recherche pour sortir des sentiers battus, comprendre les dysfonctionnements, et tester des solutions adaptées au territoire</a:t>
            </a:r>
          </a:p>
          <a:p>
            <a:pPr marL="0" indent="0" algn="just">
              <a:buNone/>
            </a:pPr>
            <a:endParaRPr lang="fr-FR" sz="1800" dirty="0"/>
          </a:p>
          <a:p>
            <a:pPr marL="0" indent="0" algn="just">
              <a:buNone/>
            </a:pPr>
            <a:r>
              <a:rPr lang="fr-FR" sz="1800" dirty="0"/>
              <a:t>=&gt; Thèse CIFRE S2E77 dans le territoire de vie et d’activité professionnelle antérieure (2024-…)</a:t>
            </a:r>
          </a:p>
          <a:p>
            <a:pPr marL="0" indent="0" algn="just">
              <a:buNone/>
            </a:pPr>
            <a:endParaRPr lang="fr-FR" sz="4000" dirty="0"/>
          </a:p>
        </p:txBody>
      </p:sp>
      <p:sp>
        <p:nvSpPr>
          <p:cNvPr id="2" name="Titre 1">
            <a:extLst>
              <a:ext uri="{FF2B5EF4-FFF2-40B4-BE49-F238E27FC236}">
                <a16:creationId xmlns:a16="http://schemas.microsoft.com/office/drawing/2014/main" id="{D2774B6D-6C8D-B8ED-1290-A207B0CC4EEB}"/>
              </a:ext>
            </a:extLst>
          </p:cNvPr>
          <p:cNvSpPr>
            <a:spLocks noGrp="1"/>
          </p:cNvSpPr>
          <p:nvPr>
            <p:ph type="title"/>
          </p:nvPr>
        </p:nvSpPr>
        <p:spPr/>
        <p:txBody>
          <a:bodyPr vert="horz" lIns="91440" tIns="45720" rIns="91440" bIns="45720" rtlCol="0" anchor="ctr" anchorCtr="0">
            <a:normAutofit/>
          </a:bodyPr>
          <a:lstStyle/>
          <a:p>
            <a:r>
              <a:rPr lang="fr-FR" dirty="0"/>
              <a:t>Projet de thèse de Louise Bellet : </a:t>
            </a:r>
            <a:r>
              <a:rPr lang="fr-FR" dirty="0" err="1"/>
              <a:t>B’eauPhyX</a:t>
            </a:r>
            <a:endParaRPr lang="fr-FR" dirty="0"/>
          </a:p>
        </p:txBody>
      </p:sp>
      <p:sp>
        <p:nvSpPr>
          <p:cNvPr id="4" name="Subtitle 3">
            <a:extLst>
              <a:ext uri="{FF2B5EF4-FFF2-40B4-BE49-F238E27FC236}">
                <a16:creationId xmlns:a16="http://schemas.microsoft.com/office/drawing/2014/main" id="{F608A967-4D54-4BDE-B0EA-64BE4331F27E}"/>
              </a:ext>
            </a:extLst>
          </p:cNvPr>
          <p:cNvSpPr>
            <a:spLocks noGrp="1"/>
          </p:cNvSpPr>
          <p:nvPr>
            <p:ph type="subTitle" idx="10"/>
          </p:nvPr>
        </p:nvSpPr>
        <p:spPr/>
        <p:txBody>
          <a:bodyPr/>
          <a:lstStyle/>
          <a:p>
            <a:endParaRPr lang="fr-FR" dirty="0"/>
          </a:p>
        </p:txBody>
      </p:sp>
      <p:pic>
        <p:nvPicPr>
          <p:cNvPr id="8" name="Image 3">
            <a:extLst>
              <a:ext uri="{FF2B5EF4-FFF2-40B4-BE49-F238E27FC236}">
                <a16:creationId xmlns:a16="http://schemas.microsoft.com/office/drawing/2014/main" id="{41035007-B983-4D72-BFF8-26D1BB3D73D3}"/>
              </a:ext>
            </a:extLst>
          </p:cNvPr>
          <p:cNvPicPr>
            <a:picLocks noChangeAspect="1"/>
          </p:cNvPicPr>
          <p:nvPr/>
        </p:nvPicPr>
        <p:blipFill>
          <a:blip r:embed="rId3" cstate="print">
            <a:extLst>
              <a:ext uri="{28A0092B-C50C-407E-A947-70E740481C1C}">
                <a14:useLocalDpi xmlns:a14="http://schemas.microsoft.com/office/drawing/2010/main"/>
              </a:ext>
            </a:extLst>
          </a:blip>
          <a:stretch/>
        </p:blipFill>
        <p:spPr bwMode="auto">
          <a:xfrm>
            <a:off x="10924365" y="57363"/>
            <a:ext cx="1196287" cy="1188374"/>
          </a:xfrm>
          <a:prstGeom prst="rect">
            <a:avLst/>
          </a:prstGeom>
        </p:spPr>
      </p:pic>
    </p:spTree>
    <p:extLst>
      <p:ext uri="{BB962C8B-B14F-4D97-AF65-F5344CB8AC3E}">
        <p14:creationId xmlns:p14="http://schemas.microsoft.com/office/powerpoint/2010/main" val="2092839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Image 5"/>
          <p:cNvPicPr>
            <a:picLocks noChangeAspect="1"/>
          </p:cNvPicPr>
          <p:nvPr/>
        </p:nvPicPr>
        <p:blipFill>
          <a:blip r:embed="rId3"/>
          <a:stretch/>
        </p:blipFill>
        <p:spPr bwMode="auto">
          <a:xfrm>
            <a:off x="8911339" y="4685659"/>
            <a:ext cx="3207729" cy="1889215"/>
          </a:xfrm>
          <a:prstGeom prst="rect">
            <a:avLst/>
          </a:prstGeom>
        </p:spPr>
      </p:pic>
      <p:pic>
        <p:nvPicPr>
          <p:cNvPr id="1026" name="Picture 2" descr="Illustrations vectorielles cibles abstraites. la cible pour les sports de  tir à l'arc ou l'objectif de marketing commercial. signe de symbole de mise  au point cible | Vecteur Premium"/>
          <p:cNvPicPr>
            <a:picLocks noChangeAspect="1" noChangeArrowheads="1"/>
          </p:cNvPicPr>
          <p:nvPr/>
        </p:nvPicPr>
        <p:blipFill>
          <a:blip r:embed="rId4" cstate="print">
            <a:extLst>
              <a:ext uri="{28A0092B-C50C-407E-A947-70E740481C1C}">
                <a14:useLocalDpi xmlns:a14="http://schemas.microsoft.com/office/drawing/2010/main"/>
              </a:ext>
            </a:extLst>
          </a:blip>
          <a:stretch/>
        </p:blipFill>
        <p:spPr bwMode="auto">
          <a:xfrm>
            <a:off x="9031254" y="2728117"/>
            <a:ext cx="2430015" cy="2430015"/>
          </a:xfrm>
          <a:prstGeom prst="rect">
            <a:avLst/>
          </a:prstGeom>
          <a:noFill/>
        </p:spPr>
      </p:pic>
      <p:sp>
        <p:nvSpPr>
          <p:cNvPr id="3" name="Espace réservé du contenu 2"/>
          <p:cNvSpPr>
            <a:spLocks noGrp="1"/>
          </p:cNvSpPr>
          <p:nvPr>
            <p:ph idx="1"/>
          </p:nvPr>
        </p:nvSpPr>
        <p:spPr bwMode="auto">
          <a:xfrm>
            <a:off x="248036" y="1788135"/>
            <a:ext cx="9202782" cy="4786739"/>
          </a:xfrm>
        </p:spPr>
        <p:txBody>
          <a:bodyPr>
            <a:normAutofit/>
          </a:bodyPr>
          <a:lstStyle/>
          <a:p>
            <a:pPr marL="0" indent="0" algn="just">
              <a:buNone/>
              <a:defRPr/>
            </a:pPr>
            <a:r>
              <a:rPr lang="fr-FR" sz="2000" dirty="0">
                <a:solidFill>
                  <a:schemeClr val="dk1"/>
                </a:solidFill>
                <a:ea typeface="Gadugi"/>
                <a:cs typeface="Calibri"/>
              </a:rPr>
              <a:t>Une démarche collective, à l’échelle du territoire du S2e77, qui met les agriculteurs et leurs partenaires au cœur de la réflexion.</a:t>
            </a:r>
            <a:r>
              <a:rPr lang="fr-FR" sz="2000" dirty="0">
                <a:ea typeface="Gadugi"/>
              </a:rPr>
              <a:t>	</a:t>
            </a:r>
            <a:endParaRPr dirty="0"/>
          </a:p>
          <a:p>
            <a:pPr marL="0" indent="0">
              <a:buNone/>
              <a:defRPr/>
            </a:pPr>
            <a:endParaRPr lang="fr-FR" sz="2000" dirty="0">
              <a:ea typeface="Gadugi"/>
            </a:endParaRPr>
          </a:p>
          <a:p>
            <a:pPr marL="0" indent="0">
              <a:buNone/>
              <a:defRPr/>
            </a:pPr>
            <a:endParaRPr lang="fr-FR" sz="2000" dirty="0">
              <a:ea typeface="Gadugi"/>
            </a:endParaRPr>
          </a:p>
          <a:p>
            <a:pPr marL="0" indent="0">
              <a:buNone/>
              <a:defRPr/>
            </a:pPr>
            <a:r>
              <a:rPr lang="fr-FR" sz="2000" dirty="0">
                <a:ea typeface="Gadugi"/>
              </a:rPr>
              <a:t>Imaginer, tester et réviser ensemble une approche innovante de l’accompagnement basée sur:</a:t>
            </a:r>
            <a:endParaRPr dirty="0"/>
          </a:p>
          <a:p>
            <a:pPr>
              <a:lnSpc>
                <a:spcPct val="150000"/>
              </a:lnSpc>
              <a:buFont typeface="Wingdings"/>
              <a:buChar char="Ø"/>
              <a:defRPr/>
            </a:pPr>
            <a:r>
              <a:rPr lang="fr-FR" sz="2000" dirty="0">
                <a:ea typeface="Gadugi"/>
              </a:rPr>
              <a:t>Une </a:t>
            </a:r>
            <a:r>
              <a:rPr lang="fr-FR" sz="2000" b="1" dirty="0">
                <a:solidFill>
                  <a:srgbClr val="002060"/>
                </a:solidFill>
                <a:ea typeface="Gadugi"/>
              </a:rPr>
              <a:t>logique d’objectifs de résultats </a:t>
            </a:r>
            <a:r>
              <a:rPr lang="fr-FR" sz="2000" dirty="0">
                <a:ea typeface="Gadugi"/>
              </a:rPr>
              <a:t>vis-à-vis de la qualité de l’eau / phyto</a:t>
            </a:r>
          </a:p>
          <a:p>
            <a:pPr>
              <a:lnSpc>
                <a:spcPct val="100000"/>
              </a:lnSpc>
              <a:buFont typeface="Wingdings"/>
              <a:buChar char="Ø"/>
              <a:defRPr/>
            </a:pPr>
            <a:r>
              <a:rPr lang="fr-FR" sz="2000" dirty="0">
                <a:ea typeface="Gadugi"/>
              </a:rPr>
              <a:t>Une </a:t>
            </a:r>
            <a:r>
              <a:rPr lang="fr-FR" sz="2000" b="1" dirty="0">
                <a:solidFill>
                  <a:srgbClr val="002060"/>
                </a:solidFill>
                <a:ea typeface="Gadugi"/>
              </a:rPr>
              <a:t>évaluation de la multi-performance </a:t>
            </a:r>
            <a:r>
              <a:rPr lang="fr-FR" sz="2000" dirty="0">
                <a:ea typeface="Gadugi"/>
              </a:rPr>
              <a:t>des exploitations engagées pour la qualité de l’eau selon leurs propres critères socio-économiques et environnementaux</a:t>
            </a:r>
            <a:endParaRPr dirty="0"/>
          </a:p>
          <a:p>
            <a:pPr marL="0" indent="0">
              <a:buNone/>
              <a:defRPr/>
            </a:pPr>
            <a:endParaRPr lang="fr-FR" sz="2000" dirty="0">
              <a:ea typeface="Gadugi"/>
            </a:endParaRPr>
          </a:p>
          <a:p>
            <a:pPr marL="0" indent="0">
              <a:buNone/>
              <a:defRPr/>
            </a:pPr>
            <a:endParaRPr lang="fr-FR" sz="2000" dirty="0"/>
          </a:p>
        </p:txBody>
      </p:sp>
      <p:sp>
        <p:nvSpPr>
          <p:cNvPr id="2" name="Titre 1"/>
          <p:cNvSpPr>
            <a:spLocks noGrp="1"/>
          </p:cNvSpPr>
          <p:nvPr>
            <p:ph type="title"/>
          </p:nvPr>
        </p:nvSpPr>
        <p:spPr bwMode="auto"/>
        <p:txBody>
          <a:bodyPr vert="horz" lIns="91440" tIns="45720" rIns="91440" bIns="45720" rtlCol="0" anchor="ctr" anchorCtr="0">
            <a:normAutofit/>
          </a:bodyPr>
          <a:lstStyle/>
          <a:p>
            <a:r>
              <a:rPr lang="fr-FR" dirty="0"/>
              <a:t>Eléments clés du projet </a:t>
            </a:r>
            <a:r>
              <a:rPr lang="fr-FR" dirty="0" err="1"/>
              <a:t>B’eauPhyX</a:t>
            </a:r>
            <a:endParaRPr lang="fr-FR" dirty="0"/>
          </a:p>
        </p:txBody>
      </p:sp>
      <p:sp>
        <p:nvSpPr>
          <p:cNvPr id="5" name="Subtitle 4">
            <a:extLst>
              <a:ext uri="{FF2B5EF4-FFF2-40B4-BE49-F238E27FC236}">
                <a16:creationId xmlns:a16="http://schemas.microsoft.com/office/drawing/2014/main" id="{EA12796D-F262-41D6-9388-7E295E5EAEA5}"/>
              </a:ext>
            </a:extLst>
          </p:cNvPr>
          <p:cNvSpPr>
            <a:spLocks noGrp="1"/>
          </p:cNvSpPr>
          <p:nvPr>
            <p:ph type="subTitle" idx="10"/>
          </p:nvPr>
        </p:nvSpPr>
        <p:spPr/>
        <p:txBody>
          <a:bodyPr/>
          <a:lstStyle/>
          <a:p>
            <a:endParaRPr lang="fr-FR"/>
          </a:p>
        </p:txBody>
      </p:sp>
      <p:sp>
        <p:nvSpPr>
          <p:cNvPr id="7" name="Espace réservé du numéro de diapositive 6"/>
          <p:cNvSpPr>
            <a:spLocks noGrp="1"/>
          </p:cNvSpPr>
          <p:nvPr>
            <p:ph type="sldNum" sz="quarter" idx="4294967295"/>
          </p:nvPr>
        </p:nvSpPr>
        <p:spPr bwMode="auto">
          <a:xfrm>
            <a:off x="9448800" y="6356350"/>
            <a:ext cx="2743200" cy="365125"/>
          </a:xfrm>
        </p:spPr>
        <p:txBody>
          <a:bodyPr/>
          <a:lstStyle/>
          <a:p>
            <a:pPr>
              <a:defRPr/>
            </a:pPr>
            <a:fld id="{74EE6D47-890A-4BE3-AA73-D522BAAED69B}" type="slidenum">
              <a:rPr lang="fr-FR"/>
              <a:t>24</a:t>
            </a:fld>
            <a:endParaRPr lang="fr-FR"/>
          </a:p>
        </p:txBody>
      </p:sp>
      <p:pic>
        <p:nvPicPr>
          <p:cNvPr id="4" name="Image 3" descr="Une image contenant habits, personne, dessin humoristique, illustration&#10;&#10;Description générée automatiquement"/>
          <p:cNvPicPr>
            <a:picLocks noChangeAspect="1"/>
          </p:cNvPicPr>
          <p:nvPr/>
        </p:nvPicPr>
        <p:blipFill>
          <a:blip r:embed="rId5"/>
          <a:srcRect t="11607"/>
          <a:stretch/>
        </p:blipFill>
        <p:spPr bwMode="auto">
          <a:xfrm>
            <a:off x="9351190" y="1825624"/>
            <a:ext cx="2328026" cy="108995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3" name="Picture 8"/>
          <p:cNvPicPr>
            <a:picLocks noChangeAspect="1" noChangeArrowheads="1"/>
          </p:cNvPicPr>
          <p:nvPr/>
        </p:nvPicPr>
        <p:blipFill>
          <a:blip r:embed="rId3" cstate="print">
            <a:extLst>
              <a:ext uri="{28A0092B-C50C-407E-A947-70E740481C1C}">
                <a14:useLocalDpi xmlns:a14="http://schemas.microsoft.com/office/drawing/2010/main"/>
              </a:ext>
            </a:extLst>
          </a:blip>
          <a:srcRect l="-1120" r="20412"/>
          <a:stretch/>
        </p:blipFill>
        <p:spPr bwMode="auto">
          <a:xfrm>
            <a:off x="7678349" y="2753158"/>
            <a:ext cx="1297972" cy="1072167"/>
          </a:xfrm>
          <a:prstGeom prst="rect">
            <a:avLst/>
          </a:prstGeom>
          <a:noFill/>
        </p:spPr>
      </p:pic>
      <p:pic>
        <p:nvPicPr>
          <p:cNvPr id="14" name="Picture 8"/>
          <p:cNvPicPr>
            <a:picLocks noChangeAspect="1" noChangeArrowheads="1"/>
          </p:cNvPicPr>
          <p:nvPr/>
        </p:nvPicPr>
        <p:blipFill>
          <a:blip r:embed="rId3" cstate="print">
            <a:extLst>
              <a:ext uri="{28A0092B-C50C-407E-A947-70E740481C1C}">
                <a14:useLocalDpi xmlns:a14="http://schemas.microsoft.com/office/drawing/2010/main"/>
              </a:ext>
            </a:extLst>
          </a:blip>
          <a:srcRect l="-1120" r="20412"/>
          <a:stretch/>
        </p:blipFill>
        <p:spPr bwMode="auto">
          <a:xfrm>
            <a:off x="10236457" y="2753158"/>
            <a:ext cx="1297972" cy="1072167"/>
          </a:xfrm>
          <a:prstGeom prst="rect">
            <a:avLst/>
          </a:prstGeom>
          <a:noFill/>
        </p:spPr>
      </p:pic>
      <p:sp>
        <p:nvSpPr>
          <p:cNvPr id="36" name="Flèche : bas 35"/>
          <p:cNvSpPr/>
          <p:nvPr/>
        </p:nvSpPr>
        <p:spPr bwMode="auto">
          <a:xfrm>
            <a:off x="5505685" y="4040473"/>
            <a:ext cx="253182" cy="2394554"/>
          </a:xfrm>
          <a:prstGeom prst="downArrow">
            <a:avLst>
              <a:gd name="adj1" fmla="val 50000"/>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35" name="Flèche : bas 34"/>
          <p:cNvSpPr/>
          <p:nvPr/>
        </p:nvSpPr>
        <p:spPr bwMode="auto">
          <a:xfrm>
            <a:off x="10488549" y="4040473"/>
            <a:ext cx="253182" cy="2394554"/>
          </a:xfrm>
          <a:prstGeom prst="downArrow">
            <a:avLst>
              <a:gd name="adj1" fmla="val 50000"/>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34" name="Flèche : bas 33"/>
          <p:cNvSpPr/>
          <p:nvPr/>
        </p:nvSpPr>
        <p:spPr bwMode="auto">
          <a:xfrm>
            <a:off x="7950611" y="4081506"/>
            <a:ext cx="253182" cy="2394554"/>
          </a:xfrm>
          <a:prstGeom prst="downArrow">
            <a:avLst>
              <a:gd name="adj1" fmla="val 50000"/>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29" name="Picture 8"/>
          <p:cNvPicPr>
            <a:picLocks noChangeAspect="1" noChangeArrowheads="1"/>
          </p:cNvPicPr>
          <p:nvPr/>
        </p:nvPicPr>
        <p:blipFill>
          <a:blip r:embed="rId3" cstate="print">
            <a:extLst>
              <a:ext uri="{28A0092B-C50C-407E-A947-70E740481C1C}">
                <a14:useLocalDpi xmlns:a14="http://schemas.microsoft.com/office/drawing/2010/main"/>
              </a:ext>
            </a:extLst>
          </a:blip>
          <a:srcRect l="-1120" r="20412"/>
          <a:stretch/>
        </p:blipFill>
        <p:spPr bwMode="auto">
          <a:xfrm>
            <a:off x="5149804" y="2753157"/>
            <a:ext cx="1297972" cy="1072167"/>
          </a:xfrm>
          <a:prstGeom prst="rect">
            <a:avLst/>
          </a:prstGeom>
          <a:noFill/>
        </p:spPr>
      </p:pic>
      <p:sp>
        <p:nvSpPr>
          <p:cNvPr id="3" name="Espace réservé du contenu 2"/>
          <p:cNvSpPr>
            <a:spLocks noGrp="1"/>
          </p:cNvSpPr>
          <p:nvPr>
            <p:ph idx="1"/>
          </p:nvPr>
        </p:nvSpPr>
        <p:spPr bwMode="auto"/>
        <p:txBody>
          <a:bodyPr/>
          <a:lstStyle/>
          <a:p>
            <a:pPr marL="0" indent="0">
              <a:buNone/>
              <a:defRPr/>
            </a:pPr>
            <a:r>
              <a:rPr lang="fr-FR" sz="2800"/>
              <a:t>		</a:t>
            </a:r>
            <a:endParaRPr lang="fr-FR"/>
          </a:p>
        </p:txBody>
      </p:sp>
      <p:sp>
        <p:nvSpPr>
          <p:cNvPr id="2" name="Titre 1"/>
          <p:cNvSpPr>
            <a:spLocks noGrp="1"/>
          </p:cNvSpPr>
          <p:nvPr>
            <p:ph type="title"/>
          </p:nvPr>
        </p:nvSpPr>
        <p:spPr bwMode="auto"/>
        <p:txBody>
          <a:bodyPr vert="horz" lIns="91440" tIns="45720" rIns="91440" bIns="45720" rtlCol="0" anchor="ctr" anchorCtr="0">
            <a:normAutofit/>
          </a:bodyPr>
          <a:lstStyle/>
          <a:p>
            <a:r>
              <a:rPr lang="fr-FR" dirty="0"/>
              <a:t>Concrètement de quoi parle-t-on? </a:t>
            </a:r>
            <a:endParaRPr dirty="0"/>
          </a:p>
        </p:txBody>
      </p:sp>
      <p:sp>
        <p:nvSpPr>
          <p:cNvPr id="25" name="Subtitle 24">
            <a:extLst>
              <a:ext uri="{FF2B5EF4-FFF2-40B4-BE49-F238E27FC236}">
                <a16:creationId xmlns:a16="http://schemas.microsoft.com/office/drawing/2014/main" id="{E624DDDD-5099-4ABF-BDDA-FB3014C6AF30}"/>
              </a:ext>
            </a:extLst>
          </p:cNvPr>
          <p:cNvSpPr>
            <a:spLocks noGrp="1"/>
          </p:cNvSpPr>
          <p:nvPr>
            <p:ph type="subTitle" idx="10"/>
          </p:nvPr>
        </p:nvSpPr>
        <p:spPr/>
        <p:txBody>
          <a:bodyPr/>
          <a:lstStyle/>
          <a:p>
            <a:r>
              <a:rPr lang="fr-FR" dirty="0"/>
              <a:t>3 groupes pilotes sur 3 zones</a:t>
            </a:r>
          </a:p>
        </p:txBody>
      </p:sp>
      <p:sp>
        <p:nvSpPr>
          <p:cNvPr id="26" name="Espace réservé du numéro de diapositive 25"/>
          <p:cNvSpPr>
            <a:spLocks noGrp="1"/>
          </p:cNvSpPr>
          <p:nvPr>
            <p:ph type="sldNum" sz="quarter" idx="4294967295"/>
          </p:nvPr>
        </p:nvSpPr>
        <p:spPr bwMode="auto">
          <a:xfrm>
            <a:off x="9448800" y="6356350"/>
            <a:ext cx="2743200" cy="365125"/>
          </a:xfrm>
        </p:spPr>
        <p:txBody>
          <a:bodyPr/>
          <a:lstStyle/>
          <a:p>
            <a:pPr>
              <a:defRPr/>
            </a:pPr>
            <a:fld id="{74EE6D47-890A-4BE3-AA73-D522BAAED69B}" type="slidenum">
              <a:rPr lang="fr-FR"/>
              <a:t>25</a:t>
            </a:fld>
            <a:endParaRPr lang="fr-FR"/>
          </a:p>
        </p:txBody>
      </p:sp>
      <p:sp>
        <p:nvSpPr>
          <p:cNvPr id="4" name="Ellipse 3"/>
          <p:cNvSpPr/>
          <p:nvPr/>
        </p:nvSpPr>
        <p:spPr bwMode="auto">
          <a:xfrm>
            <a:off x="315175" y="2716010"/>
            <a:ext cx="3740727" cy="378229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1600" b="1">
                <a:solidFill>
                  <a:schemeClr val="tx1"/>
                </a:solidFill>
                <a:latin typeface="Comfortaa" panose="00000500000000000000" pitchFamily="2" charset="0"/>
              </a:rPr>
              <a:t>COMITE TECHNIQUE </a:t>
            </a:r>
            <a:r>
              <a:rPr lang="fr-FR" sz="1600" b="1">
                <a:solidFill>
                  <a:srgbClr val="FF0000"/>
                </a:solidFill>
                <a:latin typeface="Comfortaa" panose="00000500000000000000" pitchFamily="2" charset="0"/>
              </a:rPr>
              <a:t>B’eauPhyX</a:t>
            </a:r>
          </a:p>
          <a:p>
            <a:pPr algn="ctr">
              <a:defRPr/>
            </a:pPr>
            <a:r>
              <a:rPr lang="fr-FR" sz="1600">
                <a:solidFill>
                  <a:schemeClr val="tx1"/>
                </a:solidFill>
                <a:latin typeface="Comfortaa" panose="00000500000000000000" pitchFamily="2" charset="0"/>
              </a:rPr>
              <a:t>Animateurs CARIDF, AQUI’Brie et S2e77,</a:t>
            </a:r>
            <a:endParaRPr sz="1600">
              <a:latin typeface="Comfortaa" panose="00000500000000000000" pitchFamily="2" charset="0"/>
            </a:endParaRPr>
          </a:p>
          <a:p>
            <a:pPr algn="ctr">
              <a:defRPr/>
            </a:pPr>
            <a:r>
              <a:rPr lang="fr-FR" sz="1600">
                <a:solidFill>
                  <a:schemeClr val="tx1"/>
                </a:solidFill>
                <a:latin typeface="Comfortaa" panose="00000500000000000000" pitchFamily="2" charset="0"/>
              </a:rPr>
              <a:t>Agriculteurs référents</a:t>
            </a:r>
            <a:endParaRPr sz="1600">
              <a:latin typeface="Comfortaa" panose="00000500000000000000" pitchFamily="2" charset="0"/>
            </a:endParaRPr>
          </a:p>
          <a:p>
            <a:pPr algn="ctr">
              <a:defRPr/>
            </a:pPr>
            <a:r>
              <a:rPr lang="fr-FR" sz="1600">
                <a:solidFill>
                  <a:schemeClr val="tx1"/>
                </a:solidFill>
                <a:latin typeface="Comfortaa" panose="00000500000000000000" pitchFamily="2" charset="0"/>
              </a:rPr>
              <a:t>+</a:t>
            </a:r>
            <a:endParaRPr sz="1600">
              <a:latin typeface="Comfortaa" panose="00000500000000000000" pitchFamily="2" charset="0"/>
            </a:endParaRPr>
          </a:p>
          <a:p>
            <a:pPr algn="ctr">
              <a:defRPr/>
            </a:pPr>
            <a:r>
              <a:rPr lang="fr-FR" sz="1600">
                <a:solidFill>
                  <a:schemeClr val="tx1"/>
                </a:solidFill>
                <a:latin typeface="Comfortaa" panose="00000500000000000000" pitchFamily="2" charset="0"/>
              </a:rPr>
              <a:t>Acteurs référents municipalités, coop/négoce, biodiversité… </a:t>
            </a:r>
            <a:endParaRPr sz="1600">
              <a:latin typeface="Comfortaa" panose="00000500000000000000" pitchFamily="2" charset="0"/>
            </a:endParaRPr>
          </a:p>
        </p:txBody>
      </p:sp>
      <p:sp>
        <p:nvSpPr>
          <p:cNvPr id="6" name="Ellipse 5"/>
          <p:cNvSpPr/>
          <p:nvPr/>
        </p:nvSpPr>
        <p:spPr bwMode="auto">
          <a:xfrm>
            <a:off x="4877101" y="2131012"/>
            <a:ext cx="1510353" cy="72882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fr-FR" sz="1050" b="1"/>
              <a:t>Groupe A</a:t>
            </a:r>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a:ext>
            </a:extLst>
          </a:blip>
          <a:stretch/>
        </p:blipFill>
        <p:spPr bwMode="auto">
          <a:xfrm>
            <a:off x="4343007" y="2984468"/>
            <a:ext cx="682590" cy="682590"/>
          </a:xfrm>
          <a:prstGeom prst="rect">
            <a:avLst/>
          </a:prstGeom>
          <a:noFill/>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a:ext>
            </a:extLst>
          </a:blip>
          <a:stretch/>
        </p:blipFill>
        <p:spPr bwMode="auto">
          <a:xfrm>
            <a:off x="9432431" y="2954156"/>
            <a:ext cx="682590" cy="682590"/>
          </a:xfrm>
          <a:prstGeom prst="rect">
            <a:avLst/>
          </a:prstGeom>
          <a:noFill/>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a:ext>
            </a:extLst>
          </a:blip>
          <a:stretch/>
        </p:blipFill>
        <p:spPr bwMode="auto">
          <a:xfrm>
            <a:off x="6885113" y="2954156"/>
            <a:ext cx="682590" cy="682590"/>
          </a:xfrm>
          <a:prstGeom prst="rect">
            <a:avLst/>
          </a:prstGeom>
          <a:noFill/>
        </p:spPr>
      </p:pic>
      <p:pic>
        <p:nvPicPr>
          <p:cNvPr id="10" name="Picture 6"/>
          <p:cNvPicPr>
            <a:picLocks noChangeAspect="1" noChangeArrowheads="1"/>
          </p:cNvPicPr>
          <p:nvPr/>
        </p:nvPicPr>
        <p:blipFill>
          <a:blip r:embed="rId5" cstate="print">
            <a:extLst>
              <a:ext uri="{28A0092B-C50C-407E-A947-70E740481C1C}">
                <a14:useLocalDpi xmlns:a14="http://schemas.microsoft.com/office/drawing/2010/main"/>
              </a:ext>
            </a:extLst>
          </a:blip>
          <a:stretch/>
        </p:blipFill>
        <p:spPr bwMode="auto">
          <a:xfrm>
            <a:off x="4787150" y="3057675"/>
            <a:ext cx="507374" cy="507374"/>
          </a:xfrm>
          <a:prstGeom prst="rect">
            <a:avLst/>
          </a:prstGeom>
          <a:noFill/>
        </p:spPr>
      </p:pic>
      <p:pic>
        <p:nvPicPr>
          <p:cNvPr id="11" name="Picture 6"/>
          <p:cNvPicPr>
            <a:picLocks noChangeAspect="1" noChangeArrowheads="1"/>
          </p:cNvPicPr>
          <p:nvPr/>
        </p:nvPicPr>
        <p:blipFill>
          <a:blip r:embed="rId5" cstate="print">
            <a:extLst>
              <a:ext uri="{28A0092B-C50C-407E-A947-70E740481C1C}">
                <a14:useLocalDpi xmlns:a14="http://schemas.microsoft.com/office/drawing/2010/main"/>
              </a:ext>
            </a:extLst>
          </a:blip>
          <a:stretch/>
        </p:blipFill>
        <p:spPr bwMode="auto">
          <a:xfrm>
            <a:off x="9874003" y="3027363"/>
            <a:ext cx="507374" cy="507374"/>
          </a:xfrm>
          <a:prstGeom prst="rect">
            <a:avLst/>
          </a:prstGeom>
          <a:noFill/>
        </p:spPr>
      </p:pic>
      <p:pic>
        <p:nvPicPr>
          <p:cNvPr id="12" name="Picture 6"/>
          <p:cNvPicPr>
            <a:picLocks noChangeAspect="1" noChangeArrowheads="1"/>
          </p:cNvPicPr>
          <p:nvPr/>
        </p:nvPicPr>
        <p:blipFill>
          <a:blip r:embed="rId5" cstate="print">
            <a:extLst>
              <a:ext uri="{28A0092B-C50C-407E-A947-70E740481C1C}">
                <a14:useLocalDpi xmlns:a14="http://schemas.microsoft.com/office/drawing/2010/main"/>
              </a:ext>
            </a:extLst>
          </a:blip>
          <a:stretch/>
        </p:blipFill>
        <p:spPr bwMode="auto">
          <a:xfrm>
            <a:off x="7316645" y="3027363"/>
            <a:ext cx="507374" cy="507374"/>
          </a:xfrm>
          <a:prstGeom prst="rect">
            <a:avLst/>
          </a:prstGeom>
          <a:noFill/>
        </p:spPr>
      </p:pic>
      <p:sp>
        <p:nvSpPr>
          <p:cNvPr id="15" name="Ellipse 14"/>
          <p:cNvSpPr/>
          <p:nvPr/>
        </p:nvSpPr>
        <p:spPr bwMode="auto">
          <a:xfrm>
            <a:off x="7512283" y="2036083"/>
            <a:ext cx="1510353" cy="81654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fr-FR" sz="1050" b="1"/>
              <a:t>Groupe B</a:t>
            </a:r>
            <a:endParaRPr/>
          </a:p>
        </p:txBody>
      </p:sp>
      <p:sp>
        <p:nvSpPr>
          <p:cNvPr id="16" name="Ellipse 15"/>
          <p:cNvSpPr/>
          <p:nvPr/>
        </p:nvSpPr>
        <p:spPr bwMode="auto">
          <a:xfrm>
            <a:off x="10101298" y="1989166"/>
            <a:ext cx="1510353" cy="86345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fr-FR" sz="1050" b="1"/>
              <a:t>Groupe C</a:t>
            </a:r>
            <a:endParaRPr/>
          </a:p>
        </p:txBody>
      </p:sp>
      <p:sp>
        <p:nvSpPr>
          <p:cNvPr id="17" name="Rectangle 16"/>
          <p:cNvSpPr/>
          <p:nvPr/>
        </p:nvSpPr>
        <p:spPr bwMode="auto">
          <a:xfrm>
            <a:off x="4891503" y="4030082"/>
            <a:ext cx="6371399" cy="3005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fr-FR" sz="1100" dirty="0">
                <a:latin typeface="Comfortaa" panose="00000500000000000000" pitchFamily="2" charset="0"/>
              </a:rPr>
              <a:t>Imaginer un dispositif V1 (4 jours: janvier/février/mars/mai)</a:t>
            </a:r>
            <a:endParaRPr sz="1400" dirty="0">
              <a:latin typeface="Comfortaa" panose="00000500000000000000" pitchFamily="2" charset="0"/>
            </a:endParaRPr>
          </a:p>
        </p:txBody>
      </p:sp>
      <p:sp>
        <p:nvSpPr>
          <p:cNvPr id="18" name="Rectangle 17"/>
          <p:cNvSpPr/>
          <p:nvPr/>
        </p:nvSpPr>
        <p:spPr bwMode="auto">
          <a:xfrm>
            <a:off x="4891503" y="4607156"/>
            <a:ext cx="6371399" cy="3005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fr-FR" sz="1100" dirty="0">
                <a:latin typeface="Comfortaa" panose="00000500000000000000" pitchFamily="2" charset="0"/>
              </a:rPr>
              <a:t>Test du dispositif élaboré V1 (2 jours: juin/septembre)</a:t>
            </a:r>
            <a:endParaRPr sz="1400" dirty="0">
              <a:latin typeface="Comfortaa" panose="00000500000000000000" pitchFamily="2" charset="0"/>
            </a:endParaRPr>
          </a:p>
        </p:txBody>
      </p:sp>
      <p:sp>
        <p:nvSpPr>
          <p:cNvPr id="19" name="Rectangle 18"/>
          <p:cNvSpPr/>
          <p:nvPr/>
        </p:nvSpPr>
        <p:spPr bwMode="auto">
          <a:xfrm>
            <a:off x="4891502" y="5223558"/>
            <a:ext cx="6371399" cy="3005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fr-FR" sz="1100" dirty="0">
                <a:latin typeface="Comfortaa" panose="00000500000000000000" pitchFamily="2" charset="0"/>
              </a:rPr>
              <a:t>Evaluation et révision du dispositif V2 (4 jours: janvier/février/mars/mai)</a:t>
            </a:r>
            <a:endParaRPr sz="1400" dirty="0">
              <a:latin typeface="Comfortaa" panose="00000500000000000000" pitchFamily="2" charset="0"/>
            </a:endParaRPr>
          </a:p>
        </p:txBody>
      </p:sp>
      <p:sp>
        <p:nvSpPr>
          <p:cNvPr id="20" name="Rectangle 19"/>
          <p:cNvSpPr/>
          <p:nvPr/>
        </p:nvSpPr>
        <p:spPr bwMode="auto">
          <a:xfrm>
            <a:off x="4891502" y="5898954"/>
            <a:ext cx="6371399" cy="3005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fr-FR" sz="1100">
                <a:latin typeface="Comfortaa" panose="00000500000000000000" pitchFamily="2" charset="0"/>
              </a:rPr>
              <a:t>Campagne de test du dispositif élaboré V2 (2 jours: juin/septembre)</a:t>
            </a:r>
            <a:endParaRPr sz="1400">
              <a:latin typeface="Comfortaa" panose="00000500000000000000" pitchFamily="2" charset="0"/>
            </a:endParaRPr>
          </a:p>
        </p:txBody>
      </p:sp>
      <p:sp>
        <p:nvSpPr>
          <p:cNvPr id="21" name="Phylactère : pensées 20"/>
          <p:cNvSpPr/>
          <p:nvPr/>
        </p:nvSpPr>
        <p:spPr bwMode="auto">
          <a:xfrm>
            <a:off x="2222938" y="1444942"/>
            <a:ext cx="2091749" cy="948106"/>
          </a:xfrm>
          <a:prstGeom prst="cloudCallout">
            <a:avLst>
              <a:gd name="adj1" fmla="val 72692"/>
              <a:gd name="adj2" fmla="val 43918"/>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fr-FR" sz="800" dirty="0">
                <a:latin typeface="Comfortaa" panose="00000500000000000000" pitchFamily="2" charset="0"/>
              </a:rPr>
              <a:t>Notre objectif de résultat eau-phyto c’est quoi, avec quels indicateurs? </a:t>
            </a:r>
            <a:endParaRPr sz="1400" dirty="0">
              <a:latin typeface="Comfortaa" panose="00000500000000000000" pitchFamily="2" charset="0"/>
            </a:endParaRPr>
          </a:p>
        </p:txBody>
      </p:sp>
      <p:sp>
        <p:nvSpPr>
          <p:cNvPr id="22" name="Phylactère : pensées 21"/>
          <p:cNvSpPr/>
          <p:nvPr/>
        </p:nvSpPr>
        <p:spPr bwMode="auto">
          <a:xfrm>
            <a:off x="8827785" y="1237202"/>
            <a:ext cx="1856586" cy="958056"/>
          </a:xfrm>
          <a:prstGeom prst="cloudCallout">
            <a:avLst>
              <a:gd name="adj1" fmla="val -75965"/>
              <a:gd name="adj2" fmla="val 24758"/>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fr-FR" sz="800">
                <a:latin typeface="Comfortaa" panose="00000500000000000000" pitchFamily="2" charset="0"/>
              </a:rPr>
              <a:t>Nos objectifs de multi-performance c’est quoi ?</a:t>
            </a:r>
            <a:endParaRPr sz="1400">
              <a:latin typeface="Comfortaa" panose="00000500000000000000" pitchFamily="2" charset="0"/>
            </a:endParaRPr>
          </a:p>
        </p:txBody>
      </p:sp>
      <p:sp>
        <p:nvSpPr>
          <p:cNvPr id="24" name="ZoneTexte 23"/>
          <p:cNvSpPr txBox="1"/>
          <p:nvPr/>
        </p:nvSpPr>
        <p:spPr bwMode="auto">
          <a:xfrm>
            <a:off x="6840356" y="6417034"/>
            <a:ext cx="2473692" cy="307777"/>
          </a:xfrm>
          <a:prstGeom prst="rect">
            <a:avLst/>
          </a:prstGeom>
          <a:noFill/>
        </p:spPr>
        <p:txBody>
          <a:bodyPr wrap="square">
            <a:spAutoFit/>
          </a:bodyPr>
          <a:lstStyle/>
          <a:p>
            <a:pPr>
              <a:defRPr/>
            </a:pPr>
            <a:r>
              <a:rPr lang="fr-FR" sz="1400" dirty="0">
                <a:latin typeface="Comfortaa" panose="00000500000000000000" pitchFamily="2" charset="0"/>
              </a:rPr>
              <a:t>Total de 6 jours par an</a:t>
            </a:r>
            <a:endParaRPr sz="1400" dirty="0">
              <a:latin typeface="Comfortaa" panose="00000500000000000000" pitchFamily="2" charset="0"/>
            </a:endParaRPr>
          </a:p>
        </p:txBody>
      </p:sp>
      <p:sp>
        <p:nvSpPr>
          <p:cNvPr id="31" name="ZoneTexte 30"/>
          <p:cNvSpPr txBox="1"/>
          <p:nvPr/>
        </p:nvSpPr>
        <p:spPr bwMode="auto">
          <a:xfrm>
            <a:off x="5313796" y="3578218"/>
            <a:ext cx="636961" cy="369332"/>
          </a:xfrm>
          <a:prstGeom prst="rect">
            <a:avLst/>
          </a:prstGeom>
          <a:noFill/>
        </p:spPr>
        <p:txBody>
          <a:bodyPr wrap="square">
            <a:spAutoFit/>
          </a:bodyPr>
          <a:lstStyle/>
          <a:p>
            <a:pPr marL="0" marR="0" lvl="0" indent="0" algn="l" defTabSz="914400">
              <a:lnSpc>
                <a:spcPct val="100000"/>
              </a:lnSpc>
              <a:spcBef>
                <a:spcPts val="0"/>
              </a:spcBef>
              <a:spcAft>
                <a:spcPts val="0"/>
              </a:spcAft>
              <a:buClrTx/>
              <a:buSzTx/>
              <a:buFontTx/>
              <a:buNone/>
              <a:defRPr/>
            </a:pPr>
            <a:r>
              <a:rPr lang="fr-FR" sz="1800"/>
              <a:t>x10</a:t>
            </a:r>
            <a:endParaRPr/>
          </a:p>
        </p:txBody>
      </p:sp>
      <p:sp>
        <p:nvSpPr>
          <p:cNvPr id="32" name="ZoneTexte 31"/>
          <p:cNvSpPr txBox="1"/>
          <p:nvPr/>
        </p:nvSpPr>
        <p:spPr bwMode="auto">
          <a:xfrm>
            <a:off x="7948484" y="3551969"/>
            <a:ext cx="636961" cy="369332"/>
          </a:xfrm>
          <a:prstGeom prst="rect">
            <a:avLst/>
          </a:prstGeom>
          <a:noFill/>
        </p:spPr>
        <p:txBody>
          <a:bodyPr wrap="square">
            <a:spAutoFit/>
          </a:bodyPr>
          <a:lstStyle/>
          <a:p>
            <a:pPr marL="0" marR="0" lvl="0" indent="0" algn="l" defTabSz="914400">
              <a:lnSpc>
                <a:spcPct val="100000"/>
              </a:lnSpc>
              <a:spcBef>
                <a:spcPts val="0"/>
              </a:spcBef>
              <a:spcAft>
                <a:spcPts val="0"/>
              </a:spcAft>
              <a:buClrTx/>
              <a:buSzTx/>
              <a:buFontTx/>
              <a:buNone/>
              <a:defRPr/>
            </a:pPr>
            <a:r>
              <a:rPr lang="fr-FR" sz="1800"/>
              <a:t>x10</a:t>
            </a:r>
            <a:endParaRPr/>
          </a:p>
        </p:txBody>
      </p:sp>
      <p:sp>
        <p:nvSpPr>
          <p:cNvPr id="33" name="ZoneTexte 32"/>
          <p:cNvSpPr txBox="1"/>
          <p:nvPr/>
        </p:nvSpPr>
        <p:spPr bwMode="auto">
          <a:xfrm>
            <a:off x="10716838" y="3536914"/>
            <a:ext cx="636961" cy="369332"/>
          </a:xfrm>
          <a:prstGeom prst="rect">
            <a:avLst/>
          </a:prstGeom>
          <a:noFill/>
        </p:spPr>
        <p:txBody>
          <a:bodyPr wrap="square">
            <a:spAutoFit/>
          </a:bodyPr>
          <a:lstStyle/>
          <a:p>
            <a:pPr marL="0" marR="0" lvl="0" indent="0" algn="l" defTabSz="914400">
              <a:lnSpc>
                <a:spcPct val="100000"/>
              </a:lnSpc>
              <a:spcBef>
                <a:spcPts val="0"/>
              </a:spcBef>
              <a:spcAft>
                <a:spcPts val="0"/>
              </a:spcAft>
              <a:buClrTx/>
              <a:buSzTx/>
              <a:buFontTx/>
              <a:buNone/>
              <a:defRPr/>
            </a:pPr>
            <a:r>
              <a:rPr lang="fr-FR" sz="1800"/>
              <a:t>x10</a:t>
            </a:r>
            <a:endParaRPr/>
          </a:p>
        </p:txBody>
      </p:sp>
      <p:sp>
        <p:nvSpPr>
          <p:cNvPr id="5" name="ZoneTexte 4"/>
          <p:cNvSpPr txBox="1"/>
          <p:nvPr/>
        </p:nvSpPr>
        <p:spPr bwMode="auto">
          <a:xfrm>
            <a:off x="11409528" y="4221224"/>
            <a:ext cx="649941" cy="646331"/>
          </a:xfrm>
          <a:prstGeom prst="rect">
            <a:avLst/>
          </a:prstGeom>
          <a:solidFill>
            <a:schemeClr val="accent2">
              <a:lumMod val="20000"/>
              <a:lumOff val="80000"/>
            </a:schemeClr>
          </a:solidFill>
        </p:spPr>
        <p:txBody>
          <a:bodyPr wrap="square" anchor="ctr" anchorCtr="0">
            <a:spAutoFit/>
          </a:bodyPr>
          <a:lstStyle/>
          <a:p>
            <a:pPr>
              <a:defRPr/>
            </a:pPr>
            <a:endParaRPr lang="fr-FR" sz="1200">
              <a:latin typeface="Comfortaa" panose="00000500000000000000" pitchFamily="2" charset="0"/>
            </a:endParaRPr>
          </a:p>
          <a:p>
            <a:pPr>
              <a:defRPr/>
            </a:pPr>
            <a:r>
              <a:rPr lang="fr-FR" sz="1200">
                <a:latin typeface="Comfortaa" panose="00000500000000000000" pitchFamily="2" charset="0"/>
              </a:rPr>
              <a:t>2025</a:t>
            </a:r>
            <a:endParaRPr sz="1400">
              <a:latin typeface="Comfortaa" panose="00000500000000000000" pitchFamily="2" charset="0"/>
            </a:endParaRPr>
          </a:p>
          <a:p>
            <a:pPr>
              <a:defRPr/>
            </a:pPr>
            <a:endParaRPr lang="fr-FR" sz="1200">
              <a:latin typeface="Comfortaa" panose="00000500000000000000" pitchFamily="2" charset="0"/>
            </a:endParaRPr>
          </a:p>
        </p:txBody>
      </p:sp>
      <p:sp>
        <p:nvSpPr>
          <p:cNvPr id="13" name="ZoneTexte 12"/>
          <p:cNvSpPr txBox="1"/>
          <p:nvPr/>
        </p:nvSpPr>
        <p:spPr bwMode="auto">
          <a:xfrm>
            <a:off x="11414505" y="5260866"/>
            <a:ext cx="644964" cy="646331"/>
          </a:xfrm>
          <a:prstGeom prst="rect">
            <a:avLst/>
          </a:prstGeom>
          <a:solidFill>
            <a:schemeClr val="accent5">
              <a:lumMod val="20000"/>
              <a:lumOff val="80000"/>
            </a:schemeClr>
          </a:solidFill>
        </p:spPr>
        <p:txBody>
          <a:bodyPr wrap="square">
            <a:spAutoFit/>
          </a:bodyPr>
          <a:lstStyle/>
          <a:p>
            <a:pPr>
              <a:defRPr/>
            </a:pPr>
            <a:endParaRPr lang="fr-FR" sz="1200">
              <a:latin typeface="Comfortaa" panose="00000500000000000000" pitchFamily="2" charset="0"/>
            </a:endParaRPr>
          </a:p>
          <a:p>
            <a:pPr>
              <a:defRPr/>
            </a:pPr>
            <a:r>
              <a:rPr lang="fr-FR" sz="1200">
                <a:latin typeface="Comfortaa" panose="00000500000000000000" pitchFamily="2" charset="0"/>
              </a:rPr>
              <a:t>2026</a:t>
            </a:r>
            <a:endParaRPr sz="1400">
              <a:latin typeface="Comfortaa" panose="00000500000000000000" pitchFamily="2" charset="0"/>
            </a:endParaRPr>
          </a:p>
          <a:p>
            <a:pPr>
              <a:defRPr/>
            </a:pPr>
            <a:endParaRPr lang="fr-FR" sz="1200">
              <a:latin typeface="Comfortaa" panose="00000500000000000000" pitchFamily="2"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habits, personne, mur, intérieur&#10;&#10;Le contenu généré par l’IA peut être incorrect.">
            <a:extLst>
              <a:ext uri="{FF2B5EF4-FFF2-40B4-BE49-F238E27FC236}">
                <a16:creationId xmlns:a16="http://schemas.microsoft.com/office/drawing/2014/main" id="{D7748492-DEBF-1E7C-A6E8-A5FB016650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498" y="2399123"/>
            <a:ext cx="2562892" cy="1921975"/>
          </a:xfrm>
        </p:spPr>
      </p:pic>
      <p:sp>
        <p:nvSpPr>
          <p:cNvPr id="2" name="Titre 1">
            <a:extLst>
              <a:ext uri="{FF2B5EF4-FFF2-40B4-BE49-F238E27FC236}">
                <a16:creationId xmlns:a16="http://schemas.microsoft.com/office/drawing/2014/main" id="{664A6CDE-81C2-D5FD-7239-F01B49FA3BDF}"/>
              </a:ext>
            </a:extLst>
          </p:cNvPr>
          <p:cNvSpPr>
            <a:spLocks noGrp="1"/>
          </p:cNvSpPr>
          <p:nvPr>
            <p:ph type="title"/>
          </p:nvPr>
        </p:nvSpPr>
        <p:spPr/>
        <p:txBody>
          <a:bodyPr vert="horz" lIns="91440" tIns="45720" rIns="91440" bIns="45720" rtlCol="0" anchor="ctr" anchorCtr="0">
            <a:normAutofit/>
          </a:bodyPr>
          <a:lstStyle/>
          <a:p>
            <a:pPr marL="457200" indent="-457200">
              <a:buBlip>
                <a:blip r:embed="rId3"/>
              </a:buBlip>
            </a:pPr>
            <a:r>
              <a:rPr lang="fr-FR" sz="3000" b="1" dirty="0">
                <a:solidFill>
                  <a:srgbClr val="00A3A6"/>
                </a:solidFill>
                <a:latin typeface="Raleway SemiBold" panose="020B0703030101060003" pitchFamily="34" charset="0"/>
              </a:rPr>
              <a:t>Frise du parcours de co-construction multi-acteurs</a:t>
            </a:r>
          </a:p>
        </p:txBody>
      </p:sp>
      <p:sp>
        <p:nvSpPr>
          <p:cNvPr id="11" name="Subtitle 10">
            <a:extLst>
              <a:ext uri="{FF2B5EF4-FFF2-40B4-BE49-F238E27FC236}">
                <a16:creationId xmlns:a16="http://schemas.microsoft.com/office/drawing/2014/main" id="{E0CE0206-26FA-4AB6-A429-7D2778545D1F}"/>
              </a:ext>
            </a:extLst>
          </p:cNvPr>
          <p:cNvSpPr>
            <a:spLocks noGrp="1"/>
          </p:cNvSpPr>
          <p:nvPr>
            <p:ph type="subTitle" idx="10"/>
          </p:nvPr>
        </p:nvSpPr>
        <p:spPr/>
        <p:txBody>
          <a:bodyPr/>
          <a:lstStyle/>
          <a:p>
            <a:r>
              <a:rPr lang="fr-FR" dirty="0"/>
              <a:t>Phase de préparation à la mobilisation </a:t>
            </a:r>
          </a:p>
        </p:txBody>
      </p:sp>
      <p:pic>
        <p:nvPicPr>
          <p:cNvPr id="6" name="Image 5" descr="Une image contenant habits, scène, personne, intérieur&#10;&#10;Description générée automatiquement">
            <a:extLst>
              <a:ext uri="{FF2B5EF4-FFF2-40B4-BE49-F238E27FC236}">
                <a16:creationId xmlns:a16="http://schemas.microsoft.com/office/drawing/2014/main" id="{221BDEDB-DBA5-4334-FA2C-0488C0B60B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72" t="24691" r="35485" b="32980"/>
          <a:stretch/>
        </p:blipFill>
        <p:spPr bwMode="auto">
          <a:xfrm>
            <a:off x="2108965" y="4965764"/>
            <a:ext cx="4521025" cy="1821694"/>
          </a:xfrm>
          <a:prstGeom prst="rect">
            <a:avLst/>
          </a:prstGeom>
          <a:noFill/>
          <a:ln>
            <a:noFill/>
          </a:ln>
          <a:extLst>
            <a:ext uri="{53640926-AAD7-44D8-BBD7-CCE9431645EC}">
              <a14:shadowObscured xmlns:a14="http://schemas.microsoft.com/office/drawing/2010/main"/>
            </a:ext>
          </a:extLst>
        </p:spPr>
      </p:pic>
      <p:pic>
        <p:nvPicPr>
          <p:cNvPr id="8" name="Image 7" descr="Une image contenant habits, personne, intérieur, texte&#10;&#10;Le contenu généré par l’IA peut être incorrect.">
            <a:extLst>
              <a:ext uri="{FF2B5EF4-FFF2-40B4-BE49-F238E27FC236}">
                <a16:creationId xmlns:a16="http://schemas.microsoft.com/office/drawing/2014/main" id="{7A38AC15-B62F-3DD5-98F3-925BA2034522}"/>
              </a:ext>
            </a:extLst>
          </p:cNvPr>
          <p:cNvPicPr>
            <a:picLocks noChangeAspect="1"/>
          </p:cNvPicPr>
          <p:nvPr/>
        </p:nvPicPr>
        <p:blipFill>
          <a:blip r:embed="rId5">
            <a:extLst>
              <a:ext uri="{28A0092B-C50C-407E-A947-70E740481C1C}">
                <a14:useLocalDpi xmlns:a14="http://schemas.microsoft.com/office/drawing/2010/main" val="0"/>
              </a:ext>
            </a:extLst>
          </a:blip>
          <a:srcRect r="25425"/>
          <a:stretch/>
        </p:blipFill>
        <p:spPr>
          <a:xfrm>
            <a:off x="6591389" y="2812707"/>
            <a:ext cx="2455797" cy="1853161"/>
          </a:xfrm>
          <a:prstGeom prst="rect">
            <a:avLst/>
          </a:prstGeom>
        </p:spPr>
      </p:pic>
      <p:graphicFrame>
        <p:nvGraphicFramePr>
          <p:cNvPr id="9" name="Graphique 8">
            <a:extLst>
              <a:ext uri="{FF2B5EF4-FFF2-40B4-BE49-F238E27FC236}">
                <a16:creationId xmlns:a16="http://schemas.microsoft.com/office/drawing/2014/main" id="{05E8FCD6-72BB-7DEE-CD1D-9AB4C73B3477}"/>
              </a:ext>
            </a:extLst>
          </p:cNvPr>
          <p:cNvGraphicFramePr>
            <a:graphicFrameLocks/>
          </p:cNvGraphicFramePr>
          <p:nvPr>
            <p:extLst>
              <p:ext uri="{D42A27DB-BD31-4B8C-83A1-F6EECF244321}">
                <p14:modId xmlns:p14="http://schemas.microsoft.com/office/powerpoint/2010/main" val="2266298565"/>
              </p:ext>
            </p:extLst>
          </p:nvPr>
        </p:nvGraphicFramePr>
        <p:xfrm>
          <a:off x="9216800" y="4991158"/>
          <a:ext cx="2788265" cy="2016000"/>
        </p:xfrm>
        <a:graphic>
          <a:graphicData uri="http://schemas.openxmlformats.org/drawingml/2006/chart">
            <c:chart xmlns:c="http://schemas.openxmlformats.org/drawingml/2006/chart" xmlns:r="http://schemas.openxmlformats.org/officeDocument/2006/relationships" r:id="rId6"/>
          </a:graphicData>
        </a:graphic>
      </p:graphicFrame>
      <p:sp>
        <p:nvSpPr>
          <p:cNvPr id="12" name="Ellipse 11">
            <a:extLst>
              <a:ext uri="{FF2B5EF4-FFF2-40B4-BE49-F238E27FC236}">
                <a16:creationId xmlns:a16="http://schemas.microsoft.com/office/drawing/2014/main" id="{3641B85F-B782-8E3D-38E3-5E887683A467}"/>
              </a:ext>
            </a:extLst>
          </p:cNvPr>
          <p:cNvSpPr/>
          <p:nvPr/>
        </p:nvSpPr>
        <p:spPr>
          <a:xfrm>
            <a:off x="440237" y="1960873"/>
            <a:ext cx="382772" cy="374903"/>
          </a:xfrm>
          <a:prstGeom prst="ellips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1</a:t>
            </a:r>
          </a:p>
        </p:txBody>
      </p:sp>
      <p:sp>
        <p:nvSpPr>
          <p:cNvPr id="13" name="Ellipse 12">
            <a:extLst>
              <a:ext uri="{FF2B5EF4-FFF2-40B4-BE49-F238E27FC236}">
                <a16:creationId xmlns:a16="http://schemas.microsoft.com/office/drawing/2014/main" id="{7DC81274-FFD9-23FD-4890-2E118841752F}"/>
              </a:ext>
            </a:extLst>
          </p:cNvPr>
          <p:cNvSpPr/>
          <p:nvPr/>
        </p:nvSpPr>
        <p:spPr>
          <a:xfrm>
            <a:off x="3195306" y="4427475"/>
            <a:ext cx="382772" cy="374903"/>
          </a:xfrm>
          <a:prstGeom prst="ellips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2</a:t>
            </a:r>
          </a:p>
        </p:txBody>
      </p:sp>
      <p:sp>
        <p:nvSpPr>
          <p:cNvPr id="14" name="Ellipse 13">
            <a:extLst>
              <a:ext uri="{FF2B5EF4-FFF2-40B4-BE49-F238E27FC236}">
                <a16:creationId xmlns:a16="http://schemas.microsoft.com/office/drawing/2014/main" id="{E736E7A9-BC6A-00FC-04E4-CD618D147309}"/>
              </a:ext>
            </a:extLst>
          </p:cNvPr>
          <p:cNvSpPr/>
          <p:nvPr/>
        </p:nvSpPr>
        <p:spPr>
          <a:xfrm>
            <a:off x="6400003" y="2319014"/>
            <a:ext cx="382772" cy="374903"/>
          </a:xfrm>
          <a:prstGeom prst="ellips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3</a:t>
            </a:r>
          </a:p>
        </p:txBody>
      </p:sp>
      <p:sp>
        <p:nvSpPr>
          <p:cNvPr id="15" name="Ellipse 14">
            <a:extLst>
              <a:ext uri="{FF2B5EF4-FFF2-40B4-BE49-F238E27FC236}">
                <a16:creationId xmlns:a16="http://schemas.microsoft.com/office/drawing/2014/main" id="{D2633041-3C12-32F1-447C-E18FA01C0D0D}"/>
              </a:ext>
            </a:extLst>
          </p:cNvPr>
          <p:cNvSpPr/>
          <p:nvPr/>
        </p:nvSpPr>
        <p:spPr>
          <a:xfrm>
            <a:off x="9220907" y="4590861"/>
            <a:ext cx="382772" cy="374903"/>
          </a:xfrm>
          <a:prstGeom prst="ellips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4</a:t>
            </a:r>
          </a:p>
        </p:txBody>
      </p:sp>
      <p:sp>
        <p:nvSpPr>
          <p:cNvPr id="17" name="Flèche : droite 16">
            <a:extLst>
              <a:ext uri="{FF2B5EF4-FFF2-40B4-BE49-F238E27FC236}">
                <a16:creationId xmlns:a16="http://schemas.microsoft.com/office/drawing/2014/main" id="{CEA8D4AE-6F03-24CF-D56E-75894E702E8E}"/>
              </a:ext>
            </a:extLst>
          </p:cNvPr>
          <p:cNvSpPr/>
          <p:nvPr/>
        </p:nvSpPr>
        <p:spPr>
          <a:xfrm>
            <a:off x="191255" y="1394990"/>
            <a:ext cx="11699359" cy="4878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Juillet 2024										décembre 2024</a:t>
            </a:r>
          </a:p>
        </p:txBody>
      </p:sp>
      <p:sp>
        <p:nvSpPr>
          <p:cNvPr id="3" name="ZoneTexte 2">
            <a:extLst>
              <a:ext uri="{FF2B5EF4-FFF2-40B4-BE49-F238E27FC236}">
                <a16:creationId xmlns:a16="http://schemas.microsoft.com/office/drawing/2014/main" id="{3C43F220-7344-9BF4-AC14-748050AD98D6}"/>
              </a:ext>
            </a:extLst>
          </p:cNvPr>
          <p:cNvSpPr txBox="1"/>
          <p:nvPr/>
        </p:nvSpPr>
        <p:spPr>
          <a:xfrm>
            <a:off x="823009" y="1871395"/>
            <a:ext cx="2112909" cy="461665"/>
          </a:xfrm>
          <a:prstGeom prst="rect">
            <a:avLst/>
          </a:prstGeom>
          <a:noFill/>
        </p:spPr>
        <p:txBody>
          <a:bodyPr wrap="square" rtlCol="0">
            <a:spAutoFit/>
          </a:bodyPr>
          <a:lstStyle/>
          <a:p>
            <a:r>
              <a:rPr lang="fr-FR" sz="1200" dirty="0">
                <a:latin typeface="Comfortaa" panose="00000500000000000000" pitchFamily="2" charset="0"/>
              </a:rPr>
              <a:t>Co-sélection des AAC pilotes avec le S2e77 </a:t>
            </a:r>
          </a:p>
        </p:txBody>
      </p:sp>
      <p:sp>
        <p:nvSpPr>
          <p:cNvPr id="4" name="ZoneTexte 3">
            <a:extLst>
              <a:ext uri="{FF2B5EF4-FFF2-40B4-BE49-F238E27FC236}">
                <a16:creationId xmlns:a16="http://schemas.microsoft.com/office/drawing/2014/main" id="{FFC8A050-33AA-CE58-80DD-F6DB56431AED}"/>
              </a:ext>
            </a:extLst>
          </p:cNvPr>
          <p:cNvSpPr txBox="1"/>
          <p:nvPr/>
        </p:nvSpPr>
        <p:spPr>
          <a:xfrm>
            <a:off x="3547069" y="4448472"/>
            <a:ext cx="2470163" cy="276999"/>
          </a:xfrm>
          <a:prstGeom prst="rect">
            <a:avLst/>
          </a:prstGeom>
          <a:noFill/>
        </p:spPr>
        <p:txBody>
          <a:bodyPr wrap="square" rtlCol="0">
            <a:spAutoFit/>
          </a:bodyPr>
          <a:lstStyle/>
          <a:p>
            <a:r>
              <a:rPr lang="fr-FR" sz="1200" dirty="0">
                <a:latin typeface="Comfortaa" panose="00000500000000000000" pitchFamily="2" charset="0"/>
              </a:rPr>
              <a:t>Réunions publiques x3</a:t>
            </a:r>
          </a:p>
        </p:txBody>
      </p:sp>
      <p:sp>
        <p:nvSpPr>
          <p:cNvPr id="7" name="ZoneTexte 6">
            <a:extLst>
              <a:ext uri="{FF2B5EF4-FFF2-40B4-BE49-F238E27FC236}">
                <a16:creationId xmlns:a16="http://schemas.microsoft.com/office/drawing/2014/main" id="{3089F794-1733-8B23-5944-61D22EC42C34}"/>
              </a:ext>
            </a:extLst>
          </p:cNvPr>
          <p:cNvSpPr txBox="1"/>
          <p:nvPr/>
        </p:nvSpPr>
        <p:spPr>
          <a:xfrm>
            <a:off x="6782775" y="2222265"/>
            <a:ext cx="2941547" cy="461665"/>
          </a:xfrm>
          <a:prstGeom prst="rect">
            <a:avLst/>
          </a:prstGeom>
          <a:noFill/>
        </p:spPr>
        <p:txBody>
          <a:bodyPr wrap="square" rtlCol="0">
            <a:spAutoFit/>
          </a:bodyPr>
          <a:lstStyle/>
          <a:p>
            <a:r>
              <a:rPr lang="fr-FR" sz="1200" dirty="0">
                <a:latin typeface="Comfortaa" panose="00000500000000000000" pitchFamily="2" charset="0"/>
              </a:rPr>
              <a:t>Préparation de la méthode de co-construction avec les animateurs</a:t>
            </a:r>
          </a:p>
        </p:txBody>
      </p:sp>
      <p:sp>
        <p:nvSpPr>
          <p:cNvPr id="10" name="ZoneTexte 9">
            <a:extLst>
              <a:ext uri="{FF2B5EF4-FFF2-40B4-BE49-F238E27FC236}">
                <a16:creationId xmlns:a16="http://schemas.microsoft.com/office/drawing/2014/main" id="{F5A62F96-F5BD-EB92-74BC-153FE3333A72}"/>
              </a:ext>
            </a:extLst>
          </p:cNvPr>
          <p:cNvSpPr txBox="1"/>
          <p:nvPr/>
        </p:nvSpPr>
        <p:spPr>
          <a:xfrm>
            <a:off x="9603679" y="4493483"/>
            <a:ext cx="2470161" cy="646331"/>
          </a:xfrm>
          <a:prstGeom prst="rect">
            <a:avLst/>
          </a:prstGeom>
          <a:solidFill>
            <a:schemeClr val="bg1"/>
          </a:solidFill>
        </p:spPr>
        <p:txBody>
          <a:bodyPr wrap="square" rtlCol="0">
            <a:spAutoFit/>
          </a:bodyPr>
          <a:lstStyle/>
          <a:p>
            <a:r>
              <a:rPr lang="fr-FR" sz="1200" dirty="0">
                <a:latin typeface="Comfortaa" panose="00000500000000000000" pitchFamily="2" charset="0"/>
              </a:rPr>
              <a:t>Entretien individuel des agriculteurs volontaires (x20)</a:t>
            </a:r>
          </a:p>
        </p:txBody>
      </p:sp>
    </p:spTree>
    <p:extLst>
      <p:ext uri="{BB962C8B-B14F-4D97-AF65-F5344CB8AC3E}">
        <p14:creationId xmlns:p14="http://schemas.microsoft.com/office/powerpoint/2010/main" val="3862961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69CFC-D7BA-ADC7-90EB-194A682DD66E}"/>
            </a:ext>
          </a:extLst>
        </p:cNvPr>
        <p:cNvGrpSpPr/>
        <p:nvPr/>
      </p:nvGrpSpPr>
      <p:grpSpPr>
        <a:xfrm>
          <a:off x="0" y="0"/>
          <a:ext cx="0" cy="0"/>
          <a:chOff x="0" y="0"/>
          <a:chExt cx="0" cy="0"/>
        </a:xfrm>
      </p:grpSpPr>
      <p:sp>
        <p:nvSpPr>
          <p:cNvPr id="18" name="ZoneTexte 17">
            <a:extLst>
              <a:ext uri="{FF2B5EF4-FFF2-40B4-BE49-F238E27FC236}">
                <a16:creationId xmlns:a16="http://schemas.microsoft.com/office/drawing/2014/main" id="{85538836-46C8-EE14-8280-352298CC281B}"/>
              </a:ext>
            </a:extLst>
          </p:cNvPr>
          <p:cNvSpPr txBox="1"/>
          <p:nvPr/>
        </p:nvSpPr>
        <p:spPr>
          <a:xfrm>
            <a:off x="8713814" y="1522281"/>
            <a:ext cx="3478187" cy="646331"/>
          </a:xfrm>
          <a:prstGeom prst="rect">
            <a:avLst/>
          </a:prstGeom>
          <a:solidFill>
            <a:schemeClr val="bg1"/>
          </a:solidFill>
        </p:spPr>
        <p:txBody>
          <a:bodyPr wrap="square" rtlCol="0">
            <a:spAutoFit/>
          </a:bodyPr>
          <a:lstStyle/>
          <a:p>
            <a:r>
              <a:rPr lang="fr-FR" sz="1200" dirty="0">
                <a:latin typeface="Comfortaa" panose="00000500000000000000" pitchFamily="2" charset="0"/>
              </a:rPr>
              <a:t>Feuille de route du projet de groupe (tableau de bord et actions d’animation sur l’année) </a:t>
            </a:r>
          </a:p>
        </p:txBody>
      </p:sp>
      <p:sp>
        <p:nvSpPr>
          <p:cNvPr id="2" name="Titre 1">
            <a:extLst>
              <a:ext uri="{FF2B5EF4-FFF2-40B4-BE49-F238E27FC236}">
                <a16:creationId xmlns:a16="http://schemas.microsoft.com/office/drawing/2014/main" id="{EA48A31D-6545-9447-D7A7-E64559FAD91D}"/>
              </a:ext>
            </a:extLst>
          </p:cNvPr>
          <p:cNvSpPr>
            <a:spLocks noGrp="1"/>
          </p:cNvSpPr>
          <p:nvPr>
            <p:ph type="title"/>
          </p:nvPr>
        </p:nvSpPr>
        <p:spPr/>
        <p:txBody>
          <a:bodyPr vert="horz" lIns="91440" tIns="45720" rIns="91440" bIns="45720" rtlCol="0" anchor="ctr" anchorCtr="0">
            <a:normAutofit/>
          </a:bodyPr>
          <a:lstStyle/>
          <a:p>
            <a:r>
              <a:rPr lang="fr-FR" dirty="0"/>
              <a:t>Frise du parcours de co-construction multi-acteurs</a:t>
            </a:r>
          </a:p>
        </p:txBody>
      </p:sp>
      <p:sp>
        <p:nvSpPr>
          <p:cNvPr id="6" name="Subtitle 5">
            <a:extLst>
              <a:ext uri="{FF2B5EF4-FFF2-40B4-BE49-F238E27FC236}">
                <a16:creationId xmlns:a16="http://schemas.microsoft.com/office/drawing/2014/main" id="{02777614-18F6-40F1-A194-24D5137C3140}"/>
              </a:ext>
            </a:extLst>
          </p:cNvPr>
          <p:cNvSpPr>
            <a:spLocks noGrp="1"/>
          </p:cNvSpPr>
          <p:nvPr>
            <p:ph type="subTitle" idx="10"/>
          </p:nvPr>
        </p:nvSpPr>
        <p:spPr/>
        <p:txBody>
          <a:bodyPr/>
          <a:lstStyle/>
          <a:p>
            <a:r>
              <a:rPr lang="fr-FR" dirty="0"/>
              <a:t>Phase de co-construction des projets de groupes</a:t>
            </a:r>
          </a:p>
        </p:txBody>
      </p:sp>
      <p:pic>
        <p:nvPicPr>
          <p:cNvPr id="11" name="Image 10" descr="Une image contenant habits, personne, mur, jeans&#10;&#10;Le contenu généré par l’IA peut être incorrect.">
            <a:extLst>
              <a:ext uri="{FF2B5EF4-FFF2-40B4-BE49-F238E27FC236}">
                <a16:creationId xmlns:a16="http://schemas.microsoft.com/office/drawing/2014/main" id="{DFAED501-D18E-0401-3CEA-13B059517E6C}"/>
              </a:ext>
            </a:extLst>
          </p:cNvPr>
          <p:cNvPicPr>
            <a:picLocks noChangeAspect="1"/>
          </p:cNvPicPr>
          <p:nvPr/>
        </p:nvPicPr>
        <p:blipFill>
          <a:blip r:embed="rId2">
            <a:extLst>
              <a:ext uri="{28A0092B-C50C-407E-A947-70E740481C1C}">
                <a14:useLocalDpi xmlns:a14="http://schemas.microsoft.com/office/drawing/2010/main" val="0"/>
              </a:ext>
            </a:extLst>
          </a:blip>
          <a:srcRect r="20684"/>
          <a:stretch/>
        </p:blipFill>
        <p:spPr>
          <a:xfrm>
            <a:off x="6906776" y="4635082"/>
            <a:ext cx="2587764" cy="1836000"/>
          </a:xfrm>
          <a:prstGeom prst="rect">
            <a:avLst/>
          </a:prstGeom>
        </p:spPr>
      </p:pic>
      <p:sp>
        <p:nvSpPr>
          <p:cNvPr id="12" name="Ellipse 11">
            <a:extLst>
              <a:ext uri="{FF2B5EF4-FFF2-40B4-BE49-F238E27FC236}">
                <a16:creationId xmlns:a16="http://schemas.microsoft.com/office/drawing/2014/main" id="{4B9F542E-FA91-78B8-A2A0-E418258A8A91}"/>
              </a:ext>
            </a:extLst>
          </p:cNvPr>
          <p:cNvSpPr/>
          <p:nvPr/>
        </p:nvSpPr>
        <p:spPr>
          <a:xfrm>
            <a:off x="294169" y="1600290"/>
            <a:ext cx="382772" cy="374903"/>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1</a:t>
            </a:r>
          </a:p>
        </p:txBody>
      </p:sp>
      <p:sp>
        <p:nvSpPr>
          <p:cNvPr id="13" name="Ellipse 12">
            <a:extLst>
              <a:ext uri="{FF2B5EF4-FFF2-40B4-BE49-F238E27FC236}">
                <a16:creationId xmlns:a16="http://schemas.microsoft.com/office/drawing/2014/main" id="{D37C1D3E-A579-DFC7-F1C2-1B75747E7CD7}"/>
              </a:ext>
            </a:extLst>
          </p:cNvPr>
          <p:cNvSpPr/>
          <p:nvPr/>
        </p:nvSpPr>
        <p:spPr>
          <a:xfrm>
            <a:off x="1684143" y="4180149"/>
            <a:ext cx="382772" cy="374903"/>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2</a:t>
            </a:r>
          </a:p>
        </p:txBody>
      </p:sp>
      <p:sp>
        <p:nvSpPr>
          <p:cNvPr id="14" name="Ellipse 13">
            <a:extLst>
              <a:ext uri="{FF2B5EF4-FFF2-40B4-BE49-F238E27FC236}">
                <a16:creationId xmlns:a16="http://schemas.microsoft.com/office/drawing/2014/main" id="{63AA9AFB-F0F7-385F-B330-98C70C66F1C0}"/>
              </a:ext>
            </a:extLst>
          </p:cNvPr>
          <p:cNvSpPr/>
          <p:nvPr/>
        </p:nvSpPr>
        <p:spPr>
          <a:xfrm>
            <a:off x="3577538" y="1600290"/>
            <a:ext cx="382772" cy="374903"/>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3</a:t>
            </a:r>
          </a:p>
        </p:txBody>
      </p:sp>
      <p:sp>
        <p:nvSpPr>
          <p:cNvPr id="15" name="Ellipse 14">
            <a:extLst>
              <a:ext uri="{FF2B5EF4-FFF2-40B4-BE49-F238E27FC236}">
                <a16:creationId xmlns:a16="http://schemas.microsoft.com/office/drawing/2014/main" id="{856B81E6-35D6-837A-09DF-AC53755488B8}"/>
              </a:ext>
            </a:extLst>
          </p:cNvPr>
          <p:cNvSpPr/>
          <p:nvPr/>
        </p:nvSpPr>
        <p:spPr>
          <a:xfrm>
            <a:off x="6714909" y="4180149"/>
            <a:ext cx="382772" cy="374903"/>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4</a:t>
            </a:r>
          </a:p>
        </p:txBody>
      </p:sp>
      <p:sp>
        <p:nvSpPr>
          <p:cNvPr id="16" name="Ellipse 15">
            <a:extLst>
              <a:ext uri="{FF2B5EF4-FFF2-40B4-BE49-F238E27FC236}">
                <a16:creationId xmlns:a16="http://schemas.microsoft.com/office/drawing/2014/main" id="{72EA76D2-518B-C2E5-0982-D4807A6930CB}"/>
              </a:ext>
            </a:extLst>
          </p:cNvPr>
          <p:cNvSpPr/>
          <p:nvPr/>
        </p:nvSpPr>
        <p:spPr>
          <a:xfrm>
            <a:off x="8331042" y="1600290"/>
            <a:ext cx="382772" cy="374903"/>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5</a:t>
            </a:r>
          </a:p>
        </p:txBody>
      </p:sp>
      <p:sp>
        <p:nvSpPr>
          <p:cNvPr id="17" name="Flèche : droite 16">
            <a:extLst>
              <a:ext uri="{FF2B5EF4-FFF2-40B4-BE49-F238E27FC236}">
                <a16:creationId xmlns:a16="http://schemas.microsoft.com/office/drawing/2014/main" id="{176EDC08-6D62-4E14-8115-74D096992E4D}"/>
              </a:ext>
            </a:extLst>
          </p:cNvPr>
          <p:cNvSpPr/>
          <p:nvPr/>
        </p:nvSpPr>
        <p:spPr>
          <a:xfrm>
            <a:off x="246320" y="1123779"/>
            <a:ext cx="11699359" cy="4878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Décembre 2024										avril 2025</a:t>
            </a:r>
          </a:p>
        </p:txBody>
      </p:sp>
      <p:sp>
        <p:nvSpPr>
          <p:cNvPr id="3" name="ZoneTexte 2">
            <a:extLst>
              <a:ext uri="{FF2B5EF4-FFF2-40B4-BE49-F238E27FC236}">
                <a16:creationId xmlns:a16="http://schemas.microsoft.com/office/drawing/2014/main" id="{F5ADD161-6F27-458E-B505-9B6B1A30A0C9}"/>
              </a:ext>
            </a:extLst>
          </p:cNvPr>
          <p:cNvSpPr txBox="1"/>
          <p:nvPr/>
        </p:nvSpPr>
        <p:spPr>
          <a:xfrm>
            <a:off x="744689" y="1630003"/>
            <a:ext cx="2112909" cy="461665"/>
          </a:xfrm>
          <a:prstGeom prst="rect">
            <a:avLst/>
          </a:prstGeom>
          <a:noFill/>
        </p:spPr>
        <p:txBody>
          <a:bodyPr wrap="square" rtlCol="0">
            <a:spAutoFit/>
          </a:bodyPr>
          <a:lstStyle/>
          <a:p>
            <a:r>
              <a:rPr lang="fr-FR" sz="1200" dirty="0">
                <a:latin typeface="Comfortaa" panose="00000500000000000000" pitchFamily="2" charset="0"/>
              </a:rPr>
              <a:t>Constitution des groupes</a:t>
            </a:r>
          </a:p>
        </p:txBody>
      </p:sp>
      <p:sp>
        <p:nvSpPr>
          <p:cNvPr id="4" name="ZoneTexte 3">
            <a:extLst>
              <a:ext uri="{FF2B5EF4-FFF2-40B4-BE49-F238E27FC236}">
                <a16:creationId xmlns:a16="http://schemas.microsoft.com/office/drawing/2014/main" id="{1AB0E9EF-7590-A62E-9BE6-BC45A7822625}"/>
              </a:ext>
            </a:extLst>
          </p:cNvPr>
          <p:cNvSpPr txBox="1"/>
          <p:nvPr/>
        </p:nvSpPr>
        <p:spPr>
          <a:xfrm>
            <a:off x="2090479" y="4142520"/>
            <a:ext cx="2983242" cy="461665"/>
          </a:xfrm>
          <a:prstGeom prst="rect">
            <a:avLst/>
          </a:prstGeom>
          <a:noFill/>
        </p:spPr>
        <p:txBody>
          <a:bodyPr wrap="square" rtlCol="0">
            <a:spAutoFit/>
          </a:bodyPr>
          <a:lstStyle/>
          <a:p>
            <a:r>
              <a:rPr lang="fr-FR" sz="1200" dirty="0">
                <a:latin typeface="Comfortaa" panose="00000500000000000000" pitchFamily="2" charset="0"/>
              </a:rPr>
              <a:t>Atelier 1: Diagnostic du périmètre d'action et de l'enjeu eau </a:t>
            </a:r>
          </a:p>
        </p:txBody>
      </p:sp>
      <p:sp>
        <p:nvSpPr>
          <p:cNvPr id="7" name="ZoneTexte 6">
            <a:extLst>
              <a:ext uri="{FF2B5EF4-FFF2-40B4-BE49-F238E27FC236}">
                <a16:creationId xmlns:a16="http://schemas.microsoft.com/office/drawing/2014/main" id="{416A7FDE-356D-DE03-4132-050EB581D33A}"/>
              </a:ext>
            </a:extLst>
          </p:cNvPr>
          <p:cNvSpPr txBox="1"/>
          <p:nvPr/>
        </p:nvSpPr>
        <p:spPr>
          <a:xfrm>
            <a:off x="4096185" y="1630003"/>
            <a:ext cx="3802339" cy="461665"/>
          </a:xfrm>
          <a:prstGeom prst="rect">
            <a:avLst/>
          </a:prstGeom>
          <a:noFill/>
        </p:spPr>
        <p:txBody>
          <a:bodyPr wrap="square" rtlCol="0">
            <a:spAutoFit/>
          </a:bodyPr>
          <a:lstStyle/>
          <a:p>
            <a:r>
              <a:rPr lang="fr-FR" sz="1200" dirty="0">
                <a:latin typeface="Comfortaa" panose="00000500000000000000" pitchFamily="2" charset="0"/>
              </a:rPr>
              <a:t>Atelier 2: Partage des enjeux et définition des objectifs de multi-performance du groupe</a:t>
            </a:r>
          </a:p>
        </p:txBody>
      </p:sp>
      <p:sp>
        <p:nvSpPr>
          <p:cNvPr id="10" name="ZoneTexte 9">
            <a:extLst>
              <a:ext uri="{FF2B5EF4-FFF2-40B4-BE49-F238E27FC236}">
                <a16:creationId xmlns:a16="http://schemas.microsoft.com/office/drawing/2014/main" id="{1A741314-AED0-6975-C7D4-18E5BAAD1EFC}"/>
              </a:ext>
            </a:extLst>
          </p:cNvPr>
          <p:cNvSpPr txBox="1"/>
          <p:nvPr/>
        </p:nvSpPr>
        <p:spPr>
          <a:xfrm>
            <a:off x="7118281" y="4105990"/>
            <a:ext cx="3089892" cy="461665"/>
          </a:xfrm>
          <a:prstGeom prst="rect">
            <a:avLst/>
          </a:prstGeom>
          <a:solidFill>
            <a:schemeClr val="bg1"/>
          </a:solidFill>
        </p:spPr>
        <p:txBody>
          <a:bodyPr wrap="square" rtlCol="0">
            <a:spAutoFit/>
          </a:bodyPr>
          <a:lstStyle/>
          <a:p>
            <a:r>
              <a:rPr lang="fr-FR" sz="1200" dirty="0">
                <a:latin typeface="Comfortaa" panose="00000500000000000000" pitchFamily="2" charset="0"/>
              </a:rPr>
              <a:t>Atelier 3: Construire un projet de groupe qui atteigne les objectifs</a:t>
            </a:r>
          </a:p>
        </p:txBody>
      </p:sp>
      <p:pic>
        <p:nvPicPr>
          <p:cNvPr id="22" name="Image 21">
            <a:extLst>
              <a:ext uri="{FF2B5EF4-FFF2-40B4-BE49-F238E27FC236}">
                <a16:creationId xmlns:a16="http://schemas.microsoft.com/office/drawing/2014/main" id="{5766CB89-4F39-3F1E-5A08-C2F7D4E2ED23}"/>
              </a:ext>
            </a:extLst>
          </p:cNvPr>
          <p:cNvPicPr>
            <a:picLocks noChangeAspect="1"/>
          </p:cNvPicPr>
          <p:nvPr/>
        </p:nvPicPr>
        <p:blipFill>
          <a:blip r:embed="rId3"/>
          <a:stretch>
            <a:fillRect/>
          </a:stretch>
        </p:blipFill>
        <p:spPr>
          <a:xfrm>
            <a:off x="217526" y="2108336"/>
            <a:ext cx="2472980" cy="1836000"/>
          </a:xfrm>
          <a:prstGeom prst="rect">
            <a:avLst/>
          </a:prstGeom>
        </p:spPr>
      </p:pic>
      <p:pic>
        <p:nvPicPr>
          <p:cNvPr id="1026" name="Picture 2">
            <a:extLst>
              <a:ext uri="{FF2B5EF4-FFF2-40B4-BE49-F238E27FC236}">
                <a16:creationId xmlns:a16="http://schemas.microsoft.com/office/drawing/2014/main" id="{B605B4EC-1EAB-7246-40BB-7364BC0E10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4142" y="4635082"/>
            <a:ext cx="3255240" cy="183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6157C8E-092C-BCCC-FFBF-BCE248A3BC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4299" y="2153223"/>
            <a:ext cx="2450610" cy="1836000"/>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 23" descr="Une image contenant carte, texte, atlas&#10;&#10;Le contenu généré par l’IA peut être incorrect.">
            <a:extLst>
              <a:ext uri="{FF2B5EF4-FFF2-40B4-BE49-F238E27FC236}">
                <a16:creationId xmlns:a16="http://schemas.microsoft.com/office/drawing/2014/main" id="{409B1F06-3E75-E952-3081-8A6F176B30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9151" y="2153223"/>
            <a:ext cx="1630571" cy="1630571"/>
          </a:xfrm>
          <a:prstGeom prst="rect">
            <a:avLst/>
          </a:prstGeom>
        </p:spPr>
      </p:pic>
    </p:spTree>
    <p:extLst>
      <p:ext uri="{BB962C8B-B14F-4D97-AF65-F5344CB8AC3E}">
        <p14:creationId xmlns:p14="http://schemas.microsoft.com/office/powerpoint/2010/main" val="2608662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2FCEF-AA28-4202-90D2-38F7488BCF6A}"/>
              </a:ext>
            </a:extLst>
          </p:cNvPr>
          <p:cNvSpPr>
            <a:spLocks noGrp="1"/>
          </p:cNvSpPr>
          <p:nvPr>
            <p:ph type="title"/>
          </p:nvPr>
        </p:nvSpPr>
        <p:spPr/>
        <p:txBody>
          <a:bodyPr/>
          <a:lstStyle/>
          <a:p>
            <a:endParaRPr lang="fr-FR"/>
          </a:p>
        </p:txBody>
      </p:sp>
      <p:sp>
        <p:nvSpPr>
          <p:cNvPr id="3" name="Content Placeholder 2">
            <a:extLst>
              <a:ext uri="{FF2B5EF4-FFF2-40B4-BE49-F238E27FC236}">
                <a16:creationId xmlns:a16="http://schemas.microsoft.com/office/drawing/2014/main" id="{45241EC8-DBB7-4BC3-AA2C-2D03016B4239}"/>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3605431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588058-9738-4CF9-93D5-1E1014B49816}"/>
              </a:ext>
            </a:extLst>
          </p:cNvPr>
          <p:cNvSpPr>
            <a:spLocks noGrp="1"/>
          </p:cNvSpPr>
          <p:nvPr>
            <p:ph type="ctrTitle"/>
          </p:nvPr>
        </p:nvSpPr>
        <p:spPr/>
        <p:txBody>
          <a:bodyPr>
            <a:normAutofit/>
          </a:bodyPr>
          <a:lstStyle/>
          <a:p>
            <a:r>
              <a:rPr lang="fr-FR" sz="4800" dirty="0">
                <a:latin typeface="Comfortaa" panose="00000500000000000000" pitchFamily="2" charset="0"/>
              </a:rPr>
              <a:t>Vers un territoire 0 phyto ?</a:t>
            </a:r>
          </a:p>
        </p:txBody>
      </p:sp>
      <p:sp>
        <p:nvSpPr>
          <p:cNvPr id="9" name="Subtitle 8">
            <a:extLst>
              <a:ext uri="{FF2B5EF4-FFF2-40B4-BE49-F238E27FC236}">
                <a16:creationId xmlns:a16="http://schemas.microsoft.com/office/drawing/2014/main" id="{35748CD4-C8AD-4B2B-8149-7242D0267B11}"/>
              </a:ext>
            </a:extLst>
          </p:cNvPr>
          <p:cNvSpPr>
            <a:spLocks noGrp="1"/>
          </p:cNvSpPr>
          <p:nvPr>
            <p:ph type="subTitle" idx="1"/>
          </p:nvPr>
        </p:nvSpPr>
        <p:spPr/>
        <p:txBody>
          <a:bodyPr>
            <a:normAutofit/>
          </a:bodyPr>
          <a:lstStyle/>
          <a:p>
            <a:r>
              <a:rPr lang="fr-FR" sz="1800" dirty="0">
                <a:latin typeface="Comfortaa" panose="00000500000000000000" pitchFamily="2" charset="0"/>
              </a:rPr>
              <a:t>Rémy Ballot, Léa Philippe, Blanche Flipo, Vinciane </a:t>
            </a:r>
            <a:r>
              <a:rPr lang="fr-FR" sz="1800" dirty="0" err="1">
                <a:latin typeface="Comfortaa" panose="00000500000000000000" pitchFamily="2" charset="0"/>
              </a:rPr>
              <a:t>Gotti</a:t>
            </a:r>
            <a:r>
              <a:rPr lang="fr-FR" sz="1800" dirty="0">
                <a:latin typeface="Comfortaa" panose="00000500000000000000" pitchFamily="2" charset="0"/>
              </a:rPr>
              <a:t>, UMR Agronomie</a:t>
            </a:r>
          </a:p>
          <a:p>
            <a:r>
              <a:rPr lang="fr-FR" sz="1800" dirty="0">
                <a:latin typeface="Comfortaa" panose="00000500000000000000" pitchFamily="2" charset="0"/>
              </a:rPr>
              <a:t>Avec le syndicat </a:t>
            </a:r>
            <a:r>
              <a:rPr lang="fr-FR" sz="1800" dirty="0" err="1">
                <a:latin typeface="Comfortaa" panose="00000500000000000000" pitchFamily="2" charset="0"/>
              </a:rPr>
              <a:t>Atlantic’Eau</a:t>
            </a:r>
            <a:r>
              <a:rPr lang="fr-FR" sz="1800" dirty="0">
                <a:latin typeface="Comfortaa" panose="00000500000000000000" pitchFamily="2" charset="0"/>
              </a:rPr>
              <a:t> : Marianne </a:t>
            </a:r>
            <a:r>
              <a:rPr lang="fr-FR" sz="1800" dirty="0" err="1">
                <a:latin typeface="Comfortaa" panose="00000500000000000000" pitchFamily="2" charset="0"/>
              </a:rPr>
              <a:t>Duncombe</a:t>
            </a:r>
            <a:r>
              <a:rPr lang="fr-FR" sz="1800" dirty="0">
                <a:latin typeface="Comfortaa" panose="00000500000000000000" pitchFamily="2" charset="0"/>
              </a:rPr>
              <a:t> puis </a:t>
            </a:r>
            <a:r>
              <a:rPr lang="fr-FR" sz="1800" dirty="0" err="1">
                <a:latin typeface="Comfortaa" panose="00000500000000000000" pitchFamily="2" charset="0"/>
              </a:rPr>
              <a:t>Eric</a:t>
            </a:r>
            <a:r>
              <a:rPr lang="fr-FR" sz="1800" dirty="0">
                <a:latin typeface="Comfortaa" panose="00000500000000000000" pitchFamily="2" charset="0"/>
              </a:rPr>
              <a:t> Noury </a:t>
            </a:r>
          </a:p>
        </p:txBody>
      </p:sp>
      <p:pic>
        <p:nvPicPr>
          <p:cNvPr id="7" name="Picture 6">
            <a:extLst>
              <a:ext uri="{FF2B5EF4-FFF2-40B4-BE49-F238E27FC236}">
                <a16:creationId xmlns:a16="http://schemas.microsoft.com/office/drawing/2014/main" id="{0B989AE0-D03E-486E-84AC-E87C0D8C51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8891" y="96992"/>
            <a:ext cx="1655761" cy="1655761"/>
          </a:xfrm>
          <a:prstGeom prst="rect">
            <a:avLst/>
          </a:prstGeom>
        </p:spPr>
      </p:pic>
      <p:pic>
        <p:nvPicPr>
          <p:cNvPr id="8" name="Picture 7">
            <a:extLst>
              <a:ext uri="{FF2B5EF4-FFF2-40B4-BE49-F238E27FC236}">
                <a16:creationId xmlns:a16="http://schemas.microsoft.com/office/drawing/2014/main" id="{DF9BAA23-3533-4A35-BC22-C9FE3E9A3A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4302" y="4358176"/>
            <a:ext cx="3063396" cy="1980000"/>
          </a:xfrm>
          <a:prstGeom prst="rect">
            <a:avLst/>
          </a:prstGeom>
        </p:spPr>
      </p:pic>
      <p:pic>
        <p:nvPicPr>
          <p:cNvPr id="15" name="Image 883195263">
            <a:extLst>
              <a:ext uri="{FF2B5EF4-FFF2-40B4-BE49-F238E27FC236}">
                <a16:creationId xmlns:a16="http://schemas.microsoft.com/office/drawing/2014/main" id="{8D219DD7-C1EE-47F2-990C-FC606536C21B}"/>
              </a:ext>
            </a:extLst>
          </p:cNvPr>
          <p:cNvPicPr>
            <a:picLocks noChangeAspect="1"/>
          </p:cNvPicPr>
          <p:nvPr/>
        </p:nvPicPr>
        <p:blipFill>
          <a:blip r:embed="rId4"/>
          <a:stretch/>
        </p:blipFill>
        <p:spPr bwMode="auto">
          <a:xfrm>
            <a:off x="7870041" y="5819065"/>
            <a:ext cx="1484974" cy="874711"/>
          </a:xfrm>
          <a:prstGeom prst="rect">
            <a:avLst/>
          </a:prstGeom>
        </p:spPr>
      </p:pic>
      <p:pic>
        <p:nvPicPr>
          <p:cNvPr id="16" name="Picture 15">
            <a:extLst>
              <a:ext uri="{FF2B5EF4-FFF2-40B4-BE49-F238E27FC236}">
                <a16:creationId xmlns:a16="http://schemas.microsoft.com/office/drawing/2014/main" id="{B51FB4F0-D01A-4B38-B6B2-3597B6D8ADF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41876" y="5982577"/>
            <a:ext cx="1680084" cy="514312"/>
          </a:xfrm>
          <a:prstGeom prst="rect">
            <a:avLst/>
          </a:prstGeom>
        </p:spPr>
      </p:pic>
      <p:pic>
        <p:nvPicPr>
          <p:cNvPr id="14" name="Picture 13">
            <a:extLst>
              <a:ext uri="{FF2B5EF4-FFF2-40B4-BE49-F238E27FC236}">
                <a16:creationId xmlns:a16="http://schemas.microsoft.com/office/drawing/2014/main" id="{2AA6DB45-F20D-4B20-A2D6-DE2713A38E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30923" y="5887489"/>
            <a:ext cx="961011" cy="549006"/>
          </a:xfrm>
          <a:prstGeom prst="rect">
            <a:avLst/>
          </a:prstGeom>
        </p:spPr>
      </p:pic>
      <p:grpSp>
        <p:nvGrpSpPr>
          <p:cNvPr id="12" name="Group 11">
            <a:extLst>
              <a:ext uri="{FF2B5EF4-FFF2-40B4-BE49-F238E27FC236}">
                <a16:creationId xmlns:a16="http://schemas.microsoft.com/office/drawing/2014/main" id="{25087BFF-5E20-49D2-A432-902D80254801}"/>
              </a:ext>
            </a:extLst>
          </p:cNvPr>
          <p:cNvGrpSpPr/>
          <p:nvPr/>
        </p:nvGrpSpPr>
        <p:grpSpPr>
          <a:xfrm>
            <a:off x="6408222" y="343424"/>
            <a:ext cx="5549434" cy="1524959"/>
            <a:chOff x="6628939" y="5613400"/>
            <a:chExt cx="5549434" cy="1524959"/>
          </a:xfrm>
        </p:grpSpPr>
        <p:pic>
          <p:nvPicPr>
            <p:cNvPr id="13" name="Picture 12">
              <a:extLst>
                <a:ext uri="{FF2B5EF4-FFF2-40B4-BE49-F238E27FC236}">
                  <a16:creationId xmlns:a16="http://schemas.microsoft.com/office/drawing/2014/main" id="{86290107-8646-4E5F-9F54-109A69EF93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28939" y="5613400"/>
              <a:ext cx="5549434" cy="1319838"/>
            </a:xfrm>
            <a:prstGeom prst="rect">
              <a:avLst/>
            </a:prstGeom>
          </p:spPr>
        </p:pic>
        <p:sp>
          <p:nvSpPr>
            <p:cNvPr id="17" name="TextBox 16">
              <a:extLst>
                <a:ext uri="{FF2B5EF4-FFF2-40B4-BE49-F238E27FC236}">
                  <a16:creationId xmlns:a16="http://schemas.microsoft.com/office/drawing/2014/main" id="{112E6557-0416-4BFF-B093-F2074663DE46}"/>
                </a:ext>
              </a:extLst>
            </p:cNvPr>
            <p:cNvSpPr txBox="1"/>
            <p:nvPr/>
          </p:nvSpPr>
          <p:spPr>
            <a:xfrm>
              <a:off x="6628939" y="6933238"/>
              <a:ext cx="5549434" cy="205121"/>
            </a:xfrm>
            <a:prstGeom prst="rect">
              <a:avLst/>
            </a:prstGeom>
            <a:solidFill>
              <a:schemeClr val="bg1"/>
            </a:solidFill>
          </p:spPr>
          <p:txBody>
            <a:bodyPr wrap="square">
              <a:spAutoFit/>
            </a:bodyPr>
            <a:lstStyle/>
            <a:p>
              <a:r>
                <a:rPr lang="fr-FR" sz="733" dirty="0"/>
                <a:t>https://www.atlantic-eau.fr/sites/default/files/medias/Actualit%C3%A9s/InnEAUv'infos/04_InnEAUvinfos.pdf</a:t>
              </a:r>
            </a:p>
          </p:txBody>
        </p:sp>
      </p:grpSp>
    </p:spTree>
    <p:extLst>
      <p:ext uri="{BB962C8B-B14F-4D97-AF65-F5344CB8AC3E}">
        <p14:creationId xmlns:p14="http://schemas.microsoft.com/office/powerpoint/2010/main" val="1015819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B1D7D-854E-40EF-9CE4-CB1278631581}"/>
              </a:ext>
            </a:extLst>
          </p:cNvPr>
          <p:cNvSpPr>
            <a:spLocks noGrp="1"/>
          </p:cNvSpPr>
          <p:nvPr>
            <p:ph type="title"/>
          </p:nvPr>
        </p:nvSpPr>
        <p:spPr/>
        <p:txBody>
          <a:bodyPr>
            <a:normAutofit fontScale="90000"/>
          </a:bodyPr>
          <a:lstStyle/>
          <a:p>
            <a:r>
              <a:rPr lang="fr-FR" sz="3600" dirty="0"/>
              <a:t>Aussi dans les régions…revue de presse au mois d’avril 2025</a:t>
            </a:r>
          </a:p>
        </p:txBody>
      </p:sp>
      <p:grpSp>
        <p:nvGrpSpPr>
          <p:cNvPr id="27" name="Group 26">
            <a:extLst>
              <a:ext uri="{FF2B5EF4-FFF2-40B4-BE49-F238E27FC236}">
                <a16:creationId xmlns:a16="http://schemas.microsoft.com/office/drawing/2014/main" id="{261746C8-2208-4F21-8C94-2305376631D6}"/>
              </a:ext>
            </a:extLst>
          </p:cNvPr>
          <p:cNvGrpSpPr/>
          <p:nvPr/>
        </p:nvGrpSpPr>
        <p:grpSpPr>
          <a:xfrm>
            <a:off x="6310487" y="858842"/>
            <a:ext cx="4293676" cy="3376656"/>
            <a:chOff x="7694801" y="330200"/>
            <a:chExt cx="4293676" cy="3376656"/>
          </a:xfrm>
        </p:grpSpPr>
        <p:pic>
          <p:nvPicPr>
            <p:cNvPr id="7" name="Picture 6">
              <a:extLst>
                <a:ext uri="{FF2B5EF4-FFF2-40B4-BE49-F238E27FC236}">
                  <a16:creationId xmlns:a16="http://schemas.microsoft.com/office/drawing/2014/main" id="{2F59619C-BAA4-420D-9D75-E8F3449DD8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94801" y="330200"/>
              <a:ext cx="4293676" cy="3098800"/>
            </a:xfrm>
            <a:prstGeom prst="rect">
              <a:avLst/>
            </a:prstGeom>
            <a:solidFill>
              <a:srgbClr val="000000">
                <a:shade val="95000"/>
              </a:srgbClr>
            </a:solidFill>
            <a:ln w="63500" cap="sq">
              <a:solidFill>
                <a:schemeClr val="bg2"/>
              </a:solidFill>
              <a:miter lim="800000"/>
            </a:ln>
            <a:effectLst>
              <a:outerShdw blurRad="254000" dist="190500" dir="2700000" sy="90000" algn="bl" rotWithShape="0">
                <a:srgbClr val="000000">
                  <a:alpha val="40000"/>
                </a:srgbClr>
              </a:outerShdw>
            </a:effectLst>
          </p:spPr>
        </p:pic>
        <p:pic>
          <p:nvPicPr>
            <p:cNvPr id="9" name="Picture 8">
              <a:extLst>
                <a:ext uri="{FF2B5EF4-FFF2-40B4-BE49-F238E27FC236}">
                  <a16:creationId xmlns:a16="http://schemas.microsoft.com/office/drawing/2014/main" id="{80F63A91-110D-407F-BB63-01133A85DB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94801" y="3421018"/>
              <a:ext cx="4264800" cy="285838"/>
            </a:xfrm>
            <a:prstGeom prst="rect">
              <a:avLst/>
            </a:prstGeom>
            <a:solidFill>
              <a:srgbClr val="000000">
                <a:shade val="95000"/>
              </a:srgbClr>
            </a:solidFill>
            <a:ln w="63500" cap="sq">
              <a:solidFill>
                <a:schemeClr val="bg2"/>
              </a:solidFill>
              <a:miter lim="800000"/>
            </a:ln>
            <a:effectLst>
              <a:outerShdw blurRad="254000" dist="190500" dir="2700000" sy="90000" algn="bl" rotWithShape="0">
                <a:srgbClr val="000000">
                  <a:alpha val="40000"/>
                </a:srgbClr>
              </a:outerShdw>
            </a:effectLst>
          </p:spPr>
        </p:pic>
      </p:grpSp>
      <p:grpSp>
        <p:nvGrpSpPr>
          <p:cNvPr id="29" name="Group 28">
            <a:extLst>
              <a:ext uri="{FF2B5EF4-FFF2-40B4-BE49-F238E27FC236}">
                <a16:creationId xmlns:a16="http://schemas.microsoft.com/office/drawing/2014/main" id="{EC4AF919-B555-489C-987F-7AEFC6011B23}"/>
              </a:ext>
            </a:extLst>
          </p:cNvPr>
          <p:cNvGrpSpPr/>
          <p:nvPr/>
        </p:nvGrpSpPr>
        <p:grpSpPr>
          <a:xfrm>
            <a:off x="7842494" y="3728806"/>
            <a:ext cx="3855876" cy="2876265"/>
            <a:chOff x="7842494" y="3728806"/>
            <a:chExt cx="3855876" cy="2876265"/>
          </a:xfrm>
        </p:grpSpPr>
        <p:pic>
          <p:nvPicPr>
            <p:cNvPr id="13" name="Picture 12">
              <a:extLst>
                <a:ext uri="{FF2B5EF4-FFF2-40B4-BE49-F238E27FC236}">
                  <a16:creationId xmlns:a16="http://schemas.microsoft.com/office/drawing/2014/main" id="{3971B65A-CBC8-409A-992F-4C20B545397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42494" y="3728806"/>
              <a:ext cx="3730305" cy="2677076"/>
            </a:xfrm>
            <a:prstGeom prst="rect">
              <a:avLst/>
            </a:prstGeom>
            <a:solidFill>
              <a:srgbClr val="000000">
                <a:shade val="95000"/>
              </a:srgbClr>
            </a:solidFill>
            <a:ln w="63500" cap="sq">
              <a:solidFill>
                <a:schemeClr val="bg2"/>
              </a:solidFill>
              <a:miter lim="800000"/>
            </a:ln>
            <a:effectLst>
              <a:outerShdw blurRad="254000" dist="190500" dir="2700000" sy="90000" algn="bl" rotWithShape="0">
                <a:srgbClr val="000000">
                  <a:alpha val="40000"/>
                </a:srgbClr>
              </a:outerShdw>
            </a:effectLst>
          </p:spPr>
        </p:pic>
        <p:pic>
          <p:nvPicPr>
            <p:cNvPr id="15" name="Picture 14">
              <a:extLst>
                <a:ext uri="{FF2B5EF4-FFF2-40B4-BE49-F238E27FC236}">
                  <a16:creationId xmlns:a16="http://schemas.microsoft.com/office/drawing/2014/main" id="{8B848169-5A3E-4CC2-A8FB-E8E3DB56F91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13770" y="6405882"/>
              <a:ext cx="3784600" cy="199189"/>
            </a:xfrm>
            <a:prstGeom prst="rect">
              <a:avLst/>
            </a:prstGeom>
            <a:solidFill>
              <a:srgbClr val="000000">
                <a:shade val="95000"/>
              </a:srgbClr>
            </a:solidFill>
            <a:ln w="63500" cap="sq">
              <a:solidFill>
                <a:schemeClr val="bg2"/>
              </a:solidFill>
              <a:miter lim="800000"/>
            </a:ln>
            <a:effectLst>
              <a:outerShdw blurRad="254000" dist="190500" dir="2700000" sy="90000" algn="bl" rotWithShape="0">
                <a:srgbClr val="000000">
                  <a:alpha val="40000"/>
                </a:srgbClr>
              </a:outerShdw>
            </a:effectLst>
          </p:spPr>
        </p:pic>
      </p:grpSp>
      <p:grpSp>
        <p:nvGrpSpPr>
          <p:cNvPr id="28" name="Group 27">
            <a:extLst>
              <a:ext uri="{FF2B5EF4-FFF2-40B4-BE49-F238E27FC236}">
                <a16:creationId xmlns:a16="http://schemas.microsoft.com/office/drawing/2014/main" id="{4D9C9A0B-7157-4654-9AD3-A11747E8494A}"/>
              </a:ext>
            </a:extLst>
          </p:cNvPr>
          <p:cNvGrpSpPr/>
          <p:nvPr/>
        </p:nvGrpSpPr>
        <p:grpSpPr>
          <a:xfrm>
            <a:off x="109581" y="2610318"/>
            <a:ext cx="3528433" cy="3619691"/>
            <a:chOff x="50801" y="3098800"/>
            <a:chExt cx="3528433" cy="3619691"/>
          </a:xfrm>
        </p:grpSpPr>
        <p:pic>
          <p:nvPicPr>
            <p:cNvPr id="11" name="Picture 10">
              <a:extLst>
                <a:ext uri="{FF2B5EF4-FFF2-40B4-BE49-F238E27FC236}">
                  <a16:creationId xmlns:a16="http://schemas.microsoft.com/office/drawing/2014/main" id="{D3C13DB9-6EBF-4AE2-BC7C-94FABC4E26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801" y="3098800"/>
              <a:ext cx="3528433" cy="3429000"/>
            </a:xfrm>
            <a:prstGeom prst="rect">
              <a:avLst/>
            </a:prstGeom>
            <a:solidFill>
              <a:srgbClr val="000000">
                <a:shade val="95000"/>
              </a:srgbClr>
            </a:solidFill>
            <a:ln w="63500" cap="sq">
              <a:solidFill>
                <a:schemeClr val="bg2"/>
              </a:solidFill>
              <a:miter lim="800000"/>
            </a:ln>
            <a:effectLst>
              <a:outerShdw blurRad="254000" dist="190500" dir="2700000" sy="90000" algn="bl" rotWithShape="0">
                <a:srgbClr val="000000">
                  <a:alpha val="40000"/>
                </a:srgbClr>
              </a:outerShdw>
            </a:effectLst>
          </p:spPr>
        </p:pic>
        <p:pic>
          <p:nvPicPr>
            <p:cNvPr id="17" name="Picture 16">
              <a:extLst>
                <a:ext uri="{FF2B5EF4-FFF2-40B4-BE49-F238E27FC236}">
                  <a16:creationId xmlns:a16="http://schemas.microsoft.com/office/drawing/2014/main" id="{EEF1FA31-1703-4702-B4AA-02485216A5D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155" y="6553222"/>
              <a:ext cx="584045" cy="165269"/>
            </a:xfrm>
            <a:prstGeom prst="rect">
              <a:avLst/>
            </a:prstGeom>
            <a:solidFill>
              <a:srgbClr val="000000">
                <a:shade val="95000"/>
              </a:srgbClr>
            </a:solidFill>
            <a:ln w="63500" cap="sq">
              <a:solidFill>
                <a:schemeClr val="bg2"/>
              </a:solidFill>
              <a:miter lim="800000"/>
            </a:ln>
            <a:effectLst>
              <a:outerShdw blurRad="254000" dist="190500" dir="2700000" sy="90000" algn="bl" rotWithShape="0">
                <a:srgbClr val="000000">
                  <a:alpha val="40000"/>
                </a:srgbClr>
              </a:outerShdw>
            </a:effectLst>
          </p:spPr>
        </p:pic>
        <p:pic>
          <p:nvPicPr>
            <p:cNvPr id="19" name="Picture 18">
              <a:extLst>
                <a:ext uri="{FF2B5EF4-FFF2-40B4-BE49-F238E27FC236}">
                  <a16:creationId xmlns:a16="http://schemas.microsoft.com/office/drawing/2014/main" id="{F0B400FE-6ED3-4370-8A25-DC0E235F03C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19415" y="6527800"/>
              <a:ext cx="1126255" cy="156993"/>
            </a:xfrm>
            <a:prstGeom prst="rect">
              <a:avLst/>
            </a:prstGeom>
            <a:solidFill>
              <a:srgbClr val="000000">
                <a:shade val="95000"/>
              </a:srgbClr>
            </a:solidFill>
            <a:ln w="63500" cap="sq">
              <a:solidFill>
                <a:schemeClr val="bg2"/>
              </a:solidFill>
              <a:miter lim="800000"/>
            </a:ln>
            <a:effectLst>
              <a:outerShdw blurRad="254000" dist="190500" dir="2700000" sy="90000" algn="bl" rotWithShape="0">
                <a:srgbClr val="000000">
                  <a:alpha val="40000"/>
                </a:srgbClr>
              </a:outerShdw>
            </a:effectLst>
          </p:spPr>
        </p:pic>
      </p:grpSp>
      <p:grpSp>
        <p:nvGrpSpPr>
          <p:cNvPr id="26" name="Group 25">
            <a:extLst>
              <a:ext uri="{FF2B5EF4-FFF2-40B4-BE49-F238E27FC236}">
                <a16:creationId xmlns:a16="http://schemas.microsoft.com/office/drawing/2014/main" id="{6F6B0EC6-9EF4-479F-A901-5FFFA3A256C4}"/>
              </a:ext>
            </a:extLst>
          </p:cNvPr>
          <p:cNvGrpSpPr/>
          <p:nvPr/>
        </p:nvGrpSpPr>
        <p:grpSpPr>
          <a:xfrm>
            <a:off x="3678055" y="1518456"/>
            <a:ext cx="1998821" cy="3429000"/>
            <a:chOff x="3948202" y="0"/>
            <a:chExt cx="2647094" cy="4337514"/>
          </a:xfrm>
        </p:grpSpPr>
        <p:pic>
          <p:nvPicPr>
            <p:cNvPr id="21" name="Picture 20">
              <a:extLst>
                <a:ext uri="{FF2B5EF4-FFF2-40B4-BE49-F238E27FC236}">
                  <a16:creationId xmlns:a16="http://schemas.microsoft.com/office/drawing/2014/main" id="{1901DC77-193D-4B82-96BE-9657E845522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48202" y="0"/>
              <a:ext cx="2647094" cy="4226136"/>
            </a:xfrm>
            <a:prstGeom prst="rect">
              <a:avLst/>
            </a:prstGeom>
            <a:solidFill>
              <a:srgbClr val="000000">
                <a:shade val="95000"/>
              </a:srgbClr>
            </a:solidFill>
            <a:ln w="63500" cap="sq">
              <a:solidFill>
                <a:schemeClr val="bg2"/>
              </a:solidFill>
              <a:miter lim="800000"/>
            </a:ln>
            <a:effectLst>
              <a:outerShdw blurRad="254000" dist="190500" dir="2700000" sy="90000" algn="bl" rotWithShape="0">
                <a:srgbClr val="000000">
                  <a:alpha val="40000"/>
                </a:srgbClr>
              </a:outerShdw>
            </a:effectLst>
          </p:spPr>
        </p:pic>
        <p:pic>
          <p:nvPicPr>
            <p:cNvPr id="23" name="Picture 22">
              <a:extLst>
                <a:ext uri="{FF2B5EF4-FFF2-40B4-BE49-F238E27FC236}">
                  <a16:creationId xmlns:a16="http://schemas.microsoft.com/office/drawing/2014/main" id="{8F6CA882-F95A-4191-9DD3-E886199F909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2" r="90850" b="-2"/>
            <a:stretch/>
          </p:blipFill>
          <p:spPr>
            <a:xfrm>
              <a:off x="3996724" y="4203495"/>
              <a:ext cx="551227" cy="134019"/>
            </a:xfrm>
            <a:prstGeom prst="rect">
              <a:avLst/>
            </a:prstGeom>
            <a:solidFill>
              <a:srgbClr val="000000">
                <a:shade val="95000"/>
              </a:srgbClr>
            </a:solidFill>
            <a:ln w="63500" cap="sq">
              <a:solidFill>
                <a:schemeClr val="bg2"/>
              </a:solidFill>
              <a:miter lim="800000"/>
            </a:ln>
            <a:effectLst>
              <a:outerShdw blurRad="254000" dist="190500" dir="2700000" sy="90000" algn="bl" rotWithShape="0">
                <a:srgbClr val="000000">
                  <a:alpha val="40000"/>
                </a:srgbClr>
              </a:outerShdw>
            </a:effectLst>
          </p:spPr>
        </p:pic>
        <p:pic>
          <p:nvPicPr>
            <p:cNvPr id="25" name="Picture 24">
              <a:extLst>
                <a:ext uri="{FF2B5EF4-FFF2-40B4-BE49-F238E27FC236}">
                  <a16:creationId xmlns:a16="http://schemas.microsoft.com/office/drawing/2014/main" id="{D2EBC74F-03AF-4575-831D-44CE1686F73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89071" t="22361" b="-2"/>
            <a:stretch/>
          </p:blipFill>
          <p:spPr>
            <a:xfrm>
              <a:off x="5804943" y="4203495"/>
              <a:ext cx="740178" cy="116974"/>
            </a:xfrm>
            <a:prstGeom prst="rect">
              <a:avLst/>
            </a:prstGeom>
            <a:solidFill>
              <a:srgbClr val="000000">
                <a:shade val="95000"/>
              </a:srgbClr>
            </a:solidFill>
            <a:ln w="63500" cap="sq">
              <a:solidFill>
                <a:schemeClr val="bg2"/>
              </a:solidFill>
              <a:miter lim="800000"/>
            </a:ln>
            <a:effectLst>
              <a:outerShdw blurRad="254000" dist="190500" dir="2700000" sy="90000" algn="bl" rotWithShape="0">
                <a:srgbClr val="000000">
                  <a:alpha val="40000"/>
                </a:srgbClr>
              </a:outerShdw>
            </a:effectLst>
          </p:spPr>
        </p:pic>
      </p:grpSp>
      <p:pic>
        <p:nvPicPr>
          <p:cNvPr id="24" name="Picture 23">
            <a:extLst>
              <a:ext uri="{FF2B5EF4-FFF2-40B4-BE49-F238E27FC236}">
                <a16:creationId xmlns:a16="http://schemas.microsoft.com/office/drawing/2014/main" id="{356D511F-84FB-48A3-8CCE-C562D86B847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424794" y="4000979"/>
            <a:ext cx="1998821" cy="2518839"/>
          </a:xfrm>
          <a:prstGeom prst="rect">
            <a:avLst/>
          </a:prstGeom>
          <a:solidFill>
            <a:srgbClr val="000000">
              <a:shade val="95000"/>
            </a:srgbClr>
          </a:solidFill>
          <a:ln w="63500" cap="sq">
            <a:solidFill>
              <a:schemeClr val="bg2"/>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27023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 38">
            <a:extLst>
              <a:ext uri="{FF2B5EF4-FFF2-40B4-BE49-F238E27FC236}">
                <a16:creationId xmlns:a16="http://schemas.microsoft.com/office/drawing/2014/main" id="{A59AD5F1-F9F0-3144-8E25-781060D35B03}"/>
              </a:ext>
            </a:extLst>
          </p:cNvPr>
          <p:cNvPicPr>
            <a:picLocks noChangeAspect="1"/>
          </p:cNvPicPr>
          <p:nvPr/>
        </p:nvPicPr>
        <p:blipFill>
          <a:blip r:embed="rId3"/>
          <a:stretch>
            <a:fillRect/>
          </a:stretch>
        </p:blipFill>
        <p:spPr>
          <a:xfrm>
            <a:off x="4265966" y="4666899"/>
            <a:ext cx="4069812" cy="1962231"/>
          </a:xfrm>
          <a:prstGeom prst="rect">
            <a:avLst/>
          </a:prstGeom>
        </p:spPr>
      </p:pic>
      <p:sp>
        <p:nvSpPr>
          <p:cNvPr id="31" name="Titre 5">
            <a:extLst>
              <a:ext uri="{FF2B5EF4-FFF2-40B4-BE49-F238E27FC236}">
                <a16:creationId xmlns:a16="http://schemas.microsoft.com/office/drawing/2014/main" id="{7C77D946-8D60-408E-BEF4-CBD7D5BDA09F}"/>
              </a:ext>
            </a:extLst>
          </p:cNvPr>
          <p:cNvSpPr>
            <a:spLocks noGrp="1"/>
          </p:cNvSpPr>
          <p:nvPr>
            <p:ph type="title"/>
          </p:nvPr>
        </p:nvSpPr>
        <p:spPr/>
        <p:txBody>
          <a:bodyPr>
            <a:normAutofit fontScale="90000"/>
          </a:bodyPr>
          <a:lstStyle/>
          <a:p>
            <a:r>
              <a:rPr lang="fr-FR" dirty="0"/>
              <a:t>Le bassin de </a:t>
            </a:r>
            <a:r>
              <a:rPr lang="fr-FR" dirty="0" err="1"/>
              <a:t>Saffré</a:t>
            </a:r>
            <a:r>
              <a:rPr lang="fr-FR" dirty="0"/>
              <a:t>, un territoire de polyculture élevage sur une AAC affichant une ambition 0 phyto</a:t>
            </a:r>
          </a:p>
        </p:txBody>
      </p:sp>
      <p:pic>
        <p:nvPicPr>
          <p:cNvPr id="11" name="Image 1293269192">
            <a:extLst>
              <a:ext uri="{FF2B5EF4-FFF2-40B4-BE49-F238E27FC236}">
                <a16:creationId xmlns:a16="http://schemas.microsoft.com/office/drawing/2014/main" id="{E28130F8-13FC-432B-BB5E-FCD1635A90E0}"/>
              </a:ext>
            </a:extLst>
          </p:cNvPr>
          <p:cNvPicPr>
            <a:picLocks noChangeAspect="1"/>
          </p:cNvPicPr>
          <p:nvPr/>
        </p:nvPicPr>
        <p:blipFill>
          <a:blip r:embed="rId4"/>
          <a:stretch/>
        </p:blipFill>
        <p:spPr bwMode="auto">
          <a:xfrm>
            <a:off x="5248309" y="1950579"/>
            <a:ext cx="2698959" cy="1216575"/>
          </a:xfrm>
          <a:prstGeom prst="rect">
            <a:avLst/>
          </a:prstGeom>
        </p:spPr>
      </p:pic>
      <p:pic>
        <p:nvPicPr>
          <p:cNvPr id="12" name="Image 1654909938">
            <a:extLst>
              <a:ext uri="{FF2B5EF4-FFF2-40B4-BE49-F238E27FC236}">
                <a16:creationId xmlns:a16="http://schemas.microsoft.com/office/drawing/2014/main" id="{BC9560DE-01A4-4C71-82AE-5B70002C3C13}"/>
              </a:ext>
            </a:extLst>
          </p:cNvPr>
          <p:cNvPicPr>
            <a:picLocks noChangeAspect="1"/>
          </p:cNvPicPr>
          <p:nvPr/>
        </p:nvPicPr>
        <p:blipFill>
          <a:blip r:embed="rId5"/>
          <a:stretch/>
        </p:blipFill>
        <p:spPr bwMode="auto">
          <a:xfrm>
            <a:off x="7826656" y="1306350"/>
            <a:ext cx="1670049" cy="2387599"/>
          </a:xfrm>
          <a:prstGeom prst="rect">
            <a:avLst/>
          </a:prstGeom>
        </p:spPr>
      </p:pic>
      <p:pic>
        <p:nvPicPr>
          <p:cNvPr id="24" name="Picture 23">
            <a:extLst>
              <a:ext uri="{FF2B5EF4-FFF2-40B4-BE49-F238E27FC236}">
                <a16:creationId xmlns:a16="http://schemas.microsoft.com/office/drawing/2014/main" id="{4D2A8689-5046-484E-BE4A-220298342A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3241" y="3100048"/>
            <a:ext cx="2032000" cy="1065719"/>
          </a:xfrm>
          <a:prstGeom prst="rect">
            <a:avLst/>
          </a:prstGeom>
        </p:spPr>
      </p:pic>
      <p:sp>
        <p:nvSpPr>
          <p:cNvPr id="25" name="TextBox 24">
            <a:extLst>
              <a:ext uri="{FF2B5EF4-FFF2-40B4-BE49-F238E27FC236}">
                <a16:creationId xmlns:a16="http://schemas.microsoft.com/office/drawing/2014/main" id="{D7C47C31-8E7B-4D92-983D-5388906E80B3}"/>
              </a:ext>
            </a:extLst>
          </p:cNvPr>
          <p:cNvSpPr txBox="1"/>
          <p:nvPr/>
        </p:nvSpPr>
        <p:spPr>
          <a:xfrm>
            <a:off x="5432981" y="4186500"/>
            <a:ext cx="3098800" cy="359778"/>
          </a:xfrm>
          <a:prstGeom prst="rect">
            <a:avLst/>
          </a:prstGeom>
          <a:noFill/>
        </p:spPr>
        <p:txBody>
          <a:bodyPr wrap="square">
            <a:spAutoFit/>
          </a:bodyPr>
          <a:lstStyle/>
          <a:p>
            <a:pPr algn="just">
              <a:lnSpc>
                <a:spcPct val="107000"/>
              </a:lnSpc>
            </a:pPr>
            <a:r>
              <a:rPr lang="fr-FR" sz="733" dirty="0">
                <a:latin typeface="Calibri" panose="020F0502020204030204" pitchFamily="34" charset="0"/>
                <a:ea typeface="Calibri" panose="020F0502020204030204" pitchFamily="34" charset="0"/>
                <a:cs typeface="Times New Roman" panose="02020603050405020304" pitchFamily="18" charset="0"/>
              </a:rPr>
              <a:t>© Ouest France</a:t>
            </a:r>
            <a:endParaRPr lang="fr-FR" sz="933"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fr-FR" sz="933" dirty="0">
                <a:latin typeface="Calibri" panose="020F0502020204030204" pitchFamily="34" charset="0"/>
                <a:ea typeface="Calibri" panose="020F0502020204030204" pitchFamily="34" charset="0"/>
                <a:cs typeface="Times New Roman" panose="02020603050405020304" pitchFamily="18" charset="0"/>
              </a:rPr>
              <a:t> </a:t>
            </a:r>
          </a:p>
        </p:txBody>
      </p:sp>
      <p:grpSp>
        <p:nvGrpSpPr>
          <p:cNvPr id="6" name="Group 5">
            <a:extLst>
              <a:ext uri="{FF2B5EF4-FFF2-40B4-BE49-F238E27FC236}">
                <a16:creationId xmlns:a16="http://schemas.microsoft.com/office/drawing/2014/main" id="{727E7144-262C-4BE1-AEDD-2D07CD005D56}"/>
              </a:ext>
            </a:extLst>
          </p:cNvPr>
          <p:cNvGrpSpPr/>
          <p:nvPr/>
        </p:nvGrpSpPr>
        <p:grpSpPr>
          <a:xfrm>
            <a:off x="9550400" y="1641233"/>
            <a:ext cx="3098800" cy="1767552"/>
            <a:chOff x="9550400" y="1641233"/>
            <a:chExt cx="3098800" cy="1767552"/>
          </a:xfrm>
        </p:grpSpPr>
        <p:pic>
          <p:nvPicPr>
            <p:cNvPr id="27" name="Picture 26">
              <a:extLst>
                <a:ext uri="{FF2B5EF4-FFF2-40B4-BE49-F238E27FC236}">
                  <a16:creationId xmlns:a16="http://schemas.microsoft.com/office/drawing/2014/main" id="{2203FD04-0D7D-4E3A-8DD0-811C2BE308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96538" y="1641233"/>
              <a:ext cx="2531781" cy="1422620"/>
            </a:xfrm>
            <a:prstGeom prst="rect">
              <a:avLst/>
            </a:prstGeom>
          </p:spPr>
        </p:pic>
        <p:sp>
          <p:nvSpPr>
            <p:cNvPr id="28" name="TextBox 27">
              <a:extLst>
                <a:ext uri="{FF2B5EF4-FFF2-40B4-BE49-F238E27FC236}">
                  <a16:creationId xmlns:a16="http://schemas.microsoft.com/office/drawing/2014/main" id="{43281F0F-5D2C-4E65-ABA9-78B099C0679E}"/>
                </a:ext>
              </a:extLst>
            </p:cNvPr>
            <p:cNvSpPr txBox="1"/>
            <p:nvPr/>
          </p:nvSpPr>
          <p:spPr>
            <a:xfrm>
              <a:off x="9550400" y="3049007"/>
              <a:ext cx="3098800" cy="359778"/>
            </a:xfrm>
            <a:prstGeom prst="rect">
              <a:avLst/>
            </a:prstGeom>
            <a:noFill/>
          </p:spPr>
          <p:txBody>
            <a:bodyPr wrap="square">
              <a:spAutoFit/>
            </a:bodyPr>
            <a:lstStyle/>
            <a:p>
              <a:pPr algn="just">
                <a:lnSpc>
                  <a:spcPct val="107000"/>
                </a:lnSpc>
              </a:pPr>
              <a:r>
                <a:rPr lang="fr-FR" sz="733" dirty="0">
                  <a:latin typeface="Calibri" panose="020F0502020204030204" pitchFamily="34" charset="0"/>
                  <a:ea typeface="Calibri" panose="020F0502020204030204" pitchFamily="34" charset="0"/>
                  <a:cs typeface="Times New Roman" panose="02020603050405020304" pitchFamily="18" charset="0"/>
                </a:rPr>
                <a:t>© Ouest France</a:t>
              </a:r>
              <a:endParaRPr lang="fr-FR" sz="933"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fr-FR" sz="933" dirty="0">
                  <a:latin typeface="Calibri" panose="020F0502020204030204" pitchFamily="34" charset="0"/>
                  <a:ea typeface="Calibri" panose="020F0502020204030204" pitchFamily="34" charset="0"/>
                  <a:cs typeface="Times New Roman" panose="02020603050405020304" pitchFamily="18" charset="0"/>
                </a:rPr>
                <a:t> </a:t>
              </a:r>
            </a:p>
          </p:txBody>
        </p:sp>
      </p:grpSp>
      <p:grpSp>
        <p:nvGrpSpPr>
          <p:cNvPr id="21" name="Group 20">
            <a:extLst>
              <a:ext uri="{FF2B5EF4-FFF2-40B4-BE49-F238E27FC236}">
                <a16:creationId xmlns:a16="http://schemas.microsoft.com/office/drawing/2014/main" id="{020A3282-53BE-464F-9CAC-D33725AE81CE}"/>
              </a:ext>
            </a:extLst>
          </p:cNvPr>
          <p:cNvGrpSpPr/>
          <p:nvPr/>
        </p:nvGrpSpPr>
        <p:grpSpPr>
          <a:xfrm>
            <a:off x="9523109" y="3429000"/>
            <a:ext cx="2618091" cy="2072202"/>
            <a:chOff x="9523109" y="3429000"/>
            <a:chExt cx="2618091" cy="2072202"/>
          </a:xfrm>
        </p:grpSpPr>
        <p:pic>
          <p:nvPicPr>
            <p:cNvPr id="30" name="Picture 29">
              <a:extLst>
                <a:ext uri="{FF2B5EF4-FFF2-40B4-BE49-F238E27FC236}">
                  <a16:creationId xmlns:a16="http://schemas.microsoft.com/office/drawing/2014/main" id="{40D7C304-DD01-4975-8D12-13B027D84FB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74145" y="3429000"/>
              <a:ext cx="2567055" cy="1656704"/>
            </a:xfrm>
            <a:prstGeom prst="rect">
              <a:avLst/>
            </a:prstGeom>
          </p:spPr>
        </p:pic>
        <p:sp>
          <p:nvSpPr>
            <p:cNvPr id="32" name="TextBox 31">
              <a:extLst>
                <a:ext uri="{FF2B5EF4-FFF2-40B4-BE49-F238E27FC236}">
                  <a16:creationId xmlns:a16="http://schemas.microsoft.com/office/drawing/2014/main" id="{1B81D748-F8ED-4A22-98C8-988301491A89}"/>
                </a:ext>
              </a:extLst>
            </p:cNvPr>
            <p:cNvSpPr txBox="1"/>
            <p:nvPr/>
          </p:nvSpPr>
          <p:spPr>
            <a:xfrm>
              <a:off x="9523109" y="5085704"/>
              <a:ext cx="2567055" cy="415498"/>
            </a:xfrm>
            <a:prstGeom prst="rect">
              <a:avLst/>
            </a:prstGeom>
            <a:noFill/>
          </p:spPr>
          <p:txBody>
            <a:bodyPr wrap="square">
              <a:spAutoFit/>
            </a:bodyPr>
            <a:lstStyle/>
            <a:p>
              <a:r>
                <a:rPr lang="fr-FR" sz="700" dirty="0"/>
                <a:t>https://www.atlantic-eau.fr/sites/default/files/medias/Actualit%C3%A9s/InnEAUv'infos/03_InnEAUvinfos_OPT.pdf</a:t>
              </a:r>
            </a:p>
          </p:txBody>
        </p:sp>
      </p:grpSp>
      <p:pic>
        <p:nvPicPr>
          <p:cNvPr id="35" name="Image 34">
            <a:extLst>
              <a:ext uri="{FF2B5EF4-FFF2-40B4-BE49-F238E27FC236}">
                <a16:creationId xmlns:a16="http://schemas.microsoft.com/office/drawing/2014/main" id="{673D8B2B-E904-264A-98C6-6F5DD9A56CD7}"/>
              </a:ext>
            </a:extLst>
          </p:cNvPr>
          <p:cNvPicPr>
            <a:picLocks noChangeAspect="1"/>
          </p:cNvPicPr>
          <p:nvPr/>
        </p:nvPicPr>
        <p:blipFill rotWithShape="1">
          <a:blip r:embed="rId9" cstate="screen">
            <a:clrChange>
              <a:clrFrom>
                <a:srgbClr val="F7ECE2"/>
              </a:clrFrom>
              <a:clrTo>
                <a:srgbClr val="F7ECE2">
                  <a:alpha val="0"/>
                </a:srgbClr>
              </a:clrTo>
            </a:clrChange>
            <a:extLst>
              <a:ext uri="{28A0092B-C50C-407E-A947-70E740481C1C}">
                <a14:useLocalDpi xmlns:a14="http://schemas.microsoft.com/office/drawing/2010/main"/>
              </a:ext>
            </a:extLst>
          </a:blip>
          <a:srcRect/>
          <a:stretch/>
        </p:blipFill>
        <p:spPr>
          <a:xfrm>
            <a:off x="106762" y="1054608"/>
            <a:ext cx="1981477" cy="1994399"/>
          </a:xfrm>
          <a:prstGeom prst="rect">
            <a:avLst/>
          </a:prstGeom>
        </p:spPr>
      </p:pic>
      <p:pic>
        <p:nvPicPr>
          <p:cNvPr id="37" name="Image 36">
            <a:extLst>
              <a:ext uri="{FF2B5EF4-FFF2-40B4-BE49-F238E27FC236}">
                <a16:creationId xmlns:a16="http://schemas.microsoft.com/office/drawing/2014/main" id="{73BAB84C-168F-204E-BAC3-CF78EA56399A}"/>
              </a:ext>
            </a:extLst>
          </p:cNvPr>
          <p:cNvPicPr>
            <a:picLocks noChangeAspect="1"/>
          </p:cNvPicPr>
          <p:nvPr/>
        </p:nvPicPr>
        <p:blipFill rotWithShape="1">
          <a:blip r:embed="rId10" cstate="screen">
            <a:clrChange>
              <a:clrFrom>
                <a:srgbClr val="F7ECE2"/>
              </a:clrFrom>
              <a:clrTo>
                <a:srgbClr val="F7ECE2">
                  <a:alpha val="0"/>
                </a:srgbClr>
              </a:clrTo>
            </a:clrChange>
            <a:extLst>
              <a:ext uri="{28A0092B-C50C-407E-A947-70E740481C1C}">
                <a14:useLocalDpi xmlns:a14="http://schemas.microsoft.com/office/drawing/2010/main"/>
              </a:ext>
            </a:extLst>
          </a:blip>
          <a:srcRect/>
          <a:stretch/>
        </p:blipFill>
        <p:spPr>
          <a:xfrm>
            <a:off x="2480580" y="1003094"/>
            <a:ext cx="2743200" cy="1994399"/>
          </a:xfrm>
          <a:prstGeom prst="rect">
            <a:avLst/>
          </a:prstGeom>
        </p:spPr>
      </p:pic>
      <p:pic>
        <p:nvPicPr>
          <p:cNvPr id="38" name="Image 37">
            <a:extLst>
              <a:ext uri="{FF2B5EF4-FFF2-40B4-BE49-F238E27FC236}">
                <a16:creationId xmlns:a16="http://schemas.microsoft.com/office/drawing/2014/main" id="{48636126-EE4E-CF4D-BE4F-EDFF47B19910}"/>
              </a:ext>
            </a:extLst>
          </p:cNvPr>
          <p:cNvPicPr>
            <a:picLocks noChangeAspect="1"/>
          </p:cNvPicPr>
          <p:nvPr/>
        </p:nvPicPr>
        <p:blipFill>
          <a:blip r:embed="rId11"/>
          <a:stretch>
            <a:fillRect/>
          </a:stretch>
        </p:blipFill>
        <p:spPr>
          <a:xfrm>
            <a:off x="1324880" y="3039986"/>
            <a:ext cx="2856923" cy="2122286"/>
          </a:xfrm>
          <a:prstGeom prst="rect">
            <a:avLst/>
          </a:prstGeom>
        </p:spPr>
      </p:pic>
      <p:sp>
        <p:nvSpPr>
          <p:cNvPr id="40" name="Subtitle 8">
            <a:extLst>
              <a:ext uri="{FF2B5EF4-FFF2-40B4-BE49-F238E27FC236}">
                <a16:creationId xmlns:a16="http://schemas.microsoft.com/office/drawing/2014/main" id="{328EAB32-A93A-0244-A936-89BD270B5054}"/>
              </a:ext>
            </a:extLst>
          </p:cNvPr>
          <p:cNvSpPr txBox="1">
            <a:spLocks/>
          </p:cNvSpPr>
          <p:nvPr/>
        </p:nvSpPr>
        <p:spPr>
          <a:xfrm>
            <a:off x="1057761" y="5125078"/>
            <a:ext cx="3391159" cy="3761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AvenirNext LT Pro MediumCn" panose="020B06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venirNext LT Pro MediumCn" panose="020B06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Next LT Pro MediumCn" panose="020B06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Next LT Pro MediumCn" panose="020B06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Next LT Pro MediumCn" panose="020B06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dirty="0"/>
              <a:t>5800 ha de SAU / 98 exploitations</a:t>
            </a:r>
          </a:p>
        </p:txBody>
      </p:sp>
    </p:spTree>
    <p:extLst>
      <p:ext uri="{BB962C8B-B14F-4D97-AF65-F5344CB8AC3E}">
        <p14:creationId xmlns:p14="http://schemas.microsoft.com/office/powerpoint/2010/main" val="128658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53">
            <a:extLst>
              <a:ext uri="{FF2B5EF4-FFF2-40B4-BE49-F238E27FC236}">
                <a16:creationId xmlns:a16="http://schemas.microsoft.com/office/drawing/2014/main" id="{B51062C5-39E8-4EDA-B8E6-9262CCE8B5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6749" y="2312611"/>
            <a:ext cx="1717198" cy="277527"/>
          </a:xfrm>
          <a:prstGeom prst="rect">
            <a:avLst/>
          </a:prstGeom>
        </p:spPr>
      </p:pic>
      <p:pic>
        <p:nvPicPr>
          <p:cNvPr id="18" name="Image 54">
            <a:extLst>
              <a:ext uri="{FF2B5EF4-FFF2-40B4-BE49-F238E27FC236}">
                <a16:creationId xmlns:a16="http://schemas.microsoft.com/office/drawing/2014/main" id="{6525736E-E236-4091-BB11-206911336040}"/>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685" y="2035677"/>
            <a:ext cx="491974" cy="791353"/>
          </a:xfrm>
          <a:prstGeom prst="rect">
            <a:avLst/>
          </a:prstGeom>
        </p:spPr>
      </p:pic>
      <p:pic>
        <p:nvPicPr>
          <p:cNvPr id="19" name="Image 13">
            <a:extLst>
              <a:ext uri="{FF2B5EF4-FFF2-40B4-BE49-F238E27FC236}">
                <a16:creationId xmlns:a16="http://schemas.microsoft.com/office/drawing/2014/main" id="{AB85C773-6693-46AB-A969-133997FDB8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13546" y="4580439"/>
            <a:ext cx="2763315" cy="1377825"/>
          </a:xfrm>
          <a:prstGeom prst="rect">
            <a:avLst/>
          </a:prstGeom>
        </p:spPr>
      </p:pic>
      <p:pic>
        <p:nvPicPr>
          <p:cNvPr id="6" name="Picture 5">
            <a:extLst>
              <a:ext uri="{FF2B5EF4-FFF2-40B4-BE49-F238E27FC236}">
                <a16:creationId xmlns:a16="http://schemas.microsoft.com/office/drawing/2014/main" id="{CDEA09D3-BA4D-4675-BDAF-81C3EE4251F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84617" y="3028850"/>
            <a:ext cx="3589457" cy="2024346"/>
          </a:xfrm>
          <a:prstGeom prst="rect">
            <a:avLst/>
          </a:prstGeom>
        </p:spPr>
      </p:pic>
      <p:pic>
        <p:nvPicPr>
          <p:cNvPr id="8" name="Picture 7">
            <a:extLst>
              <a:ext uri="{FF2B5EF4-FFF2-40B4-BE49-F238E27FC236}">
                <a16:creationId xmlns:a16="http://schemas.microsoft.com/office/drawing/2014/main" id="{C9AA5FB0-EDE9-4680-AC67-CC046ABF85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89559" y="4344951"/>
            <a:ext cx="3719563" cy="1333457"/>
          </a:xfrm>
          <a:prstGeom prst="rect">
            <a:avLst/>
          </a:prstGeom>
        </p:spPr>
      </p:pic>
      <p:sp>
        <p:nvSpPr>
          <p:cNvPr id="26" name="TextBox 25">
            <a:extLst>
              <a:ext uri="{FF2B5EF4-FFF2-40B4-BE49-F238E27FC236}">
                <a16:creationId xmlns:a16="http://schemas.microsoft.com/office/drawing/2014/main" id="{A3343316-312E-417C-8808-42D5A94D24B4}"/>
              </a:ext>
            </a:extLst>
          </p:cNvPr>
          <p:cNvSpPr txBox="1"/>
          <p:nvPr/>
        </p:nvSpPr>
        <p:spPr>
          <a:xfrm>
            <a:off x="4942307" y="4030052"/>
            <a:ext cx="2970233" cy="261610"/>
          </a:xfrm>
          <a:prstGeom prst="rect">
            <a:avLst/>
          </a:prstGeom>
          <a:noFill/>
        </p:spPr>
        <p:txBody>
          <a:bodyPr wrap="square" rtlCol="0">
            <a:spAutoFit/>
          </a:bodyPr>
          <a:lstStyle/>
          <a:p>
            <a:r>
              <a:rPr lang="fr-FR" sz="1100" dirty="0">
                <a:latin typeface="Comfortaa" panose="00000500000000000000" pitchFamily="2" charset="0"/>
              </a:rPr>
              <a:t>Diversité de possibilités</a:t>
            </a:r>
          </a:p>
        </p:txBody>
      </p:sp>
      <p:sp>
        <p:nvSpPr>
          <p:cNvPr id="28" name="TextBox 27">
            <a:extLst>
              <a:ext uri="{FF2B5EF4-FFF2-40B4-BE49-F238E27FC236}">
                <a16:creationId xmlns:a16="http://schemas.microsoft.com/office/drawing/2014/main" id="{693620EE-C882-42A2-99E3-F87834D701E8}"/>
              </a:ext>
            </a:extLst>
          </p:cNvPr>
          <p:cNvSpPr txBox="1"/>
          <p:nvPr/>
        </p:nvSpPr>
        <p:spPr>
          <a:xfrm>
            <a:off x="7859601" y="2523316"/>
            <a:ext cx="4118331" cy="600164"/>
          </a:xfrm>
          <a:prstGeom prst="rect">
            <a:avLst/>
          </a:prstGeom>
          <a:noFill/>
        </p:spPr>
        <p:txBody>
          <a:bodyPr wrap="square" rtlCol="0">
            <a:spAutoFit/>
          </a:bodyPr>
          <a:lstStyle/>
          <a:p>
            <a:r>
              <a:rPr lang="fr-FR" sz="1100" dirty="0">
                <a:latin typeface="Comfortaa" panose="00000500000000000000" pitchFamily="2" charset="0"/>
              </a:rPr>
              <a:t>Rappel du fait que plusieurs formes d’agricultures inscrites dans différentes filières cohabitent sur le bassin de </a:t>
            </a:r>
            <a:r>
              <a:rPr lang="fr-FR" sz="1100" dirty="0" err="1">
                <a:latin typeface="Comfortaa" panose="00000500000000000000" pitchFamily="2" charset="0"/>
              </a:rPr>
              <a:t>Saffré</a:t>
            </a:r>
            <a:r>
              <a:rPr lang="fr-FR" sz="1100" dirty="0">
                <a:latin typeface="Comfortaa" panose="00000500000000000000" pitchFamily="2" charset="0"/>
              </a:rPr>
              <a:t> </a:t>
            </a:r>
          </a:p>
        </p:txBody>
      </p:sp>
      <p:sp>
        <p:nvSpPr>
          <p:cNvPr id="29" name="Arrow: Pentagon 28">
            <a:extLst>
              <a:ext uri="{FF2B5EF4-FFF2-40B4-BE49-F238E27FC236}">
                <a16:creationId xmlns:a16="http://schemas.microsoft.com/office/drawing/2014/main" id="{35E3D661-DEB7-4146-8348-780C37C42620}"/>
              </a:ext>
            </a:extLst>
          </p:cNvPr>
          <p:cNvSpPr/>
          <p:nvPr/>
        </p:nvSpPr>
        <p:spPr>
          <a:xfrm>
            <a:off x="355600" y="2870200"/>
            <a:ext cx="2544789" cy="762000"/>
          </a:xfrm>
          <a:prstGeom prst="homePlate">
            <a:avLst/>
          </a:prstGeom>
          <a:solidFill>
            <a:srgbClr val="6251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t>Ateliers de scénarisation</a:t>
            </a:r>
          </a:p>
        </p:txBody>
      </p:sp>
      <p:sp>
        <p:nvSpPr>
          <p:cNvPr id="30" name="Rectangle 29">
            <a:extLst>
              <a:ext uri="{FF2B5EF4-FFF2-40B4-BE49-F238E27FC236}">
                <a16:creationId xmlns:a16="http://schemas.microsoft.com/office/drawing/2014/main" id="{185B52E2-25A1-4963-B377-1C3D8F36F27B}"/>
              </a:ext>
            </a:extLst>
          </p:cNvPr>
          <p:cNvSpPr/>
          <p:nvPr/>
        </p:nvSpPr>
        <p:spPr>
          <a:xfrm>
            <a:off x="2900389" y="2855524"/>
            <a:ext cx="2074537" cy="791353"/>
          </a:xfrm>
          <a:prstGeom prst="rect">
            <a:avLst/>
          </a:prstGeom>
          <a:solidFill>
            <a:srgbClr val="004A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Enjeu de maintien des prairies / de l’élevage</a:t>
            </a:r>
          </a:p>
        </p:txBody>
      </p:sp>
      <p:sp>
        <p:nvSpPr>
          <p:cNvPr id="31" name="Arrow: Pentagon 30">
            <a:extLst>
              <a:ext uri="{FF2B5EF4-FFF2-40B4-BE49-F238E27FC236}">
                <a16:creationId xmlns:a16="http://schemas.microsoft.com/office/drawing/2014/main" id="{25F2E0F4-0BA8-4989-9883-A860D22CB965}"/>
              </a:ext>
            </a:extLst>
          </p:cNvPr>
          <p:cNvSpPr/>
          <p:nvPr/>
        </p:nvSpPr>
        <p:spPr>
          <a:xfrm>
            <a:off x="5016574" y="3248477"/>
            <a:ext cx="2806626" cy="762000"/>
          </a:xfrm>
          <a:prstGeom prst="homePlate">
            <a:avLst/>
          </a:prstGeom>
          <a:solidFill>
            <a:srgbClr val="4EB8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t>Traque aux innovations « meilleure rémunération des éleveurs »</a:t>
            </a:r>
          </a:p>
        </p:txBody>
      </p:sp>
      <p:sp>
        <p:nvSpPr>
          <p:cNvPr id="32" name="Arrow: Pentagon 31">
            <a:extLst>
              <a:ext uri="{FF2B5EF4-FFF2-40B4-BE49-F238E27FC236}">
                <a16:creationId xmlns:a16="http://schemas.microsoft.com/office/drawing/2014/main" id="{DB4DC2F0-88D8-4DA4-A1A3-F3CCE8DB05A7}"/>
              </a:ext>
            </a:extLst>
          </p:cNvPr>
          <p:cNvSpPr/>
          <p:nvPr/>
        </p:nvSpPr>
        <p:spPr>
          <a:xfrm>
            <a:off x="5031647" y="2424193"/>
            <a:ext cx="2791553" cy="762000"/>
          </a:xfrm>
          <a:prstGeom prst="homePlate">
            <a:avLst/>
          </a:prstGeom>
          <a:solidFill>
            <a:srgbClr val="009B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t>Diagnostic des systèmes d’acteurs impactant l’agriculture sur le territoire</a:t>
            </a:r>
          </a:p>
        </p:txBody>
      </p:sp>
      <p:sp>
        <p:nvSpPr>
          <p:cNvPr id="9" name="TextBox 8">
            <a:extLst>
              <a:ext uri="{FF2B5EF4-FFF2-40B4-BE49-F238E27FC236}">
                <a16:creationId xmlns:a16="http://schemas.microsoft.com/office/drawing/2014/main" id="{2BC11A65-3D5B-4551-AA82-9AC342177246}"/>
              </a:ext>
            </a:extLst>
          </p:cNvPr>
          <p:cNvSpPr txBox="1"/>
          <p:nvPr/>
        </p:nvSpPr>
        <p:spPr>
          <a:xfrm>
            <a:off x="9093200" y="5011679"/>
            <a:ext cx="914400" cy="205121"/>
          </a:xfrm>
          <a:prstGeom prst="rect">
            <a:avLst/>
          </a:prstGeom>
          <a:noFill/>
        </p:spPr>
        <p:txBody>
          <a:bodyPr wrap="square" rtlCol="0">
            <a:spAutoFit/>
          </a:bodyPr>
          <a:lstStyle/>
          <a:p>
            <a:r>
              <a:rPr lang="fr-FR" sz="733" dirty="0"/>
              <a:t>Ballot et al., 2023</a:t>
            </a:r>
          </a:p>
        </p:txBody>
      </p:sp>
      <p:sp>
        <p:nvSpPr>
          <p:cNvPr id="33" name="TextBox 32">
            <a:extLst>
              <a:ext uri="{FF2B5EF4-FFF2-40B4-BE49-F238E27FC236}">
                <a16:creationId xmlns:a16="http://schemas.microsoft.com/office/drawing/2014/main" id="{F64D1640-F67B-4CE7-A1FF-F9EE17DB1EFE}"/>
              </a:ext>
            </a:extLst>
          </p:cNvPr>
          <p:cNvSpPr txBox="1"/>
          <p:nvPr/>
        </p:nvSpPr>
        <p:spPr>
          <a:xfrm>
            <a:off x="5791200" y="5608910"/>
            <a:ext cx="914400" cy="205121"/>
          </a:xfrm>
          <a:prstGeom prst="rect">
            <a:avLst/>
          </a:prstGeom>
          <a:noFill/>
        </p:spPr>
        <p:txBody>
          <a:bodyPr wrap="square" rtlCol="0">
            <a:spAutoFit/>
          </a:bodyPr>
          <a:lstStyle/>
          <a:p>
            <a:r>
              <a:rPr lang="fr-FR" sz="733" dirty="0"/>
              <a:t>Ballot et al., 2023</a:t>
            </a:r>
          </a:p>
        </p:txBody>
      </p:sp>
      <p:sp>
        <p:nvSpPr>
          <p:cNvPr id="7" name="Title 6">
            <a:extLst>
              <a:ext uri="{FF2B5EF4-FFF2-40B4-BE49-F238E27FC236}">
                <a16:creationId xmlns:a16="http://schemas.microsoft.com/office/drawing/2014/main" id="{7C01BC80-E1FC-46E8-99F1-D33C3981C315}"/>
              </a:ext>
            </a:extLst>
          </p:cNvPr>
          <p:cNvSpPr>
            <a:spLocks noGrp="1"/>
          </p:cNvSpPr>
          <p:nvPr>
            <p:ph type="title"/>
          </p:nvPr>
        </p:nvSpPr>
        <p:spPr/>
        <p:txBody>
          <a:bodyPr/>
          <a:lstStyle/>
          <a:p>
            <a:r>
              <a:rPr lang="fr-FR" dirty="0"/>
              <a:t>Un travail en cours depuis 2021</a:t>
            </a:r>
          </a:p>
        </p:txBody>
      </p:sp>
      <p:sp>
        <p:nvSpPr>
          <p:cNvPr id="11" name="Subtitle 10">
            <a:extLst>
              <a:ext uri="{FF2B5EF4-FFF2-40B4-BE49-F238E27FC236}">
                <a16:creationId xmlns:a16="http://schemas.microsoft.com/office/drawing/2014/main" id="{9F84B3FC-525D-4A68-885E-6633AB56D876}"/>
              </a:ext>
            </a:extLst>
          </p:cNvPr>
          <p:cNvSpPr>
            <a:spLocks noGrp="1"/>
          </p:cNvSpPr>
          <p:nvPr>
            <p:ph type="subTitle" idx="10"/>
          </p:nvPr>
        </p:nvSpPr>
        <p:spPr/>
        <p:txBody>
          <a:bodyPr/>
          <a:lstStyle/>
          <a:p>
            <a:endParaRPr lang="fr-FR"/>
          </a:p>
        </p:txBody>
      </p:sp>
      <p:sp>
        <p:nvSpPr>
          <p:cNvPr id="20" name="TextBox 27">
            <a:extLst>
              <a:ext uri="{FF2B5EF4-FFF2-40B4-BE49-F238E27FC236}">
                <a16:creationId xmlns:a16="http://schemas.microsoft.com/office/drawing/2014/main" id="{64C0D781-D933-DC42-88B7-993BCEBCAE15}"/>
              </a:ext>
            </a:extLst>
          </p:cNvPr>
          <p:cNvSpPr txBox="1"/>
          <p:nvPr/>
        </p:nvSpPr>
        <p:spPr>
          <a:xfrm>
            <a:off x="30686" y="3691644"/>
            <a:ext cx="2719084" cy="430887"/>
          </a:xfrm>
          <a:prstGeom prst="rect">
            <a:avLst/>
          </a:prstGeom>
          <a:noFill/>
        </p:spPr>
        <p:txBody>
          <a:bodyPr wrap="square" rtlCol="0">
            <a:spAutoFit/>
          </a:bodyPr>
          <a:lstStyle/>
          <a:p>
            <a:pPr algn="ctr"/>
            <a:r>
              <a:rPr lang="fr-FR" sz="1100" dirty="0">
                <a:latin typeface="Comfortaa" panose="00000500000000000000" pitchFamily="2" charset="0"/>
              </a:rPr>
              <a:t>Se projeter dans l’avenir du territoire</a:t>
            </a:r>
          </a:p>
        </p:txBody>
      </p:sp>
    </p:spTree>
    <p:extLst>
      <p:ext uri="{BB962C8B-B14F-4D97-AF65-F5344CB8AC3E}">
        <p14:creationId xmlns:p14="http://schemas.microsoft.com/office/powerpoint/2010/main" val="261174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animBg="1"/>
      <p:bldP spid="30" grpId="0" animBg="1"/>
      <p:bldP spid="31" grpId="0" animBg="1"/>
      <p:bldP spid="32" grpId="0" animBg="1"/>
      <p:bldP spid="9" grpId="0"/>
      <p:bldP spid="33"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Pentagon 15">
            <a:extLst>
              <a:ext uri="{FF2B5EF4-FFF2-40B4-BE49-F238E27FC236}">
                <a16:creationId xmlns:a16="http://schemas.microsoft.com/office/drawing/2014/main" id="{9691FDFD-0D64-486E-A850-B07DDEC2D603}"/>
              </a:ext>
            </a:extLst>
          </p:cNvPr>
          <p:cNvSpPr/>
          <p:nvPr/>
        </p:nvSpPr>
        <p:spPr>
          <a:xfrm>
            <a:off x="387149" y="1759857"/>
            <a:ext cx="2544789" cy="762000"/>
          </a:xfrm>
          <a:prstGeom prst="homePlate">
            <a:avLst/>
          </a:prstGeom>
          <a:solidFill>
            <a:srgbClr val="6251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t>Ateliers de scénarisation</a:t>
            </a:r>
          </a:p>
        </p:txBody>
      </p:sp>
      <p:pic>
        <p:nvPicPr>
          <p:cNvPr id="17" name="Image 53">
            <a:extLst>
              <a:ext uri="{FF2B5EF4-FFF2-40B4-BE49-F238E27FC236}">
                <a16:creationId xmlns:a16="http://schemas.microsoft.com/office/drawing/2014/main" id="{B51062C5-39E8-4EDA-B8E6-9262CCE8B5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8298" y="1202268"/>
            <a:ext cx="1717198" cy="277527"/>
          </a:xfrm>
          <a:prstGeom prst="rect">
            <a:avLst/>
          </a:prstGeom>
        </p:spPr>
      </p:pic>
      <p:pic>
        <p:nvPicPr>
          <p:cNvPr id="18" name="Image 54">
            <a:extLst>
              <a:ext uri="{FF2B5EF4-FFF2-40B4-BE49-F238E27FC236}">
                <a16:creationId xmlns:a16="http://schemas.microsoft.com/office/drawing/2014/main" id="{6525736E-E236-4091-BB11-206911336040}"/>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234" y="925334"/>
            <a:ext cx="491974" cy="791353"/>
          </a:xfrm>
          <a:prstGeom prst="rect">
            <a:avLst/>
          </a:prstGeom>
        </p:spPr>
      </p:pic>
      <p:sp>
        <p:nvSpPr>
          <p:cNvPr id="21" name="Rectangle 20">
            <a:extLst>
              <a:ext uri="{FF2B5EF4-FFF2-40B4-BE49-F238E27FC236}">
                <a16:creationId xmlns:a16="http://schemas.microsoft.com/office/drawing/2014/main" id="{6EF6618C-C91F-4BBF-96D5-AC6E4B3D1C43}"/>
              </a:ext>
            </a:extLst>
          </p:cNvPr>
          <p:cNvSpPr/>
          <p:nvPr/>
        </p:nvSpPr>
        <p:spPr>
          <a:xfrm>
            <a:off x="2931938" y="1745181"/>
            <a:ext cx="2074537" cy="791353"/>
          </a:xfrm>
          <a:prstGeom prst="rect">
            <a:avLst/>
          </a:prstGeom>
          <a:solidFill>
            <a:srgbClr val="004A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Enjeu de maintien des prairies / de l’élevage</a:t>
            </a:r>
          </a:p>
        </p:txBody>
      </p:sp>
      <p:sp>
        <p:nvSpPr>
          <p:cNvPr id="22" name="Arrow: Pentagon 21">
            <a:extLst>
              <a:ext uri="{FF2B5EF4-FFF2-40B4-BE49-F238E27FC236}">
                <a16:creationId xmlns:a16="http://schemas.microsoft.com/office/drawing/2014/main" id="{45A7FBC2-E999-4A11-8879-7654460FB419}"/>
              </a:ext>
            </a:extLst>
          </p:cNvPr>
          <p:cNvSpPr/>
          <p:nvPr/>
        </p:nvSpPr>
        <p:spPr>
          <a:xfrm>
            <a:off x="5048123" y="2138134"/>
            <a:ext cx="2806626" cy="762000"/>
          </a:xfrm>
          <a:prstGeom prst="homePlate">
            <a:avLst/>
          </a:prstGeom>
          <a:solidFill>
            <a:srgbClr val="4EB8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t>Traque aux innovations « meilleure rémunération des éleveurs »</a:t>
            </a:r>
          </a:p>
        </p:txBody>
      </p:sp>
      <p:sp>
        <p:nvSpPr>
          <p:cNvPr id="23" name="Arrow: Pentagon 22">
            <a:extLst>
              <a:ext uri="{FF2B5EF4-FFF2-40B4-BE49-F238E27FC236}">
                <a16:creationId xmlns:a16="http://schemas.microsoft.com/office/drawing/2014/main" id="{28354611-6C11-425F-8F60-32967AD52E99}"/>
              </a:ext>
            </a:extLst>
          </p:cNvPr>
          <p:cNvSpPr/>
          <p:nvPr/>
        </p:nvSpPr>
        <p:spPr>
          <a:xfrm>
            <a:off x="5063196" y="1313850"/>
            <a:ext cx="2791553" cy="762000"/>
          </a:xfrm>
          <a:prstGeom prst="homePlate">
            <a:avLst/>
          </a:prstGeom>
          <a:solidFill>
            <a:srgbClr val="009B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t>Diagnostic des systèmes d’acteurs impactant l’agriculture sur le territoire</a:t>
            </a:r>
          </a:p>
        </p:txBody>
      </p:sp>
      <p:sp>
        <p:nvSpPr>
          <p:cNvPr id="20" name="TextBox 19">
            <a:extLst>
              <a:ext uri="{FF2B5EF4-FFF2-40B4-BE49-F238E27FC236}">
                <a16:creationId xmlns:a16="http://schemas.microsoft.com/office/drawing/2014/main" id="{1E2229FB-01EC-4A85-BE1B-B71E3DF5C444}"/>
              </a:ext>
            </a:extLst>
          </p:cNvPr>
          <p:cNvSpPr txBox="1"/>
          <p:nvPr/>
        </p:nvSpPr>
        <p:spPr>
          <a:xfrm>
            <a:off x="8415465" y="2510362"/>
            <a:ext cx="2614650" cy="430887"/>
          </a:xfrm>
          <a:prstGeom prst="rect">
            <a:avLst/>
          </a:prstGeom>
          <a:noFill/>
        </p:spPr>
        <p:txBody>
          <a:bodyPr wrap="square" rtlCol="0">
            <a:spAutoFit/>
          </a:bodyPr>
          <a:lstStyle/>
          <a:p>
            <a:r>
              <a:rPr lang="fr-FR" sz="1100" dirty="0">
                <a:latin typeface="Comfortaa" panose="00000500000000000000" pitchFamily="2" charset="0"/>
              </a:rPr>
              <a:t>Des entrées différenciées pour motiver les acteurs concernés</a:t>
            </a:r>
          </a:p>
        </p:txBody>
      </p:sp>
      <p:sp>
        <p:nvSpPr>
          <p:cNvPr id="2" name="Rectangle 1">
            <a:extLst>
              <a:ext uri="{FF2B5EF4-FFF2-40B4-BE49-F238E27FC236}">
                <a16:creationId xmlns:a16="http://schemas.microsoft.com/office/drawing/2014/main" id="{F1785F6A-329E-4135-BD3C-5569255E78E2}"/>
              </a:ext>
            </a:extLst>
          </p:cNvPr>
          <p:cNvSpPr/>
          <p:nvPr/>
        </p:nvSpPr>
        <p:spPr>
          <a:xfrm>
            <a:off x="8174063" y="3885973"/>
            <a:ext cx="3600000" cy="1920000"/>
          </a:xfrm>
          <a:prstGeom prst="rect">
            <a:avLst/>
          </a:prstGeom>
          <a:solidFill>
            <a:srgbClr val="0087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t>GERER LES ADVENTICES SANS PHYTO</a:t>
            </a:r>
          </a:p>
          <a:p>
            <a:pPr algn="ctr"/>
            <a:r>
              <a:rPr lang="fr-FR" sz="1333" b="1" dirty="0">
                <a:latin typeface="+mj-lt"/>
              </a:rPr>
              <a:t>Pour les agriculteurs n’ayant pas/plus d’élevage (ni de prairies dans les rotations)</a:t>
            </a:r>
          </a:p>
          <a:p>
            <a:pPr algn="ctr"/>
            <a:endParaRPr lang="fr-FR" sz="1333" b="1" dirty="0"/>
          </a:p>
          <a:p>
            <a:pPr algn="ctr"/>
            <a:endParaRPr lang="fr-FR" sz="1333" dirty="0"/>
          </a:p>
          <a:p>
            <a:pPr algn="ctr"/>
            <a:r>
              <a:rPr lang="fr-FR" sz="1333" dirty="0"/>
              <a:t>ANIMATIONS AGRICOLES</a:t>
            </a:r>
          </a:p>
          <a:p>
            <a:pPr algn="ctr"/>
            <a:r>
              <a:rPr lang="fr-FR" sz="1333" dirty="0"/>
              <a:t>Désherbage mécanique, diversification des cultures</a:t>
            </a:r>
          </a:p>
        </p:txBody>
      </p:sp>
      <p:sp>
        <p:nvSpPr>
          <p:cNvPr id="25" name="Rectangle 24">
            <a:extLst>
              <a:ext uri="{FF2B5EF4-FFF2-40B4-BE49-F238E27FC236}">
                <a16:creationId xmlns:a16="http://schemas.microsoft.com/office/drawing/2014/main" id="{4721F069-F1BD-4ED8-8C05-EE8EC871BC10}"/>
              </a:ext>
            </a:extLst>
          </p:cNvPr>
          <p:cNvSpPr/>
          <p:nvPr/>
        </p:nvSpPr>
        <p:spPr>
          <a:xfrm>
            <a:off x="4357331" y="3889203"/>
            <a:ext cx="3600000" cy="1920000"/>
          </a:xfrm>
          <a:prstGeom prst="rect">
            <a:avLst/>
          </a:prstGeom>
          <a:solidFill>
            <a:srgbClr val="4EB8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t>MAINTENIR LES PRAIRIES</a:t>
            </a:r>
          </a:p>
          <a:p>
            <a:pPr algn="ctr"/>
            <a:r>
              <a:rPr lang="fr-FR" sz="1333" b="1" dirty="0">
                <a:latin typeface="+mj-lt"/>
              </a:rPr>
              <a:t>Pour les éleveurs, dominance de filières longues à faible valorisation, déprise</a:t>
            </a:r>
          </a:p>
          <a:p>
            <a:pPr algn="ctr"/>
            <a:endParaRPr lang="fr-FR" sz="1333" dirty="0"/>
          </a:p>
          <a:p>
            <a:pPr algn="ctr"/>
            <a:endParaRPr lang="fr-FR" sz="1333" dirty="0"/>
          </a:p>
          <a:p>
            <a:pPr algn="ctr"/>
            <a:r>
              <a:rPr lang="fr-FR" sz="1333" dirty="0"/>
              <a:t>Premières discussions avec la SAFER, réflexion sur stratégie foncière</a:t>
            </a:r>
          </a:p>
        </p:txBody>
      </p:sp>
      <p:sp>
        <p:nvSpPr>
          <p:cNvPr id="26" name="Rectangle 25">
            <a:extLst>
              <a:ext uri="{FF2B5EF4-FFF2-40B4-BE49-F238E27FC236}">
                <a16:creationId xmlns:a16="http://schemas.microsoft.com/office/drawing/2014/main" id="{99D59CDB-6271-40B9-BD80-3B092D542D9D}"/>
              </a:ext>
            </a:extLst>
          </p:cNvPr>
          <p:cNvSpPr/>
          <p:nvPr/>
        </p:nvSpPr>
        <p:spPr>
          <a:xfrm>
            <a:off x="532183" y="3885973"/>
            <a:ext cx="3600000" cy="1920000"/>
          </a:xfrm>
          <a:prstGeom prst="rect">
            <a:avLst/>
          </a:prstGeom>
          <a:solidFill>
            <a:srgbClr val="4EB8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t>MAINTENIR L’AB</a:t>
            </a:r>
          </a:p>
          <a:p>
            <a:pPr algn="ctr"/>
            <a:r>
              <a:rPr lang="fr-FR" sz="1333" dirty="0">
                <a:latin typeface="+mj-lt"/>
              </a:rPr>
              <a:t>Pour les producteurs en AB, la crise de l’AB pèse lourdement, </a:t>
            </a:r>
            <a:r>
              <a:rPr lang="fr-FR" sz="1333" dirty="0" err="1">
                <a:latin typeface="+mj-lt"/>
              </a:rPr>
              <a:t>déconversions</a:t>
            </a:r>
            <a:endParaRPr lang="fr-FR" sz="1333" dirty="0"/>
          </a:p>
          <a:p>
            <a:pPr algn="ctr"/>
            <a:endParaRPr lang="fr-FR" sz="1333" dirty="0"/>
          </a:p>
          <a:p>
            <a:pPr algn="ctr"/>
            <a:endParaRPr lang="fr-FR" sz="1333" dirty="0"/>
          </a:p>
          <a:p>
            <a:pPr algn="ctr"/>
            <a:endParaRPr lang="fr-FR" sz="1333" dirty="0"/>
          </a:p>
          <a:p>
            <a:pPr algn="ctr"/>
            <a:r>
              <a:rPr lang="fr-FR" sz="1333" dirty="0"/>
              <a:t>montage d’un GIEE </a:t>
            </a:r>
            <a:r>
              <a:rPr lang="fr-FR" sz="1333" dirty="0" err="1"/>
              <a:t>Bi’eau</a:t>
            </a:r>
            <a:r>
              <a:rPr lang="fr-FR" sz="1333" dirty="0"/>
              <a:t> (validé) + communication auprès des consommateurs, des élus…</a:t>
            </a:r>
          </a:p>
        </p:txBody>
      </p:sp>
      <p:pic>
        <p:nvPicPr>
          <p:cNvPr id="49" name="Picture 48">
            <a:extLst>
              <a:ext uri="{FF2B5EF4-FFF2-40B4-BE49-F238E27FC236}">
                <a16:creationId xmlns:a16="http://schemas.microsoft.com/office/drawing/2014/main" id="{5B7B5CC3-E025-474D-A4DD-24C4233B5B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04714" y="4587541"/>
            <a:ext cx="1454938" cy="546387"/>
          </a:xfrm>
          <a:prstGeom prst="rect">
            <a:avLst/>
          </a:prstGeom>
        </p:spPr>
      </p:pic>
      <p:sp>
        <p:nvSpPr>
          <p:cNvPr id="7" name="Title 6">
            <a:extLst>
              <a:ext uri="{FF2B5EF4-FFF2-40B4-BE49-F238E27FC236}">
                <a16:creationId xmlns:a16="http://schemas.microsoft.com/office/drawing/2014/main" id="{8BC982BB-96C5-486E-AB23-21172ED689F0}"/>
              </a:ext>
            </a:extLst>
          </p:cNvPr>
          <p:cNvSpPr>
            <a:spLocks noGrp="1"/>
          </p:cNvSpPr>
          <p:nvPr>
            <p:ph type="title"/>
          </p:nvPr>
        </p:nvSpPr>
        <p:spPr/>
        <p:txBody>
          <a:bodyPr/>
          <a:lstStyle/>
          <a:p>
            <a:r>
              <a:rPr lang="fr-FR" dirty="0"/>
              <a:t>Qui se décline aujourd’hui en 3 axes</a:t>
            </a:r>
          </a:p>
        </p:txBody>
      </p:sp>
      <p:sp>
        <p:nvSpPr>
          <p:cNvPr id="15" name="Accolade fermante 14">
            <a:extLst>
              <a:ext uri="{FF2B5EF4-FFF2-40B4-BE49-F238E27FC236}">
                <a16:creationId xmlns:a16="http://schemas.microsoft.com/office/drawing/2014/main" id="{B8B9EB1E-E61A-F441-AC4C-65ADD708F0AA}"/>
              </a:ext>
            </a:extLst>
          </p:cNvPr>
          <p:cNvSpPr/>
          <p:nvPr/>
        </p:nvSpPr>
        <p:spPr>
          <a:xfrm>
            <a:off x="7903028" y="1623527"/>
            <a:ext cx="133083" cy="941474"/>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33" name="Connecteur en arc 32">
            <a:extLst>
              <a:ext uri="{FF2B5EF4-FFF2-40B4-BE49-F238E27FC236}">
                <a16:creationId xmlns:a16="http://schemas.microsoft.com/office/drawing/2014/main" id="{20C52038-2006-5740-8044-FCF08C5DC72C}"/>
              </a:ext>
            </a:extLst>
          </p:cNvPr>
          <p:cNvCxnSpPr>
            <a:cxnSpLocks/>
            <a:stCxn id="20" idx="2"/>
            <a:endCxn id="2" idx="0"/>
          </p:cNvCxnSpPr>
          <p:nvPr/>
        </p:nvCxnSpPr>
        <p:spPr>
          <a:xfrm rot="16200000" flipH="1">
            <a:off x="9376064" y="3287974"/>
            <a:ext cx="944724" cy="251273"/>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en arc 34">
            <a:extLst>
              <a:ext uri="{FF2B5EF4-FFF2-40B4-BE49-F238E27FC236}">
                <a16:creationId xmlns:a16="http://schemas.microsoft.com/office/drawing/2014/main" id="{15C1E3C3-AE0A-CF4F-9B0A-3DC09F3CF494}"/>
              </a:ext>
            </a:extLst>
          </p:cNvPr>
          <p:cNvCxnSpPr>
            <a:stCxn id="20" idx="2"/>
            <a:endCxn id="25" idx="0"/>
          </p:cNvCxnSpPr>
          <p:nvPr/>
        </p:nvCxnSpPr>
        <p:spPr>
          <a:xfrm rot="5400000">
            <a:off x="7466084" y="1632497"/>
            <a:ext cx="947954" cy="3565459"/>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en arc 37">
            <a:extLst>
              <a:ext uri="{FF2B5EF4-FFF2-40B4-BE49-F238E27FC236}">
                <a16:creationId xmlns:a16="http://schemas.microsoft.com/office/drawing/2014/main" id="{923764CA-9BB5-0C4D-8E76-FC91DBF8F713}"/>
              </a:ext>
            </a:extLst>
          </p:cNvPr>
          <p:cNvCxnSpPr>
            <a:stCxn id="20" idx="2"/>
            <a:endCxn id="26" idx="0"/>
          </p:cNvCxnSpPr>
          <p:nvPr/>
        </p:nvCxnSpPr>
        <p:spPr>
          <a:xfrm rot="5400000">
            <a:off x="5555125" y="-281692"/>
            <a:ext cx="944724" cy="7390607"/>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1" name="Image 1293269192">
            <a:extLst>
              <a:ext uri="{FF2B5EF4-FFF2-40B4-BE49-F238E27FC236}">
                <a16:creationId xmlns:a16="http://schemas.microsoft.com/office/drawing/2014/main" id="{A43AE89F-307C-A941-AC80-A0CCF97B4752}"/>
              </a:ext>
            </a:extLst>
          </p:cNvPr>
          <p:cNvPicPr>
            <a:picLocks noChangeAspect="1"/>
          </p:cNvPicPr>
          <p:nvPr/>
        </p:nvPicPr>
        <p:blipFill>
          <a:blip r:embed="rId6"/>
          <a:stretch/>
        </p:blipFill>
        <p:spPr bwMode="auto">
          <a:xfrm>
            <a:off x="-79471" y="5927271"/>
            <a:ext cx="1880279" cy="847549"/>
          </a:xfrm>
          <a:prstGeom prst="rect">
            <a:avLst/>
          </a:prstGeom>
        </p:spPr>
      </p:pic>
      <p:sp>
        <p:nvSpPr>
          <p:cNvPr id="40" name="Triangle 39">
            <a:extLst>
              <a:ext uri="{FF2B5EF4-FFF2-40B4-BE49-F238E27FC236}">
                <a16:creationId xmlns:a16="http://schemas.microsoft.com/office/drawing/2014/main" id="{E413FCA4-3B05-0047-B41C-AC4281BE243C}"/>
              </a:ext>
            </a:extLst>
          </p:cNvPr>
          <p:cNvSpPr/>
          <p:nvPr/>
        </p:nvSpPr>
        <p:spPr>
          <a:xfrm rot="16200000">
            <a:off x="6493445" y="1226923"/>
            <a:ext cx="391886" cy="1016934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2">
            <a:extLst>
              <a:ext uri="{FF2B5EF4-FFF2-40B4-BE49-F238E27FC236}">
                <a16:creationId xmlns:a16="http://schemas.microsoft.com/office/drawing/2014/main" id="{E3E289AC-124B-4528-81D3-98BFA797486D}"/>
              </a:ext>
            </a:extLst>
          </p:cNvPr>
          <p:cNvSpPr txBox="1"/>
          <p:nvPr/>
        </p:nvSpPr>
        <p:spPr>
          <a:xfrm>
            <a:off x="4111097" y="6409512"/>
            <a:ext cx="4066905" cy="307777"/>
          </a:xfrm>
          <a:prstGeom prst="rect">
            <a:avLst/>
          </a:prstGeom>
          <a:noFill/>
        </p:spPr>
        <p:txBody>
          <a:bodyPr wrap="square" rtlCol="0">
            <a:spAutoFit/>
          </a:bodyPr>
          <a:lstStyle/>
          <a:p>
            <a:r>
              <a:rPr lang="fr-FR" sz="1400" i="1" dirty="0">
                <a:solidFill>
                  <a:schemeClr val="accent1"/>
                </a:solidFill>
                <a:latin typeface="Comfortaa" panose="00000500000000000000" pitchFamily="2" charset="0"/>
              </a:rPr>
              <a:t>Distance à l’objectif 0 phyto de la charte</a:t>
            </a:r>
          </a:p>
        </p:txBody>
      </p:sp>
      <p:pic>
        <p:nvPicPr>
          <p:cNvPr id="24" name="Picture 23">
            <a:extLst>
              <a:ext uri="{FF2B5EF4-FFF2-40B4-BE49-F238E27FC236}">
                <a16:creationId xmlns:a16="http://schemas.microsoft.com/office/drawing/2014/main" id="{E5C7362D-54B8-4605-A8FB-F7897D41806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174063" y="540252"/>
            <a:ext cx="3589457" cy="2024346"/>
          </a:xfrm>
          <a:prstGeom prst="rect">
            <a:avLst/>
          </a:prstGeom>
        </p:spPr>
      </p:pic>
    </p:spTree>
    <p:extLst>
      <p:ext uri="{BB962C8B-B14F-4D97-AF65-F5344CB8AC3E}">
        <p14:creationId xmlns:p14="http://schemas.microsoft.com/office/powerpoint/2010/main" val="317838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7BF59C-85D5-4476-A077-AC41DB93A861}"/>
              </a:ext>
            </a:extLst>
          </p:cNvPr>
          <p:cNvSpPr>
            <a:spLocks noGrp="1"/>
          </p:cNvSpPr>
          <p:nvPr>
            <p:ph idx="1"/>
          </p:nvPr>
        </p:nvSpPr>
        <p:spPr/>
        <p:txBody>
          <a:bodyPr/>
          <a:lstStyle/>
          <a:p>
            <a:endParaRPr lang="fr-FR"/>
          </a:p>
        </p:txBody>
      </p:sp>
      <p:sp>
        <p:nvSpPr>
          <p:cNvPr id="3" name="Title 2">
            <a:extLst>
              <a:ext uri="{FF2B5EF4-FFF2-40B4-BE49-F238E27FC236}">
                <a16:creationId xmlns:a16="http://schemas.microsoft.com/office/drawing/2014/main" id="{66C1FDF8-01B4-44F1-9DCB-19D5F6270216}"/>
              </a:ext>
            </a:extLst>
          </p:cNvPr>
          <p:cNvSpPr>
            <a:spLocks noGrp="1"/>
          </p:cNvSpPr>
          <p:nvPr>
            <p:ph type="title"/>
          </p:nvPr>
        </p:nvSpPr>
        <p:spPr/>
        <p:txBody>
          <a:bodyPr/>
          <a:lstStyle/>
          <a:p>
            <a:endParaRPr lang="fr-FR"/>
          </a:p>
        </p:txBody>
      </p:sp>
      <p:sp>
        <p:nvSpPr>
          <p:cNvPr id="4" name="Subtitle 3">
            <a:extLst>
              <a:ext uri="{FF2B5EF4-FFF2-40B4-BE49-F238E27FC236}">
                <a16:creationId xmlns:a16="http://schemas.microsoft.com/office/drawing/2014/main" id="{B441B19D-D317-4386-A769-D641269A26AE}"/>
              </a:ext>
            </a:extLst>
          </p:cNvPr>
          <p:cNvSpPr>
            <a:spLocks noGrp="1"/>
          </p:cNvSpPr>
          <p:nvPr>
            <p:ph type="subTitle" idx="10"/>
          </p:nvPr>
        </p:nvSpPr>
        <p:spPr/>
        <p:txBody>
          <a:bodyPr/>
          <a:lstStyle/>
          <a:p>
            <a:endParaRPr lang="fr-FR"/>
          </a:p>
        </p:txBody>
      </p:sp>
    </p:spTree>
    <p:extLst>
      <p:ext uri="{BB962C8B-B14F-4D97-AF65-F5344CB8AC3E}">
        <p14:creationId xmlns:p14="http://schemas.microsoft.com/office/powerpoint/2010/main" val="1843878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39EF0-3F9B-498E-A161-171897EBBBF7}"/>
              </a:ext>
            </a:extLst>
          </p:cNvPr>
          <p:cNvSpPr>
            <a:spLocks noGrp="1"/>
          </p:cNvSpPr>
          <p:nvPr>
            <p:ph type="title"/>
          </p:nvPr>
        </p:nvSpPr>
        <p:spPr/>
        <p:txBody>
          <a:bodyPr>
            <a:normAutofit/>
          </a:bodyPr>
          <a:lstStyle/>
          <a:p>
            <a:r>
              <a:rPr lang="fr-FR" dirty="0">
                <a:latin typeface="Comfortaa" panose="00000500000000000000" pitchFamily="2" charset="0"/>
              </a:rPr>
              <a:t>Ce qui nous rassemble</a:t>
            </a:r>
          </a:p>
        </p:txBody>
      </p:sp>
      <p:sp>
        <p:nvSpPr>
          <p:cNvPr id="4" name="Text Placeholder 3">
            <a:extLst>
              <a:ext uri="{FF2B5EF4-FFF2-40B4-BE49-F238E27FC236}">
                <a16:creationId xmlns:a16="http://schemas.microsoft.com/office/drawing/2014/main" id="{17D0248E-0E49-4A12-AFD3-4E328A42E206}"/>
              </a:ext>
            </a:extLst>
          </p:cNvPr>
          <p:cNvSpPr>
            <a:spLocks noGrp="1"/>
          </p:cNvSpPr>
          <p:nvPr>
            <p:ph type="body" idx="1"/>
          </p:nvPr>
        </p:nvSpPr>
        <p:spPr/>
        <p:txBody>
          <a:bodyPr/>
          <a:lstStyle/>
          <a:p>
            <a:r>
              <a:rPr lang="fr-FR" dirty="0">
                <a:latin typeface="Comfortaa" panose="00000500000000000000" pitchFamily="2" charset="0"/>
              </a:rPr>
              <a:t>Et ce qui nous manque</a:t>
            </a:r>
          </a:p>
        </p:txBody>
      </p:sp>
    </p:spTree>
    <p:extLst>
      <p:ext uri="{BB962C8B-B14F-4D97-AF65-F5344CB8AC3E}">
        <p14:creationId xmlns:p14="http://schemas.microsoft.com/office/powerpoint/2010/main" val="37925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33EC2-12B7-4F0B-9AD4-3ED59B016D66}"/>
              </a:ext>
            </a:extLst>
          </p:cNvPr>
          <p:cNvSpPr>
            <a:spLocks noGrp="1"/>
          </p:cNvSpPr>
          <p:nvPr>
            <p:ph type="title"/>
          </p:nvPr>
        </p:nvSpPr>
        <p:spPr/>
        <p:txBody>
          <a:bodyPr vert="horz" lIns="91440" tIns="45720" rIns="91440" bIns="45720" rtlCol="0" anchor="ctr" anchorCtr="0">
            <a:normAutofit/>
          </a:bodyPr>
          <a:lstStyle/>
          <a:p>
            <a:pPr marL="457200" indent="-457200">
              <a:buBlip>
                <a:blip r:embed="rId2"/>
              </a:buBlip>
            </a:pPr>
            <a:r>
              <a:rPr lang="fr-FR" sz="3000" b="1" dirty="0">
                <a:solidFill>
                  <a:srgbClr val="00A3A6"/>
                </a:solidFill>
                <a:latin typeface="Comfortaa" panose="00000500000000000000" pitchFamily="2" charset="0"/>
              </a:rPr>
              <a:t>Constats partagés</a:t>
            </a:r>
          </a:p>
        </p:txBody>
      </p:sp>
      <p:sp>
        <p:nvSpPr>
          <p:cNvPr id="3" name="Content Placeholder 2">
            <a:extLst>
              <a:ext uri="{FF2B5EF4-FFF2-40B4-BE49-F238E27FC236}">
                <a16:creationId xmlns:a16="http://schemas.microsoft.com/office/drawing/2014/main" id="{12DEE269-E2DA-4FBF-B1A2-5773BA5F30B0}"/>
              </a:ext>
            </a:extLst>
          </p:cNvPr>
          <p:cNvSpPr>
            <a:spLocks noGrp="1"/>
          </p:cNvSpPr>
          <p:nvPr>
            <p:ph idx="1"/>
          </p:nvPr>
        </p:nvSpPr>
        <p:spPr>
          <a:xfrm>
            <a:off x="435428" y="1066802"/>
            <a:ext cx="11756571" cy="3079529"/>
          </a:xfrm>
        </p:spPr>
        <p:txBody>
          <a:bodyPr>
            <a:normAutofit/>
          </a:bodyPr>
          <a:lstStyle/>
          <a:p>
            <a:r>
              <a:rPr lang="fr-FR" sz="2000" dirty="0">
                <a:latin typeface="Comfortaa" panose="00000500000000000000" pitchFamily="2" charset="0"/>
              </a:rPr>
              <a:t>Besoin d’outiller les collectivités et les animateurs au travail sur les captages</a:t>
            </a:r>
          </a:p>
          <a:p>
            <a:pPr lvl="1"/>
            <a:r>
              <a:rPr lang="fr-FR" sz="1800" dirty="0">
                <a:latin typeface="Comfortaa" panose="00000500000000000000" pitchFamily="2" charset="0"/>
              </a:rPr>
              <a:t>Au-delà de connaissances sur les mécanismes hydrologiques et agronomiques… des questions sans doute moins explorées:</a:t>
            </a:r>
          </a:p>
          <a:p>
            <a:pPr lvl="1"/>
            <a:r>
              <a:rPr lang="fr-FR" sz="1800" dirty="0">
                <a:latin typeface="Comfortaa" panose="00000500000000000000" pitchFamily="2" charset="0"/>
              </a:rPr>
              <a:t>Acter de l’importance de cette partie « animation » de leur activité, à outiller</a:t>
            </a:r>
          </a:p>
          <a:p>
            <a:pPr lvl="1"/>
            <a:r>
              <a:rPr lang="fr-FR" sz="1800" dirty="0">
                <a:latin typeface="Comfortaa" panose="00000500000000000000" pitchFamily="2" charset="0"/>
              </a:rPr>
              <a:t>Une bonne connaissance de ces acteurs et de leurs activités (cadre de contraintes)</a:t>
            </a:r>
          </a:p>
          <a:p>
            <a:pPr lvl="1"/>
            <a:endParaRPr lang="fr-FR" sz="1800" dirty="0">
              <a:latin typeface="Comfortaa" panose="00000500000000000000" pitchFamily="2" charset="0"/>
            </a:endParaRPr>
          </a:p>
          <a:p>
            <a:endParaRPr lang="fr-FR" sz="2000" dirty="0">
              <a:latin typeface="Comfortaa" panose="00000500000000000000" pitchFamily="2" charset="0"/>
            </a:endParaRPr>
          </a:p>
          <a:p>
            <a:r>
              <a:rPr lang="fr-FR" sz="2000" dirty="0">
                <a:latin typeface="Comfortaa" panose="00000500000000000000" pitchFamily="2" charset="0"/>
              </a:rPr>
              <a:t>Saut entre « enjeu nitrate » et « enjeu phyto »</a:t>
            </a:r>
          </a:p>
        </p:txBody>
      </p:sp>
      <p:graphicFrame>
        <p:nvGraphicFramePr>
          <p:cNvPr id="4" name="Table 4">
            <a:extLst>
              <a:ext uri="{FF2B5EF4-FFF2-40B4-BE49-F238E27FC236}">
                <a16:creationId xmlns:a16="http://schemas.microsoft.com/office/drawing/2014/main" id="{F1CBCB54-B23A-4B36-9371-E1E980E1D567}"/>
              </a:ext>
            </a:extLst>
          </p:cNvPr>
          <p:cNvGraphicFramePr>
            <a:graphicFrameLocks noGrp="1"/>
          </p:cNvGraphicFramePr>
          <p:nvPr>
            <p:extLst>
              <p:ext uri="{D42A27DB-BD31-4B8C-83A1-F6EECF244321}">
                <p14:modId xmlns:p14="http://schemas.microsoft.com/office/powerpoint/2010/main" val="3725014509"/>
              </p:ext>
            </p:extLst>
          </p:nvPr>
        </p:nvGraphicFramePr>
        <p:xfrm>
          <a:off x="296166" y="3894048"/>
          <a:ext cx="10093310" cy="2656840"/>
        </p:xfrm>
        <a:graphic>
          <a:graphicData uri="http://schemas.openxmlformats.org/drawingml/2006/table">
            <a:tbl>
              <a:tblPr firstRow="1" bandRow="1">
                <a:tableStyleId>{5C22544A-7EE6-4342-B048-85BDC9FD1C3A}</a:tableStyleId>
              </a:tblPr>
              <a:tblGrid>
                <a:gridCol w="5046655">
                  <a:extLst>
                    <a:ext uri="{9D8B030D-6E8A-4147-A177-3AD203B41FA5}">
                      <a16:colId xmlns:a16="http://schemas.microsoft.com/office/drawing/2014/main" val="2584729903"/>
                    </a:ext>
                  </a:extLst>
                </a:gridCol>
                <a:gridCol w="5046655">
                  <a:extLst>
                    <a:ext uri="{9D8B030D-6E8A-4147-A177-3AD203B41FA5}">
                      <a16:colId xmlns:a16="http://schemas.microsoft.com/office/drawing/2014/main" val="3719427679"/>
                    </a:ext>
                  </a:extLst>
                </a:gridCol>
              </a:tblGrid>
              <a:tr h="370840">
                <a:tc>
                  <a:txBody>
                    <a:bodyPr/>
                    <a:lstStyle/>
                    <a:p>
                      <a:r>
                        <a:rPr lang="fr-FR" sz="1200" dirty="0">
                          <a:latin typeface="Comfortaa" panose="00000500000000000000" pitchFamily="2" charset="0"/>
                        </a:rPr>
                        <a:t>Enjeu nitrate</a:t>
                      </a:r>
                    </a:p>
                  </a:txBody>
                  <a:tcPr/>
                </a:tc>
                <a:tc>
                  <a:txBody>
                    <a:bodyPr/>
                    <a:lstStyle/>
                    <a:p>
                      <a:r>
                        <a:rPr lang="fr-FR" sz="1200" dirty="0">
                          <a:latin typeface="Comfortaa" panose="00000500000000000000" pitchFamily="2" charset="0"/>
                        </a:rPr>
                        <a:t>Enjeu phyto</a:t>
                      </a:r>
                    </a:p>
                  </a:txBody>
                  <a:tcPr/>
                </a:tc>
                <a:extLst>
                  <a:ext uri="{0D108BD9-81ED-4DB2-BD59-A6C34878D82A}">
                    <a16:rowId xmlns:a16="http://schemas.microsoft.com/office/drawing/2014/main" val="3179904330"/>
                  </a:ext>
                </a:extLst>
              </a:tr>
              <a:tr h="370840">
                <a:tc>
                  <a:txBody>
                    <a:bodyPr/>
                    <a:lstStyle/>
                    <a:p>
                      <a:r>
                        <a:rPr lang="fr-FR" sz="1200" dirty="0">
                          <a:latin typeface="Comfortaa" panose="00000500000000000000" pitchFamily="2" charset="0"/>
                        </a:rPr>
                        <a:t>des transferts dans lesquels on peut "facilement" relier les pratiques agricoles et leur impact sur l'eau</a:t>
                      </a:r>
                    </a:p>
                  </a:txBody>
                  <a:tcPr/>
                </a:tc>
                <a:tc>
                  <a:txBody>
                    <a:bodyPr/>
                    <a:lstStyle/>
                    <a:p>
                      <a:r>
                        <a:rPr lang="fr-FR" sz="1200" dirty="0">
                          <a:latin typeface="Comfortaa" panose="00000500000000000000" pitchFamily="2" charset="0"/>
                        </a:rPr>
                        <a:t>on ne sait pas quantifier l'impact des pratiques agricoles sur l’eau =&gt; ne pas dépasser les seuils de potabilité = ne pas utiliser de phytos…</a:t>
                      </a:r>
                    </a:p>
                  </a:txBody>
                  <a:tcPr/>
                </a:tc>
                <a:extLst>
                  <a:ext uri="{0D108BD9-81ED-4DB2-BD59-A6C34878D82A}">
                    <a16:rowId xmlns:a16="http://schemas.microsoft.com/office/drawing/2014/main" val="3230815145"/>
                  </a:ext>
                </a:extLst>
              </a:tr>
              <a:tr h="370840">
                <a:tc>
                  <a:txBody>
                    <a:bodyPr/>
                    <a:lstStyle/>
                    <a:p>
                      <a:r>
                        <a:rPr lang="fr-FR" sz="1200" dirty="0">
                          <a:latin typeface="Comfortaa" panose="00000500000000000000" pitchFamily="2" charset="0"/>
                        </a:rPr>
                        <a:t>éviter les transferts vers l'eau converge avec éviter de perdre de l’N </a:t>
                      </a:r>
                    </a:p>
                    <a:p>
                      <a:r>
                        <a:rPr lang="fr-FR" sz="1200" dirty="0">
                          <a:latin typeface="Comfortaa" panose="00000500000000000000" pitchFamily="2" charset="0"/>
                        </a:rPr>
                        <a:t>=&gt; les leviers d'actions peuvent ne pas nécessiter une remise en question profonde des systèmes de production (GC…)</a:t>
                      </a:r>
                    </a:p>
                  </a:txBody>
                  <a:tcPr/>
                </a:tc>
                <a:tc>
                  <a:txBody>
                    <a:bodyPr/>
                    <a:lstStyle/>
                    <a:p>
                      <a:r>
                        <a:rPr lang="fr-FR" sz="1200" dirty="0">
                          <a:latin typeface="Comfortaa" panose="00000500000000000000" pitchFamily="2" charset="0"/>
                        </a:rPr>
                        <a:t>techniquement on sait comment s'en passer, mais ça implique une remise en question importante des systèmes de production et des niveaux de rentabilité/rendement associés</a:t>
                      </a:r>
                    </a:p>
                  </a:txBody>
                  <a:tcPr/>
                </a:tc>
                <a:extLst>
                  <a:ext uri="{0D108BD9-81ED-4DB2-BD59-A6C34878D82A}">
                    <a16:rowId xmlns:a16="http://schemas.microsoft.com/office/drawing/2014/main" val="1274363602"/>
                  </a:ext>
                </a:extLst>
              </a:tr>
              <a:tr h="370840">
                <a:tc>
                  <a:txBody>
                    <a:bodyPr/>
                    <a:lstStyle/>
                    <a:p>
                      <a:r>
                        <a:rPr lang="fr-FR" sz="1200" dirty="0">
                          <a:latin typeface="Comfortaa" panose="00000500000000000000" pitchFamily="2" charset="0"/>
                        </a:rPr>
                        <a:t>enjeu abordable à l'échelle des exploitations agricoles, n'implique pas nécessairement d'embarquer l'ensemble des systèmes sociotechniques dans lesquels elles s'inscrivent</a:t>
                      </a:r>
                    </a:p>
                  </a:txBody>
                  <a:tcPr/>
                </a:tc>
                <a:tc>
                  <a:txBody>
                    <a:bodyPr/>
                    <a:lstStyle/>
                    <a:p>
                      <a:r>
                        <a:rPr lang="fr-FR" sz="1200" dirty="0">
                          <a:latin typeface="Comfortaa" panose="00000500000000000000" pitchFamily="2" charset="0"/>
                        </a:rPr>
                        <a:t>avoir des pratiques sans phytos sur les AAC renvoie à des questions de valorisation et de débouchés pour les productions qui en sont issues et implique nécessairement d'embarquer l'ensemble des acteurs des SST associés.</a:t>
                      </a:r>
                    </a:p>
                  </a:txBody>
                  <a:tcPr/>
                </a:tc>
                <a:extLst>
                  <a:ext uri="{0D108BD9-81ED-4DB2-BD59-A6C34878D82A}">
                    <a16:rowId xmlns:a16="http://schemas.microsoft.com/office/drawing/2014/main" val="3296968332"/>
                  </a:ext>
                </a:extLst>
              </a:tr>
            </a:tbl>
          </a:graphicData>
        </a:graphic>
      </p:graphicFrame>
      <p:sp>
        <p:nvSpPr>
          <p:cNvPr id="5" name="Rectangle 4">
            <a:extLst>
              <a:ext uri="{FF2B5EF4-FFF2-40B4-BE49-F238E27FC236}">
                <a16:creationId xmlns:a16="http://schemas.microsoft.com/office/drawing/2014/main" id="{4499B8D8-BE3A-46FF-A4CE-770330DE60B7}"/>
              </a:ext>
            </a:extLst>
          </p:cNvPr>
          <p:cNvSpPr/>
          <p:nvPr/>
        </p:nvSpPr>
        <p:spPr>
          <a:xfrm rot="1559845">
            <a:off x="8525286" y="3744946"/>
            <a:ext cx="3474867" cy="1127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a:latin typeface="Comfortaa" panose="00000500000000000000" pitchFamily="2" charset="0"/>
              </a:rPr>
              <a:t>Besoin de bien mieux relier les pratiques agricoles à leur impact sur l’eau : des questions d’instrumentation + des questions d’agronomie. Or il reste peu d’agronomes système au travail sur qualité de l’eau à INRAE</a:t>
            </a:r>
          </a:p>
        </p:txBody>
      </p:sp>
      <p:sp>
        <p:nvSpPr>
          <p:cNvPr id="6" name="Rectangle 5">
            <a:extLst>
              <a:ext uri="{FF2B5EF4-FFF2-40B4-BE49-F238E27FC236}">
                <a16:creationId xmlns:a16="http://schemas.microsoft.com/office/drawing/2014/main" id="{7321B336-2C4E-48F3-946F-46C083275752}"/>
              </a:ext>
            </a:extLst>
          </p:cNvPr>
          <p:cNvSpPr/>
          <p:nvPr/>
        </p:nvSpPr>
        <p:spPr>
          <a:xfrm rot="1559845">
            <a:off x="8529416" y="5620680"/>
            <a:ext cx="3182829" cy="500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a:latin typeface="Comfortaa" panose="00000500000000000000" pitchFamily="2" charset="0"/>
              </a:rPr>
              <a:t>Besoin d’approches systémiques ou interdisciplinaires</a:t>
            </a:r>
          </a:p>
        </p:txBody>
      </p:sp>
    </p:spTree>
    <p:extLst>
      <p:ext uri="{BB962C8B-B14F-4D97-AF65-F5344CB8AC3E}">
        <p14:creationId xmlns:p14="http://schemas.microsoft.com/office/powerpoint/2010/main" val="105887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F8A8C-63F7-441B-A088-10F5023C21C2}"/>
              </a:ext>
            </a:extLst>
          </p:cNvPr>
          <p:cNvSpPr>
            <a:spLocks noGrp="1"/>
          </p:cNvSpPr>
          <p:nvPr>
            <p:ph type="title"/>
          </p:nvPr>
        </p:nvSpPr>
        <p:spPr/>
        <p:txBody>
          <a:bodyPr/>
          <a:lstStyle/>
          <a:p>
            <a:endParaRPr lang="fr-FR"/>
          </a:p>
        </p:txBody>
      </p:sp>
      <p:sp>
        <p:nvSpPr>
          <p:cNvPr id="3" name="Content Placeholder 2">
            <a:extLst>
              <a:ext uri="{FF2B5EF4-FFF2-40B4-BE49-F238E27FC236}">
                <a16:creationId xmlns:a16="http://schemas.microsoft.com/office/drawing/2014/main" id="{68A79E53-F8D4-417A-970B-91AF3511AFE6}"/>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3811211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945B2-01D0-437C-B4CA-1E78DACE1731}"/>
              </a:ext>
            </a:extLst>
          </p:cNvPr>
          <p:cNvSpPr>
            <a:spLocks noGrp="1"/>
          </p:cNvSpPr>
          <p:nvPr>
            <p:ph type="title"/>
          </p:nvPr>
        </p:nvSpPr>
        <p:spPr/>
        <p:txBody>
          <a:bodyPr/>
          <a:lstStyle/>
          <a:p>
            <a:r>
              <a:rPr lang="fr-FR" dirty="0"/>
              <a:t>Suppléments…</a:t>
            </a:r>
          </a:p>
        </p:txBody>
      </p:sp>
      <p:sp>
        <p:nvSpPr>
          <p:cNvPr id="3" name="Text Placeholder 2">
            <a:extLst>
              <a:ext uri="{FF2B5EF4-FFF2-40B4-BE49-F238E27FC236}">
                <a16:creationId xmlns:a16="http://schemas.microsoft.com/office/drawing/2014/main" id="{3952D6B3-69C6-4769-8C3D-40C538EA9C90}"/>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805714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Expérience de </a:t>
            </a:r>
            <a:r>
              <a:rPr lang="fr-FR" dirty="0" err="1"/>
              <a:t>Brienon</a:t>
            </a:r>
            <a:r>
              <a:rPr lang="fr-FR" dirty="0"/>
              <a:t> </a:t>
            </a:r>
          </a:p>
        </p:txBody>
      </p:sp>
      <p:sp>
        <p:nvSpPr>
          <p:cNvPr id="4" name="Sous-titre 3"/>
          <p:cNvSpPr>
            <a:spLocks noGrp="1"/>
          </p:cNvSpPr>
          <p:nvPr>
            <p:ph type="subTitle" idx="10"/>
          </p:nvPr>
        </p:nvSpPr>
        <p:spPr/>
        <p:txBody>
          <a:bodyPr/>
          <a:lstStyle/>
          <a:p>
            <a:r>
              <a:rPr lang="fr-FR" dirty="0"/>
              <a:t>Démarche générale</a:t>
            </a:r>
          </a:p>
        </p:txBody>
      </p:sp>
      <p:sp>
        <p:nvSpPr>
          <p:cNvPr id="5" name="Flèche droite 4"/>
          <p:cNvSpPr/>
          <p:nvPr/>
        </p:nvSpPr>
        <p:spPr>
          <a:xfrm>
            <a:off x="357587" y="3559127"/>
            <a:ext cx="11366695" cy="759655"/>
          </a:xfrm>
          <a:prstGeom prst="rightArrow">
            <a:avLst>
              <a:gd name="adj1" fmla="val 38889"/>
              <a:gd name="adj2" fmla="val 37037"/>
            </a:avLst>
          </a:prstGeom>
          <a:solidFill>
            <a:srgbClr val="275662"/>
          </a:solidFill>
          <a:ln>
            <a:solidFill>
              <a:srgbClr val="275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357587" y="2597490"/>
            <a:ext cx="2076124" cy="923330"/>
          </a:xfrm>
          <a:prstGeom prst="rect">
            <a:avLst/>
          </a:prstGeom>
          <a:noFill/>
        </p:spPr>
        <p:txBody>
          <a:bodyPr wrap="square" rtlCol="0">
            <a:spAutoFit/>
          </a:bodyPr>
          <a:lstStyle/>
          <a:p>
            <a:r>
              <a:rPr lang="fr-FR" dirty="0"/>
              <a:t>DIAGNOSTICS DE LA SITUATION SUR LE TERRAIN</a:t>
            </a:r>
          </a:p>
        </p:txBody>
      </p:sp>
      <p:sp>
        <p:nvSpPr>
          <p:cNvPr id="7" name="ZoneTexte 6"/>
          <p:cNvSpPr txBox="1"/>
          <p:nvPr/>
        </p:nvSpPr>
        <p:spPr>
          <a:xfrm>
            <a:off x="357587" y="4357089"/>
            <a:ext cx="2188665" cy="923330"/>
          </a:xfrm>
          <a:prstGeom prst="rect">
            <a:avLst/>
          </a:prstGeom>
          <a:noFill/>
        </p:spPr>
        <p:txBody>
          <a:bodyPr wrap="square" rtlCol="0">
            <a:spAutoFit/>
          </a:bodyPr>
          <a:lstStyle/>
          <a:p>
            <a:r>
              <a:rPr lang="fr-FR" dirty="0">
                <a:solidFill>
                  <a:schemeClr val="bg2">
                    <a:lumMod val="50000"/>
                  </a:schemeClr>
                </a:solidFill>
              </a:rPr>
              <a:t>Enquêtes EA</a:t>
            </a:r>
          </a:p>
          <a:p>
            <a:r>
              <a:rPr lang="fr-FR" dirty="0">
                <a:solidFill>
                  <a:schemeClr val="bg2">
                    <a:lumMod val="50000"/>
                  </a:schemeClr>
                </a:solidFill>
              </a:rPr>
              <a:t>Entretiens diversité d’acteurs</a:t>
            </a:r>
          </a:p>
        </p:txBody>
      </p:sp>
      <p:sp>
        <p:nvSpPr>
          <p:cNvPr id="9" name="ZoneTexte 8"/>
          <p:cNvSpPr txBox="1"/>
          <p:nvPr/>
        </p:nvSpPr>
        <p:spPr>
          <a:xfrm>
            <a:off x="2748297" y="2597490"/>
            <a:ext cx="2076124" cy="646331"/>
          </a:xfrm>
          <a:prstGeom prst="rect">
            <a:avLst/>
          </a:prstGeom>
          <a:noFill/>
        </p:spPr>
        <p:txBody>
          <a:bodyPr wrap="square" rtlCol="0">
            <a:spAutoFit/>
          </a:bodyPr>
          <a:lstStyle/>
          <a:p>
            <a:r>
              <a:rPr lang="fr-FR" dirty="0"/>
              <a:t>NEGOCIATION DU CADRE</a:t>
            </a:r>
          </a:p>
        </p:txBody>
      </p:sp>
      <p:sp>
        <p:nvSpPr>
          <p:cNvPr id="10" name="ZoneTexte 9"/>
          <p:cNvSpPr txBox="1"/>
          <p:nvPr/>
        </p:nvSpPr>
        <p:spPr>
          <a:xfrm>
            <a:off x="2832706" y="4371157"/>
            <a:ext cx="1500143" cy="369332"/>
          </a:xfrm>
          <a:prstGeom prst="rect">
            <a:avLst/>
          </a:prstGeom>
          <a:noFill/>
        </p:spPr>
        <p:txBody>
          <a:bodyPr wrap="square" rtlCol="0">
            <a:spAutoFit/>
          </a:bodyPr>
          <a:lstStyle/>
          <a:p>
            <a:r>
              <a:rPr lang="fr-FR" dirty="0">
                <a:solidFill>
                  <a:schemeClr val="bg2">
                    <a:lumMod val="50000"/>
                  </a:schemeClr>
                </a:solidFill>
              </a:rPr>
              <a:t>COPIL</a:t>
            </a:r>
          </a:p>
        </p:txBody>
      </p:sp>
      <p:sp>
        <p:nvSpPr>
          <p:cNvPr id="11" name="ZoneTexte 10"/>
          <p:cNvSpPr txBox="1"/>
          <p:nvPr/>
        </p:nvSpPr>
        <p:spPr>
          <a:xfrm>
            <a:off x="4619303" y="2597490"/>
            <a:ext cx="2076124" cy="369332"/>
          </a:xfrm>
          <a:prstGeom prst="rect">
            <a:avLst/>
          </a:prstGeom>
          <a:noFill/>
        </p:spPr>
        <p:txBody>
          <a:bodyPr wrap="square" rtlCol="0">
            <a:spAutoFit/>
          </a:bodyPr>
          <a:lstStyle/>
          <a:p>
            <a:r>
              <a:rPr lang="fr-FR" dirty="0"/>
              <a:t>ATELIERS AGRI</a:t>
            </a:r>
          </a:p>
        </p:txBody>
      </p:sp>
      <p:sp>
        <p:nvSpPr>
          <p:cNvPr id="13" name="ZoneTexte 12"/>
          <p:cNvSpPr txBox="1"/>
          <p:nvPr/>
        </p:nvSpPr>
        <p:spPr>
          <a:xfrm>
            <a:off x="4619303" y="4371157"/>
            <a:ext cx="1500143" cy="923330"/>
          </a:xfrm>
          <a:prstGeom prst="rect">
            <a:avLst/>
          </a:prstGeom>
          <a:noFill/>
        </p:spPr>
        <p:txBody>
          <a:bodyPr wrap="square" rtlCol="0">
            <a:spAutoFit/>
          </a:bodyPr>
          <a:lstStyle/>
          <a:p>
            <a:r>
              <a:rPr lang="fr-FR" dirty="0">
                <a:solidFill>
                  <a:schemeClr val="bg2">
                    <a:lumMod val="50000"/>
                  </a:schemeClr>
                </a:solidFill>
              </a:rPr>
              <a:t>Sous groupe d’agriculteurs volontaires</a:t>
            </a:r>
          </a:p>
        </p:txBody>
      </p:sp>
      <p:sp>
        <p:nvSpPr>
          <p:cNvPr id="14" name="ZoneTexte 13"/>
          <p:cNvSpPr txBox="1"/>
          <p:nvPr/>
        </p:nvSpPr>
        <p:spPr>
          <a:xfrm>
            <a:off x="6559853" y="2597490"/>
            <a:ext cx="2076124" cy="646331"/>
          </a:xfrm>
          <a:prstGeom prst="rect">
            <a:avLst/>
          </a:prstGeom>
          <a:noFill/>
        </p:spPr>
        <p:txBody>
          <a:bodyPr wrap="square" rtlCol="0">
            <a:spAutoFit/>
          </a:bodyPr>
          <a:lstStyle/>
          <a:p>
            <a:r>
              <a:rPr lang="fr-FR" dirty="0"/>
              <a:t>VALIDATION COLLECTIVE</a:t>
            </a:r>
          </a:p>
        </p:txBody>
      </p:sp>
      <p:sp>
        <p:nvSpPr>
          <p:cNvPr id="15" name="ZoneTexte 14"/>
          <p:cNvSpPr txBox="1"/>
          <p:nvPr/>
        </p:nvSpPr>
        <p:spPr>
          <a:xfrm>
            <a:off x="6692354" y="4318782"/>
            <a:ext cx="1790464" cy="1200329"/>
          </a:xfrm>
          <a:prstGeom prst="rect">
            <a:avLst/>
          </a:prstGeom>
          <a:noFill/>
        </p:spPr>
        <p:txBody>
          <a:bodyPr wrap="square" rtlCol="0">
            <a:spAutoFit/>
          </a:bodyPr>
          <a:lstStyle/>
          <a:p>
            <a:r>
              <a:rPr lang="fr-FR" dirty="0">
                <a:solidFill>
                  <a:schemeClr val="bg2">
                    <a:lumMod val="50000"/>
                  </a:schemeClr>
                </a:solidFill>
              </a:rPr>
              <a:t>Vote // agri</a:t>
            </a:r>
          </a:p>
          <a:p>
            <a:r>
              <a:rPr lang="fr-FR" dirty="0">
                <a:solidFill>
                  <a:schemeClr val="bg2">
                    <a:lumMod val="50000"/>
                  </a:schemeClr>
                </a:solidFill>
              </a:rPr>
              <a:t>Construction tableau de bord</a:t>
            </a:r>
          </a:p>
          <a:p>
            <a:r>
              <a:rPr lang="fr-FR" dirty="0">
                <a:solidFill>
                  <a:schemeClr val="bg2">
                    <a:lumMod val="50000"/>
                  </a:schemeClr>
                </a:solidFill>
              </a:rPr>
              <a:t>Validation COPIL</a:t>
            </a:r>
          </a:p>
        </p:txBody>
      </p:sp>
      <p:sp>
        <p:nvSpPr>
          <p:cNvPr id="16" name="ZoneTexte 15"/>
          <p:cNvSpPr txBox="1"/>
          <p:nvPr/>
        </p:nvSpPr>
        <p:spPr>
          <a:xfrm>
            <a:off x="8635977" y="4303450"/>
            <a:ext cx="1790464" cy="646331"/>
          </a:xfrm>
          <a:prstGeom prst="rect">
            <a:avLst/>
          </a:prstGeom>
          <a:noFill/>
        </p:spPr>
        <p:txBody>
          <a:bodyPr wrap="square" rtlCol="0">
            <a:spAutoFit/>
          </a:bodyPr>
          <a:lstStyle/>
          <a:p>
            <a:r>
              <a:rPr lang="fr-FR" dirty="0">
                <a:solidFill>
                  <a:schemeClr val="bg2">
                    <a:lumMod val="50000"/>
                  </a:schemeClr>
                </a:solidFill>
              </a:rPr>
              <a:t>Agriculteurs &amp; COPIL</a:t>
            </a:r>
          </a:p>
        </p:txBody>
      </p:sp>
      <p:sp>
        <p:nvSpPr>
          <p:cNvPr id="17" name="ZoneTexte 16"/>
          <p:cNvSpPr txBox="1"/>
          <p:nvPr/>
        </p:nvSpPr>
        <p:spPr>
          <a:xfrm>
            <a:off x="8635977" y="2596693"/>
            <a:ext cx="2076124" cy="369332"/>
          </a:xfrm>
          <a:prstGeom prst="rect">
            <a:avLst/>
          </a:prstGeom>
          <a:noFill/>
        </p:spPr>
        <p:txBody>
          <a:bodyPr wrap="square" rtlCol="0">
            <a:spAutoFit/>
          </a:bodyPr>
          <a:lstStyle/>
          <a:p>
            <a:r>
              <a:rPr lang="fr-FR" dirty="0"/>
              <a:t>SUIVI-ITERATIONS</a:t>
            </a:r>
          </a:p>
        </p:txBody>
      </p:sp>
      <p:cxnSp>
        <p:nvCxnSpPr>
          <p:cNvPr id="18" name="Connecteur droit avec flèche 17"/>
          <p:cNvCxnSpPr>
            <a:endCxn id="11" idx="0"/>
          </p:cNvCxnSpPr>
          <p:nvPr/>
        </p:nvCxnSpPr>
        <p:spPr>
          <a:xfrm flipH="1">
            <a:off x="5657365" y="1659988"/>
            <a:ext cx="659029" cy="9375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ZoneTexte 18"/>
          <p:cNvSpPr txBox="1"/>
          <p:nvPr/>
        </p:nvSpPr>
        <p:spPr>
          <a:xfrm>
            <a:off x="6260123" y="1266092"/>
            <a:ext cx="2222695" cy="369332"/>
          </a:xfrm>
          <a:prstGeom prst="rect">
            <a:avLst/>
          </a:prstGeom>
          <a:noFill/>
        </p:spPr>
        <p:txBody>
          <a:bodyPr wrap="square" rtlCol="0">
            <a:spAutoFit/>
          </a:bodyPr>
          <a:lstStyle/>
          <a:p>
            <a:r>
              <a:rPr lang="fr-FR" dirty="0"/>
              <a:t>2 mois sur 10 ans…</a:t>
            </a:r>
          </a:p>
        </p:txBody>
      </p:sp>
    </p:spTree>
    <p:extLst>
      <p:ext uri="{BB962C8B-B14F-4D97-AF65-F5344CB8AC3E}">
        <p14:creationId xmlns:p14="http://schemas.microsoft.com/office/powerpoint/2010/main" val="2934237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8786C-B510-4605-9DB9-D5D12977EBA9}"/>
              </a:ext>
            </a:extLst>
          </p:cNvPr>
          <p:cNvSpPr>
            <a:spLocks noGrp="1"/>
          </p:cNvSpPr>
          <p:nvPr>
            <p:ph type="title"/>
          </p:nvPr>
        </p:nvSpPr>
        <p:spPr/>
        <p:txBody>
          <a:bodyPr/>
          <a:lstStyle/>
          <a:p>
            <a:r>
              <a:rPr lang="fr-FR" dirty="0"/>
              <a:t>Un travail ensemble depuis 2010</a:t>
            </a:r>
          </a:p>
        </p:txBody>
      </p:sp>
      <p:sp>
        <p:nvSpPr>
          <p:cNvPr id="4" name="Flèche : droite 3">
            <a:extLst>
              <a:ext uri="{FF2B5EF4-FFF2-40B4-BE49-F238E27FC236}">
                <a16:creationId xmlns:a16="http://schemas.microsoft.com/office/drawing/2014/main" id="{094E8283-B180-483B-B5F9-FCD5F5874186}"/>
              </a:ext>
            </a:extLst>
          </p:cNvPr>
          <p:cNvSpPr/>
          <p:nvPr/>
        </p:nvSpPr>
        <p:spPr>
          <a:xfrm>
            <a:off x="603250" y="1797050"/>
            <a:ext cx="10871200" cy="552450"/>
          </a:xfrm>
          <a:prstGeom prst="rightArrow">
            <a:avLst/>
          </a:prstGeom>
          <a:solidFill>
            <a:srgbClr val="2756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endParaRPr>
          </a:p>
        </p:txBody>
      </p:sp>
      <p:sp>
        <p:nvSpPr>
          <p:cNvPr id="5" name="Ellipse 4">
            <a:extLst>
              <a:ext uri="{FF2B5EF4-FFF2-40B4-BE49-F238E27FC236}">
                <a16:creationId xmlns:a16="http://schemas.microsoft.com/office/drawing/2014/main" id="{B268FF6A-BC51-4B03-B81C-F68630C886CB}"/>
              </a:ext>
            </a:extLst>
          </p:cNvPr>
          <p:cNvSpPr>
            <a:spLocks noChangeAspect="1"/>
          </p:cNvSpPr>
          <p:nvPr/>
        </p:nvSpPr>
        <p:spPr>
          <a:xfrm>
            <a:off x="734450"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6E5BCB0A-3403-439D-9759-B647CD4638B8}"/>
              </a:ext>
            </a:extLst>
          </p:cNvPr>
          <p:cNvSpPr txBox="1"/>
          <p:nvPr/>
        </p:nvSpPr>
        <p:spPr>
          <a:xfrm>
            <a:off x="567459" y="1461409"/>
            <a:ext cx="644656" cy="307777"/>
          </a:xfrm>
          <a:prstGeom prst="rect">
            <a:avLst/>
          </a:prstGeom>
          <a:noFill/>
        </p:spPr>
        <p:txBody>
          <a:bodyPr wrap="square" rtlCol="0">
            <a:spAutoFit/>
          </a:bodyPr>
          <a:lstStyle/>
          <a:p>
            <a:r>
              <a:rPr lang="fr-FR" sz="1400" b="1" dirty="0">
                <a:latin typeface="AvenirNext LT Pro MediumCn" panose="020B0606020202020204" pitchFamily="34" charset="0"/>
              </a:rPr>
              <a:t>2010</a:t>
            </a:r>
          </a:p>
        </p:txBody>
      </p:sp>
      <p:sp>
        <p:nvSpPr>
          <p:cNvPr id="7" name="ZoneTexte 6">
            <a:extLst>
              <a:ext uri="{FF2B5EF4-FFF2-40B4-BE49-F238E27FC236}">
                <a16:creationId xmlns:a16="http://schemas.microsoft.com/office/drawing/2014/main" id="{4FEC8E37-4605-4B52-9B15-349A02B8A256}"/>
              </a:ext>
            </a:extLst>
          </p:cNvPr>
          <p:cNvSpPr txBox="1"/>
          <p:nvPr/>
        </p:nvSpPr>
        <p:spPr>
          <a:xfrm>
            <a:off x="263235" y="2451852"/>
            <a:ext cx="1334193" cy="307777"/>
          </a:xfrm>
          <a:prstGeom prst="rect">
            <a:avLst/>
          </a:prstGeom>
          <a:noFill/>
        </p:spPr>
        <p:txBody>
          <a:bodyPr wrap="square" rtlCol="0">
            <a:spAutoFit/>
          </a:bodyPr>
          <a:lstStyle/>
          <a:p>
            <a:r>
              <a:rPr lang="fr-FR" sz="1400" dirty="0">
                <a:latin typeface="AvenirNext LT Pro MediumCn" panose="020B0606020202020204" pitchFamily="34" charset="0"/>
              </a:rPr>
              <a:t>Compréhension </a:t>
            </a:r>
          </a:p>
        </p:txBody>
      </p:sp>
      <p:sp>
        <p:nvSpPr>
          <p:cNvPr id="8" name="Ellipse 7">
            <a:extLst>
              <a:ext uri="{FF2B5EF4-FFF2-40B4-BE49-F238E27FC236}">
                <a16:creationId xmlns:a16="http://schemas.microsoft.com/office/drawing/2014/main" id="{FB1997BE-496A-422A-B62B-B4451E1A0A59}"/>
              </a:ext>
            </a:extLst>
          </p:cNvPr>
          <p:cNvSpPr>
            <a:spLocks noChangeAspect="1"/>
          </p:cNvSpPr>
          <p:nvPr/>
        </p:nvSpPr>
        <p:spPr>
          <a:xfrm>
            <a:off x="2244595"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9AB33ACE-3C08-4ED9-B0A3-C9C53089D7A9}"/>
              </a:ext>
            </a:extLst>
          </p:cNvPr>
          <p:cNvSpPr txBox="1"/>
          <p:nvPr/>
        </p:nvSpPr>
        <p:spPr>
          <a:xfrm>
            <a:off x="1879341" y="1461409"/>
            <a:ext cx="915872" cy="523220"/>
          </a:xfrm>
          <a:prstGeom prst="rect">
            <a:avLst/>
          </a:prstGeom>
          <a:noFill/>
        </p:spPr>
        <p:txBody>
          <a:bodyPr wrap="square" rtlCol="0">
            <a:spAutoFit/>
          </a:bodyPr>
          <a:lstStyle/>
          <a:p>
            <a:pPr algn="ctr"/>
            <a:r>
              <a:rPr lang="fr-FR" sz="1400" b="1" dirty="0">
                <a:latin typeface="AvenirNext LT Pro MediumCn" panose="020B0606020202020204" pitchFamily="34" charset="0"/>
              </a:rPr>
              <a:t>Automne 2011</a:t>
            </a:r>
          </a:p>
        </p:txBody>
      </p:sp>
      <p:sp>
        <p:nvSpPr>
          <p:cNvPr id="14" name="ZoneTexte 13">
            <a:extLst>
              <a:ext uri="{FF2B5EF4-FFF2-40B4-BE49-F238E27FC236}">
                <a16:creationId xmlns:a16="http://schemas.microsoft.com/office/drawing/2014/main" id="{566B1FC9-B5AA-4694-84C7-5396A15634CE}"/>
              </a:ext>
            </a:extLst>
          </p:cNvPr>
          <p:cNvSpPr txBox="1"/>
          <p:nvPr/>
        </p:nvSpPr>
        <p:spPr>
          <a:xfrm>
            <a:off x="1736025" y="2451852"/>
            <a:ext cx="1188764" cy="523220"/>
          </a:xfrm>
          <a:prstGeom prst="rect">
            <a:avLst/>
          </a:prstGeom>
          <a:noFill/>
        </p:spPr>
        <p:txBody>
          <a:bodyPr wrap="square" rtlCol="0">
            <a:spAutoFit/>
          </a:bodyPr>
          <a:lstStyle/>
          <a:p>
            <a:pPr algn="ctr"/>
            <a:r>
              <a:rPr lang="fr-FR" sz="1400" dirty="0">
                <a:latin typeface="AvenirNext LT Pro MediumCn" panose="020B0606020202020204" pitchFamily="34" charset="0"/>
              </a:rPr>
              <a:t>Travaux </a:t>
            </a:r>
          </a:p>
          <a:p>
            <a:pPr algn="ctr"/>
            <a:r>
              <a:rPr lang="fr-FR" sz="1400" dirty="0">
                <a:latin typeface="AvenirNext LT Pro MediumCn" panose="020B0606020202020204" pitchFamily="34" charset="0"/>
              </a:rPr>
              <a:t>en sous-groupe</a:t>
            </a:r>
          </a:p>
        </p:txBody>
      </p:sp>
      <p:sp>
        <p:nvSpPr>
          <p:cNvPr id="19" name="Ellipse 18">
            <a:extLst>
              <a:ext uri="{FF2B5EF4-FFF2-40B4-BE49-F238E27FC236}">
                <a16:creationId xmlns:a16="http://schemas.microsoft.com/office/drawing/2014/main" id="{76567040-7F9C-4ECB-ACF8-3BF3E779410C}"/>
              </a:ext>
            </a:extLst>
          </p:cNvPr>
          <p:cNvSpPr>
            <a:spLocks noChangeAspect="1"/>
          </p:cNvSpPr>
          <p:nvPr/>
        </p:nvSpPr>
        <p:spPr>
          <a:xfrm>
            <a:off x="3436086" y="2004826"/>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2D625FA7-34B4-4228-8BC7-8B2F658A1BA6}"/>
              </a:ext>
            </a:extLst>
          </p:cNvPr>
          <p:cNvSpPr txBox="1"/>
          <p:nvPr/>
        </p:nvSpPr>
        <p:spPr>
          <a:xfrm>
            <a:off x="2889610" y="1461409"/>
            <a:ext cx="1231496" cy="523220"/>
          </a:xfrm>
          <a:prstGeom prst="rect">
            <a:avLst/>
          </a:prstGeom>
          <a:noFill/>
        </p:spPr>
        <p:txBody>
          <a:bodyPr wrap="square" rtlCol="0">
            <a:spAutoFit/>
          </a:bodyPr>
          <a:lstStyle/>
          <a:p>
            <a:pPr algn="ctr"/>
            <a:r>
              <a:rPr lang="fr-FR" sz="1400" b="1" dirty="0">
                <a:latin typeface="AvenirNext LT Pro MediumCn" panose="020B0606020202020204" pitchFamily="34" charset="0"/>
              </a:rPr>
              <a:t>1</a:t>
            </a:r>
            <a:r>
              <a:rPr lang="fr-FR" sz="1400" b="1" baseline="30000" dirty="0">
                <a:latin typeface="AvenirNext LT Pro MediumCn" panose="020B0606020202020204" pitchFamily="34" charset="0"/>
              </a:rPr>
              <a:t>er</a:t>
            </a:r>
            <a:r>
              <a:rPr lang="fr-FR" sz="1400" b="1" dirty="0">
                <a:latin typeface="AvenirNext LT Pro MediumCn" panose="020B0606020202020204" pitchFamily="34" charset="0"/>
              </a:rPr>
              <a:t> semestre</a:t>
            </a:r>
          </a:p>
          <a:p>
            <a:pPr algn="ctr"/>
            <a:r>
              <a:rPr lang="fr-FR" sz="1400" b="1" dirty="0">
                <a:latin typeface="AvenirNext LT Pro MediumCn" panose="020B0606020202020204" pitchFamily="34" charset="0"/>
              </a:rPr>
              <a:t>2012</a:t>
            </a:r>
          </a:p>
        </p:txBody>
      </p:sp>
      <p:sp>
        <p:nvSpPr>
          <p:cNvPr id="22" name="ZoneTexte 21">
            <a:extLst>
              <a:ext uri="{FF2B5EF4-FFF2-40B4-BE49-F238E27FC236}">
                <a16:creationId xmlns:a16="http://schemas.microsoft.com/office/drawing/2014/main" id="{6E6553CC-7ACE-4B82-8BDC-86FAF027C5D5}"/>
              </a:ext>
            </a:extLst>
          </p:cNvPr>
          <p:cNvSpPr txBox="1"/>
          <p:nvPr/>
        </p:nvSpPr>
        <p:spPr>
          <a:xfrm>
            <a:off x="2993029" y="2451852"/>
            <a:ext cx="1024659" cy="523220"/>
          </a:xfrm>
          <a:prstGeom prst="rect">
            <a:avLst/>
          </a:prstGeom>
          <a:noFill/>
        </p:spPr>
        <p:txBody>
          <a:bodyPr wrap="square" rtlCol="0">
            <a:spAutoFit/>
          </a:bodyPr>
          <a:lstStyle/>
          <a:p>
            <a:pPr algn="ctr"/>
            <a:r>
              <a:rPr lang="fr-FR" sz="1400" dirty="0">
                <a:latin typeface="AvenirNext LT Pro MediumCn" panose="020B0606020202020204" pitchFamily="34" charset="0"/>
              </a:rPr>
              <a:t>Tableau de bord</a:t>
            </a:r>
          </a:p>
        </p:txBody>
      </p:sp>
      <p:sp>
        <p:nvSpPr>
          <p:cNvPr id="17" name="ZoneTexte 16">
            <a:extLst>
              <a:ext uri="{FF2B5EF4-FFF2-40B4-BE49-F238E27FC236}">
                <a16:creationId xmlns:a16="http://schemas.microsoft.com/office/drawing/2014/main" id="{955A6CA3-3D59-41EA-B4EE-DE3B98B1A81D}"/>
              </a:ext>
            </a:extLst>
          </p:cNvPr>
          <p:cNvSpPr txBox="1"/>
          <p:nvPr/>
        </p:nvSpPr>
        <p:spPr>
          <a:xfrm>
            <a:off x="4350871" y="1569130"/>
            <a:ext cx="6619165" cy="307777"/>
          </a:xfrm>
          <a:prstGeom prst="rect">
            <a:avLst/>
          </a:prstGeom>
          <a:noFill/>
        </p:spPr>
        <p:txBody>
          <a:bodyPr wrap="square" rtlCol="0">
            <a:spAutoFit/>
          </a:bodyPr>
          <a:lstStyle/>
          <a:p>
            <a:pPr algn="ctr"/>
            <a:r>
              <a:rPr lang="fr-FR" sz="1400" b="1" dirty="0">
                <a:latin typeface="AvenirNext LT Pro MediumCn" panose="020B0606020202020204" pitchFamily="34" charset="0"/>
              </a:rPr>
              <a:t>Tous les ans depuis</a:t>
            </a:r>
          </a:p>
        </p:txBody>
      </p:sp>
      <p:sp>
        <p:nvSpPr>
          <p:cNvPr id="18" name="ZoneTexte 17">
            <a:extLst>
              <a:ext uri="{FF2B5EF4-FFF2-40B4-BE49-F238E27FC236}">
                <a16:creationId xmlns:a16="http://schemas.microsoft.com/office/drawing/2014/main" id="{CAABDE11-9B37-4331-8CDE-58BA1AAADC5D}"/>
              </a:ext>
            </a:extLst>
          </p:cNvPr>
          <p:cNvSpPr txBox="1"/>
          <p:nvPr/>
        </p:nvSpPr>
        <p:spPr>
          <a:xfrm>
            <a:off x="207402" y="3327446"/>
            <a:ext cx="5175622" cy="3323987"/>
          </a:xfrm>
          <a:prstGeom prst="rect">
            <a:avLst/>
          </a:prstGeom>
          <a:noFill/>
        </p:spPr>
        <p:txBody>
          <a:bodyPr wrap="square" rtlCol="0">
            <a:spAutoFit/>
          </a:bodyPr>
          <a:lstStyle/>
          <a:p>
            <a:r>
              <a:rPr lang="fr-FR" dirty="0">
                <a:solidFill>
                  <a:schemeClr val="bg2"/>
                </a:solidFill>
                <a:latin typeface="AvenirNext LT Pro MediumCn" panose="020B0606020202020204" pitchFamily="34" charset="0"/>
              </a:rPr>
              <a:t>Tous les ans : </a:t>
            </a:r>
          </a:p>
          <a:p>
            <a:r>
              <a:rPr lang="fr-FR" dirty="0">
                <a:solidFill>
                  <a:schemeClr val="bg2"/>
                </a:solidFill>
                <a:latin typeface="AvenirNext LT Pro MediumCn" panose="020B0606020202020204" pitchFamily="34" charset="0"/>
              </a:rPr>
              <a:t>Des tours de plaine pour saisir l’état des champs</a:t>
            </a:r>
          </a:p>
          <a:p>
            <a:r>
              <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rPr>
              <a:t>Tour des couverts, tour des cultures</a:t>
            </a:r>
          </a:p>
          <a:p>
            <a:endParaRPr lang="fr-FR" dirty="0">
              <a:latin typeface="AvenirNext LT Pro MediumCn" panose="020B0606020202020204" pitchFamily="34" charset="0"/>
            </a:endParaRPr>
          </a:p>
          <a:p>
            <a:r>
              <a:rPr lang="fr-FR" dirty="0">
                <a:solidFill>
                  <a:schemeClr val="bg2"/>
                </a:solidFill>
                <a:latin typeface="AvenirNext LT Pro MediumCn" panose="020B0606020202020204" pitchFamily="34" charset="0"/>
              </a:rPr>
              <a:t>Des campagnes de mesure</a:t>
            </a:r>
          </a:p>
          <a:p>
            <a:r>
              <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rPr>
              <a:t>Campagne de mesure des reliquats N en </a:t>
            </a:r>
            <a:r>
              <a:rPr kumimoji="0" lang="fr-FR" sz="1400" b="0" i="0" u="none" strike="noStrike" kern="1200" cap="none" spc="0" normalizeH="0" baseline="0" noProof="0" dirty="0" err="1">
                <a:ln>
                  <a:noFill/>
                </a:ln>
                <a:solidFill>
                  <a:schemeClr val="bg2"/>
                </a:solidFill>
                <a:effectLst/>
                <a:uLnTx/>
                <a:uFillTx/>
                <a:latin typeface="AvenirNext LT Pro LightCn" panose="020B0406020202020204" pitchFamily="34" charset="0"/>
                <a:ea typeface="+mn-ea"/>
                <a:cs typeface="+mn-cs"/>
              </a:rPr>
              <a:t>nov</a:t>
            </a:r>
            <a:r>
              <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rPr>
              <a:t>/</a:t>
            </a:r>
            <a:r>
              <a:rPr kumimoji="0" lang="fr-FR" sz="1400" b="0" i="0" u="none" strike="noStrike" kern="1200" cap="none" spc="0" normalizeH="0" baseline="0" noProof="0" dirty="0" err="1">
                <a:ln>
                  <a:noFill/>
                </a:ln>
                <a:solidFill>
                  <a:schemeClr val="bg2"/>
                </a:solidFill>
                <a:effectLst/>
                <a:uLnTx/>
                <a:uFillTx/>
                <a:latin typeface="AvenirNext LT Pro LightCn" panose="020B0406020202020204" pitchFamily="34" charset="0"/>
                <a:ea typeface="+mn-ea"/>
                <a:cs typeface="+mn-cs"/>
              </a:rPr>
              <a:t>déc</a:t>
            </a:r>
            <a:endPar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endParaRPr>
          </a:p>
          <a:p>
            <a:endParaRPr lang="fr-FR" dirty="0">
              <a:solidFill>
                <a:schemeClr val="bg2"/>
              </a:solidFill>
              <a:latin typeface="AvenirNext LT Pro MediumCn" panose="020B0606020202020204" pitchFamily="34" charset="0"/>
            </a:endParaRPr>
          </a:p>
          <a:p>
            <a:r>
              <a:rPr lang="fr-FR" dirty="0">
                <a:solidFill>
                  <a:srgbClr val="00B050"/>
                </a:solidFill>
                <a:latin typeface="AvenirNext LT Pro MediumCn" panose="020B0606020202020204" pitchFamily="34" charset="0"/>
              </a:rPr>
              <a:t>Des rdv individuels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rgbClr val="00B050"/>
                </a:solidFill>
                <a:latin typeface="AvenirNext LT Pro LightCn" panose="020B0406020202020204" pitchFamily="34" charset="0"/>
              </a:rPr>
              <a:t>pour discuter des atteintes et des résultats obtenus. En janvier/février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schemeClr val="bg2"/>
              </a:solidFill>
              <a:latin typeface="AvenirNext LT Pro LightCn" panose="020B0406020202020204" pitchFamily="34" charset="0"/>
            </a:endParaRPr>
          </a:p>
          <a:p>
            <a:r>
              <a:rPr lang="fr-FR" dirty="0">
                <a:solidFill>
                  <a:schemeClr val="bg2"/>
                </a:solidFill>
                <a:latin typeface="AvenirNext LT Pro MediumCn" panose="020B0606020202020204" pitchFamily="34" charset="0"/>
              </a:rPr>
              <a:t>Des COPIL/COTECH</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chemeClr val="bg2"/>
                </a:solidFill>
                <a:latin typeface="AvenirNext LT Pro LightCn" panose="020B0406020202020204" pitchFamily="34" charset="0"/>
              </a:rPr>
              <a:t>Avec les acteurs institutionnels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prstClr val="black"/>
              </a:solidFill>
              <a:latin typeface="AvenirNext LT Pro LightCn" panose="020B0406020202020204" pitchFamily="34" charset="0"/>
            </a:endParaRPr>
          </a:p>
        </p:txBody>
      </p:sp>
      <p:sp>
        <p:nvSpPr>
          <p:cNvPr id="21" name="ZoneTexte 20">
            <a:extLst>
              <a:ext uri="{FF2B5EF4-FFF2-40B4-BE49-F238E27FC236}">
                <a16:creationId xmlns:a16="http://schemas.microsoft.com/office/drawing/2014/main" id="{6D864498-F9D0-4FFD-AED9-5C6CE547A2EF}"/>
              </a:ext>
            </a:extLst>
          </p:cNvPr>
          <p:cNvSpPr txBox="1"/>
          <p:nvPr/>
        </p:nvSpPr>
        <p:spPr>
          <a:xfrm>
            <a:off x="7149655" y="2451852"/>
            <a:ext cx="1024659" cy="523220"/>
          </a:xfrm>
          <a:prstGeom prst="rect">
            <a:avLst/>
          </a:prstGeom>
          <a:noFill/>
        </p:spPr>
        <p:txBody>
          <a:bodyPr wrap="square" rtlCol="0">
            <a:spAutoFit/>
          </a:bodyPr>
          <a:lstStyle/>
          <a:p>
            <a:pPr algn="ctr"/>
            <a:r>
              <a:rPr lang="fr-FR" sz="1400" dirty="0">
                <a:latin typeface="AvenirNext LT Pro MediumCn" panose="020B0606020202020204" pitchFamily="34" charset="0"/>
              </a:rPr>
              <a:t>Suivi adaptatif</a:t>
            </a:r>
          </a:p>
        </p:txBody>
      </p:sp>
      <p:pic>
        <p:nvPicPr>
          <p:cNvPr id="10" name="Picture 9">
            <a:extLst>
              <a:ext uri="{FF2B5EF4-FFF2-40B4-BE49-F238E27FC236}">
                <a16:creationId xmlns:a16="http://schemas.microsoft.com/office/drawing/2014/main" id="{D540C014-29C9-46B1-887B-37B248ADE861}"/>
              </a:ext>
            </a:extLst>
          </p:cNvPr>
          <p:cNvPicPr>
            <a:picLocks noChangeAspect="1"/>
          </p:cNvPicPr>
          <p:nvPr/>
        </p:nvPicPr>
        <p:blipFill>
          <a:blip r:embed="rId2"/>
          <a:stretch>
            <a:fillRect/>
          </a:stretch>
        </p:blipFill>
        <p:spPr>
          <a:xfrm>
            <a:off x="4820816" y="2509180"/>
            <a:ext cx="7163782" cy="4043303"/>
          </a:xfrm>
          <a:prstGeom prst="rect">
            <a:avLst/>
          </a:prstGeom>
        </p:spPr>
      </p:pic>
      <p:pic>
        <p:nvPicPr>
          <p:cNvPr id="23" name="Picture 22">
            <a:extLst>
              <a:ext uri="{FF2B5EF4-FFF2-40B4-BE49-F238E27FC236}">
                <a16:creationId xmlns:a16="http://schemas.microsoft.com/office/drawing/2014/main" id="{7B0B6D30-5C41-4A1C-9390-6B640BC131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57610" y="279262"/>
            <a:ext cx="3029378" cy="1388208"/>
          </a:xfrm>
          <a:prstGeom prst="rect">
            <a:avLst/>
          </a:prstGeom>
        </p:spPr>
      </p:pic>
    </p:spTree>
    <p:extLst>
      <p:ext uri="{BB962C8B-B14F-4D97-AF65-F5344CB8AC3E}">
        <p14:creationId xmlns:p14="http://schemas.microsoft.com/office/powerpoint/2010/main" val="2603688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D84B0C-D708-400C-B236-4EBC4769414B}"/>
              </a:ext>
            </a:extLst>
          </p:cNvPr>
          <p:cNvSpPr>
            <a:spLocks noGrp="1"/>
          </p:cNvSpPr>
          <p:nvPr>
            <p:ph idx="1"/>
          </p:nvPr>
        </p:nvSpPr>
        <p:spPr/>
        <p:txBody>
          <a:bodyPr>
            <a:normAutofit/>
          </a:bodyPr>
          <a:lstStyle/>
          <a:p>
            <a:pPr marL="0" indent="0">
              <a:buNone/>
            </a:pPr>
            <a:r>
              <a:rPr lang="fr-FR" sz="2900" b="1" dirty="0"/>
              <a:t>Profil de ces animateurs (</a:t>
            </a:r>
            <a:r>
              <a:rPr lang="fr-FR" sz="2900" b="1" dirty="0" err="1"/>
              <a:t>Barataud</a:t>
            </a:r>
            <a:r>
              <a:rPr lang="fr-FR" sz="2900" b="1" dirty="0"/>
              <a:t>, 2016) </a:t>
            </a:r>
          </a:p>
          <a:p>
            <a:endParaRPr lang="fr-FR" sz="2600" dirty="0"/>
          </a:p>
          <a:p>
            <a:pPr marL="0" indent="0" algn="ctr">
              <a:buNone/>
            </a:pPr>
            <a:r>
              <a:rPr lang="fr-FR" b="1" dirty="0"/>
              <a:t>«  </a:t>
            </a:r>
            <a:r>
              <a:rPr lang="fr-FR" dirty="0"/>
              <a:t>bien qu'il n'y ait pas un unique "profil type", les animateurs d'AAC sont </a:t>
            </a:r>
          </a:p>
          <a:p>
            <a:pPr marL="0" indent="0" algn="ctr">
              <a:buNone/>
            </a:pPr>
            <a:r>
              <a:rPr lang="fr-FR" b="1" dirty="0"/>
              <a:t>majoritairement de jeunes femmes </a:t>
            </a:r>
          </a:p>
          <a:p>
            <a:pPr marL="0" indent="0" algn="ctr">
              <a:buNone/>
            </a:pPr>
            <a:r>
              <a:rPr lang="fr-FR" b="1" dirty="0"/>
              <a:t>fortement diplômées, </a:t>
            </a:r>
          </a:p>
          <a:p>
            <a:pPr marL="0" indent="0" algn="ctr">
              <a:buNone/>
            </a:pPr>
            <a:r>
              <a:rPr lang="fr-FR" b="1" dirty="0"/>
              <a:t>souvent issues de l'agronomie, </a:t>
            </a:r>
          </a:p>
          <a:p>
            <a:pPr marL="0" indent="0" algn="ctr">
              <a:buNone/>
            </a:pPr>
            <a:r>
              <a:rPr lang="fr-FR" b="1" dirty="0"/>
              <a:t>occupant des postes précaires </a:t>
            </a:r>
          </a:p>
          <a:p>
            <a:pPr marL="0" indent="0" algn="ctr">
              <a:buNone/>
            </a:pPr>
            <a:r>
              <a:rPr lang="fr-FR" b="1" dirty="0"/>
              <a:t>avec des missions variées d'interface. </a:t>
            </a:r>
          </a:p>
          <a:p>
            <a:pPr marL="0" indent="0" algn="ctr">
              <a:buNone/>
            </a:pPr>
            <a:r>
              <a:rPr lang="fr-FR" dirty="0"/>
              <a:t>Ils sont caractérisés par un </a:t>
            </a:r>
            <a:r>
              <a:rPr lang="fr-FR" b="1" dirty="0"/>
              <a:t>engagement personnel fort </a:t>
            </a:r>
          </a:p>
          <a:p>
            <a:pPr marL="0" indent="0" algn="ctr">
              <a:buNone/>
            </a:pPr>
            <a:r>
              <a:rPr lang="fr-FR" dirty="0"/>
              <a:t>mais sont souvent confrontés à un </a:t>
            </a:r>
            <a:r>
              <a:rPr lang="fr-FR" b="1" dirty="0"/>
              <a:t>sentiment d'isolement » </a:t>
            </a:r>
          </a:p>
        </p:txBody>
      </p:sp>
      <p:sp>
        <p:nvSpPr>
          <p:cNvPr id="2" name="Title 1">
            <a:extLst>
              <a:ext uri="{FF2B5EF4-FFF2-40B4-BE49-F238E27FC236}">
                <a16:creationId xmlns:a16="http://schemas.microsoft.com/office/drawing/2014/main" id="{C9C1D9C3-8C5F-493D-90C0-71BBDB4CF120}"/>
              </a:ext>
            </a:extLst>
          </p:cNvPr>
          <p:cNvSpPr>
            <a:spLocks noGrp="1"/>
          </p:cNvSpPr>
          <p:nvPr>
            <p:ph type="title"/>
          </p:nvPr>
        </p:nvSpPr>
        <p:spPr/>
        <p:txBody>
          <a:bodyPr>
            <a:normAutofit/>
          </a:bodyPr>
          <a:lstStyle/>
          <a:p>
            <a:r>
              <a:rPr lang="fr-FR" dirty="0"/>
              <a:t>La cheville ouvrière sur le terrain : l’animateur captage</a:t>
            </a:r>
          </a:p>
        </p:txBody>
      </p:sp>
    </p:spTree>
    <p:extLst>
      <p:ext uri="{BB962C8B-B14F-4D97-AF65-F5344CB8AC3E}">
        <p14:creationId xmlns:p14="http://schemas.microsoft.com/office/powerpoint/2010/main" val="49697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8786C-B510-4605-9DB9-D5D12977EBA9}"/>
              </a:ext>
            </a:extLst>
          </p:cNvPr>
          <p:cNvSpPr>
            <a:spLocks noGrp="1"/>
          </p:cNvSpPr>
          <p:nvPr>
            <p:ph type="title"/>
          </p:nvPr>
        </p:nvSpPr>
        <p:spPr/>
        <p:txBody>
          <a:bodyPr/>
          <a:lstStyle/>
          <a:p>
            <a:r>
              <a:rPr lang="fr-FR" dirty="0"/>
              <a:t>Un travail ensemble depuis 2010</a:t>
            </a:r>
          </a:p>
        </p:txBody>
      </p:sp>
      <p:sp>
        <p:nvSpPr>
          <p:cNvPr id="4" name="Flèche : droite 3">
            <a:extLst>
              <a:ext uri="{FF2B5EF4-FFF2-40B4-BE49-F238E27FC236}">
                <a16:creationId xmlns:a16="http://schemas.microsoft.com/office/drawing/2014/main" id="{094E8283-B180-483B-B5F9-FCD5F5874186}"/>
              </a:ext>
            </a:extLst>
          </p:cNvPr>
          <p:cNvSpPr/>
          <p:nvPr/>
        </p:nvSpPr>
        <p:spPr>
          <a:xfrm>
            <a:off x="603250" y="1797050"/>
            <a:ext cx="10871200" cy="552450"/>
          </a:xfrm>
          <a:prstGeom prst="rightArrow">
            <a:avLst/>
          </a:prstGeom>
          <a:solidFill>
            <a:srgbClr val="2756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endParaRPr>
          </a:p>
        </p:txBody>
      </p:sp>
      <p:sp>
        <p:nvSpPr>
          <p:cNvPr id="5" name="Ellipse 4">
            <a:extLst>
              <a:ext uri="{FF2B5EF4-FFF2-40B4-BE49-F238E27FC236}">
                <a16:creationId xmlns:a16="http://schemas.microsoft.com/office/drawing/2014/main" id="{B268FF6A-BC51-4B03-B81C-F68630C886CB}"/>
              </a:ext>
            </a:extLst>
          </p:cNvPr>
          <p:cNvSpPr>
            <a:spLocks noChangeAspect="1"/>
          </p:cNvSpPr>
          <p:nvPr/>
        </p:nvSpPr>
        <p:spPr>
          <a:xfrm>
            <a:off x="734450"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6E5BCB0A-3403-439D-9759-B647CD4638B8}"/>
              </a:ext>
            </a:extLst>
          </p:cNvPr>
          <p:cNvSpPr txBox="1"/>
          <p:nvPr/>
        </p:nvSpPr>
        <p:spPr>
          <a:xfrm>
            <a:off x="567459" y="1461409"/>
            <a:ext cx="644656" cy="307777"/>
          </a:xfrm>
          <a:prstGeom prst="rect">
            <a:avLst/>
          </a:prstGeom>
          <a:noFill/>
        </p:spPr>
        <p:txBody>
          <a:bodyPr wrap="square" rtlCol="0">
            <a:spAutoFit/>
          </a:bodyPr>
          <a:lstStyle/>
          <a:p>
            <a:r>
              <a:rPr lang="fr-FR" sz="1400" b="1" dirty="0">
                <a:latin typeface="AvenirNext LT Pro MediumCn" panose="020B0606020202020204" pitchFamily="34" charset="0"/>
              </a:rPr>
              <a:t>2010</a:t>
            </a:r>
          </a:p>
        </p:txBody>
      </p:sp>
      <p:sp>
        <p:nvSpPr>
          <p:cNvPr id="7" name="ZoneTexte 6">
            <a:extLst>
              <a:ext uri="{FF2B5EF4-FFF2-40B4-BE49-F238E27FC236}">
                <a16:creationId xmlns:a16="http://schemas.microsoft.com/office/drawing/2014/main" id="{4FEC8E37-4605-4B52-9B15-349A02B8A256}"/>
              </a:ext>
            </a:extLst>
          </p:cNvPr>
          <p:cNvSpPr txBox="1"/>
          <p:nvPr/>
        </p:nvSpPr>
        <p:spPr>
          <a:xfrm>
            <a:off x="263235" y="2451852"/>
            <a:ext cx="1334193" cy="307777"/>
          </a:xfrm>
          <a:prstGeom prst="rect">
            <a:avLst/>
          </a:prstGeom>
          <a:noFill/>
        </p:spPr>
        <p:txBody>
          <a:bodyPr wrap="square" rtlCol="0">
            <a:spAutoFit/>
          </a:bodyPr>
          <a:lstStyle/>
          <a:p>
            <a:r>
              <a:rPr lang="fr-FR" sz="1400" dirty="0">
                <a:latin typeface="AvenirNext LT Pro MediumCn" panose="020B0606020202020204" pitchFamily="34" charset="0"/>
              </a:rPr>
              <a:t>Compréhension </a:t>
            </a:r>
          </a:p>
        </p:txBody>
      </p:sp>
      <p:sp>
        <p:nvSpPr>
          <p:cNvPr id="8" name="Ellipse 7">
            <a:extLst>
              <a:ext uri="{FF2B5EF4-FFF2-40B4-BE49-F238E27FC236}">
                <a16:creationId xmlns:a16="http://schemas.microsoft.com/office/drawing/2014/main" id="{FB1997BE-496A-422A-B62B-B4451E1A0A59}"/>
              </a:ext>
            </a:extLst>
          </p:cNvPr>
          <p:cNvSpPr>
            <a:spLocks noChangeAspect="1"/>
          </p:cNvSpPr>
          <p:nvPr/>
        </p:nvSpPr>
        <p:spPr>
          <a:xfrm>
            <a:off x="2244595"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9AB33ACE-3C08-4ED9-B0A3-C9C53089D7A9}"/>
              </a:ext>
            </a:extLst>
          </p:cNvPr>
          <p:cNvSpPr txBox="1"/>
          <p:nvPr/>
        </p:nvSpPr>
        <p:spPr>
          <a:xfrm>
            <a:off x="1879341" y="1461409"/>
            <a:ext cx="915872" cy="523220"/>
          </a:xfrm>
          <a:prstGeom prst="rect">
            <a:avLst/>
          </a:prstGeom>
          <a:noFill/>
        </p:spPr>
        <p:txBody>
          <a:bodyPr wrap="square" rtlCol="0">
            <a:spAutoFit/>
          </a:bodyPr>
          <a:lstStyle/>
          <a:p>
            <a:pPr algn="ctr"/>
            <a:r>
              <a:rPr lang="fr-FR" sz="1400" b="1" dirty="0">
                <a:latin typeface="AvenirNext LT Pro MediumCn" panose="020B0606020202020204" pitchFamily="34" charset="0"/>
              </a:rPr>
              <a:t>Automne 2011</a:t>
            </a:r>
          </a:p>
        </p:txBody>
      </p:sp>
      <p:sp>
        <p:nvSpPr>
          <p:cNvPr id="14" name="ZoneTexte 13">
            <a:extLst>
              <a:ext uri="{FF2B5EF4-FFF2-40B4-BE49-F238E27FC236}">
                <a16:creationId xmlns:a16="http://schemas.microsoft.com/office/drawing/2014/main" id="{566B1FC9-B5AA-4694-84C7-5396A15634CE}"/>
              </a:ext>
            </a:extLst>
          </p:cNvPr>
          <p:cNvSpPr txBox="1"/>
          <p:nvPr/>
        </p:nvSpPr>
        <p:spPr>
          <a:xfrm>
            <a:off x="1736025" y="2451852"/>
            <a:ext cx="1188764" cy="523220"/>
          </a:xfrm>
          <a:prstGeom prst="rect">
            <a:avLst/>
          </a:prstGeom>
          <a:noFill/>
        </p:spPr>
        <p:txBody>
          <a:bodyPr wrap="square" rtlCol="0">
            <a:spAutoFit/>
          </a:bodyPr>
          <a:lstStyle/>
          <a:p>
            <a:pPr algn="ctr"/>
            <a:r>
              <a:rPr lang="fr-FR" sz="1400" dirty="0">
                <a:latin typeface="AvenirNext LT Pro MediumCn" panose="020B0606020202020204" pitchFamily="34" charset="0"/>
              </a:rPr>
              <a:t>Travaux </a:t>
            </a:r>
          </a:p>
          <a:p>
            <a:pPr algn="ctr"/>
            <a:r>
              <a:rPr lang="fr-FR" sz="1400" dirty="0">
                <a:latin typeface="AvenirNext LT Pro MediumCn" panose="020B0606020202020204" pitchFamily="34" charset="0"/>
              </a:rPr>
              <a:t>en sous-groupe</a:t>
            </a:r>
          </a:p>
        </p:txBody>
      </p:sp>
      <p:sp>
        <p:nvSpPr>
          <p:cNvPr id="19" name="Ellipse 18">
            <a:extLst>
              <a:ext uri="{FF2B5EF4-FFF2-40B4-BE49-F238E27FC236}">
                <a16:creationId xmlns:a16="http://schemas.microsoft.com/office/drawing/2014/main" id="{76567040-7F9C-4ECB-ACF8-3BF3E779410C}"/>
              </a:ext>
            </a:extLst>
          </p:cNvPr>
          <p:cNvSpPr>
            <a:spLocks noChangeAspect="1"/>
          </p:cNvSpPr>
          <p:nvPr/>
        </p:nvSpPr>
        <p:spPr>
          <a:xfrm>
            <a:off x="3436086" y="2004826"/>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2D625FA7-34B4-4228-8BC7-8B2F658A1BA6}"/>
              </a:ext>
            </a:extLst>
          </p:cNvPr>
          <p:cNvSpPr txBox="1"/>
          <p:nvPr/>
        </p:nvSpPr>
        <p:spPr>
          <a:xfrm>
            <a:off x="2889610" y="1461409"/>
            <a:ext cx="1231496" cy="523220"/>
          </a:xfrm>
          <a:prstGeom prst="rect">
            <a:avLst/>
          </a:prstGeom>
          <a:noFill/>
        </p:spPr>
        <p:txBody>
          <a:bodyPr wrap="square" rtlCol="0">
            <a:spAutoFit/>
          </a:bodyPr>
          <a:lstStyle/>
          <a:p>
            <a:pPr algn="ctr"/>
            <a:r>
              <a:rPr lang="fr-FR" sz="1400" b="1" dirty="0">
                <a:latin typeface="AvenirNext LT Pro MediumCn" panose="020B0606020202020204" pitchFamily="34" charset="0"/>
              </a:rPr>
              <a:t>1</a:t>
            </a:r>
            <a:r>
              <a:rPr lang="fr-FR" sz="1400" b="1" baseline="30000" dirty="0">
                <a:latin typeface="AvenirNext LT Pro MediumCn" panose="020B0606020202020204" pitchFamily="34" charset="0"/>
              </a:rPr>
              <a:t>er</a:t>
            </a:r>
            <a:r>
              <a:rPr lang="fr-FR" sz="1400" b="1" dirty="0">
                <a:latin typeface="AvenirNext LT Pro MediumCn" panose="020B0606020202020204" pitchFamily="34" charset="0"/>
              </a:rPr>
              <a:t> semestre</a:t>
            </a:r>
          </a:p>
          <a:p>
            <a:pPr algn="ctr"/>
            <a:r>
              <a:rPr lang="fr-FR" sz="1400" b="1" dirty="0">
                <a:latin typeface="AvenirNext LT Pro MediumCn" panose="020B0606020202020204" pitchFamily="34" charset="0"/>
              </a:rPr>
              <a:t>2012</a:t>
            </a:r>
          </a:p>
        </p:txBody>
      </p:sp>
      <p:sp>
        <p:nvSpPr>
          <p:cNvPr id="22" name="ZoneTexte 21">
            <a:extLst>
              <a:ext uri="{FF2B5EF4-FFF2-40B4-BE49-F238E27FC236}">
                <a16:creationId xmlns:a16="http://schemas.microsoft.com/office/drawing/2014/main" id="{6E6553CC-7ACE-4B82-8BDC-86FAF027C5D5}"/>
              </a:ext>
            </a:extLst>
          </p:cNvPr>
          <p:cNvSpPr txBox="1"/>
          <p:nvPr/>
        </p:nvSpPr>
        <p:spPr>
          <a:xfrm>
            <a:off x="2993029" y="2451852"/>
            <a:ext cx="1024659" cy="523220"/>
          </a:xfrm>
          <a:prstGeom prst="rect">
            <a:avLst/>
          </a:prstGeom>
          <a:noFill/>
        </p:spPr>
        <p:txBody>
          <a:bodyPr wrap="square" rtlCol="0">
            <a:spAutoFit/>
          </a:bodyPr>
          <a:lstStyle/>
          <a:p>
            <a:pPr algn="ctr"/>
            <a:r>
              <a:rPr lang="fr-FR" sz="1400" dirty="0">
                <a:latin typeface="AvenirNext LT Pro MediumCn" panose="020B0606020202020204" pitchFamily="34" charset="0"/>
              </a:rPr>
              <a:t>Tableau de bord</a:t>
            </a:r>
          </a:p>
        </p:txBody>
      </p:sp>
      <p:sp>
        <p:nvSpPr>
          <p:cNvPr id="15" name="ZoneTexte 14">
            <a:extLst>
              <a:ext uri="{FF2B5EF4-FFF2-40B4-BE49-F238E27FC236}">
                <a16:creationId xmlns:a16="http://schemas.microsoft.com/office/drawing/2014/main" id="{D44B3666-4340-46A4-9542-FE2BAE64A0F1}"/>
              </a:ext>
            </a:extLst>
          </p:cNvPr>
          <p:cNvSpPr txBox="1"/>
          <p:nvPr/>
        </p:nvSpPr>
        <p:spPr>
          <a:xfrm>
            <a:off x="4350871" y="1569130"/>
            <a:ext cx="6619165" cy="307777"/>
          </a:xfrm>
          <a:prstGeom prst="rect">
            <a:avLst/>
          </a:prstGeom>
          <a:noFill/>
        </p:spPr>
        <p:txBody>
          <a:bodyPr wrap="square" rtlCol="0">
            <a:spAutoFit/>
          </a:bodyPr>
          <a:lstStyle/>
          <a:p>
            <a:pPr algn="ctr"/>
            <a:r>
              <a:rPr lang="fr-FR" sz="1400" b="1" dirty="0">
                <a:latin typeface="AvenirNext LT Pro MediumCn" panose="020B0606020202020204" pitchFamily="34" charset="0"/>
              </a:rPr>
              <a:t>Tous les ans depuis</a:t>
            </a:r>
          </a:p>
        </p:txBody>
      </p:sp>
      <p:sp>
        <p:nvSpPr>
          <p:cNvPr id="16" name="ZoneTexte 15">
            <a:extLst>
              <a:ext uri="{FF2B5EF4-FFF2-40B4-BE49-F238E27FC236}">
                <a16:creationId xmlns:a16="http://schemas.microsoft.com/office/drawing/2014/main" id="{C2182BF5-9D82-44FB-A797-8C54C693E96D}"/>
              </a:ext>
            </a:extLst>
          </p:cNvPr>
          <p:cNvSpPr txBox="1"/>
          <p:nvPr/>
        </p:nvSpPr>
        <p:spPr>
          <a:xfrm>
            <a:off x="7149655" y="2451852"/>
            <a:ext cx="1024659" cy="523220"/>
          </a:xfrm>
          <a:prstGeom prst="rect">
            <a:avLst/>
          </a:prstGeom>
          <a:noFill/>
        </p:spPr>
        <p:txBody>
          <a:bodyPr wrap="square" rtlCol="0">
            <a:spAutoFit/>
          </a:bodyPr>
          <a:lstStyle/>
          <a:p>
            <a:pPr algn="ctr"/>
            <a:r>
              <a:rPr lang="fr-FR" sz="1400" dirty="0">
                <a:latin typeface="AvenirNext LT Pro MediumCn" panose="020B0606020202020204" pitchFamily="34" charset="0"/>
              </a:rPr>
              <a:t>Suivi adaptatif</a:t>
            </a:r>
          </a:p>
        </p:txBody>
      </p:sp>
      <p:pic>
        <p:nvPicPr>
          <p:cNvPr id="17" name="Picture 16">
            <a:extLst>
              <a:ext uri="{FF2B5EF4-FFF2-40B4-BE49-F238E27FC236}">
                <a16:creationId xmlns:a16="http://schemas.microsoft.com/office/drawing/2014/main" id="{4BA1C157-8CEE-421B-B8C1-812BE1349DE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857610" y="279262"/>
            <a:ext cx="3029378" cy="1388208"/>
          </a:xfrm>
          <a:prstGeom prst="rect">
            <a:avLst/>
          </a:prstGeom>
        </p:spPr>
      </p:pic>
      <p:sp>
        <p:nvSpPr>
          <p:cNvPr id="3" name="TextBox 2">
            <a:extLst>
              <a:ext uri="{FF2B5EF4-FFF2-40B4-BE49-F238E27FC236}">
                <a16:creationId xmlns:a16="http://schemas.microsoft.com/office/drawing/2014/main" id="{7A75DFD6-03D6-4E17-B538-97376DBD42BC}"/>
              </a:ext>
            </a:extLst>
          </p:cNvPr>
          <p:cNvSpPr txBox="1"/>
          <p:nvPr/>
        </p:nvSpPr>
        <p:spPr>
          <a:xfrm>
            <a:off x="4831306" y="4517409"/>
            <a:ext cx="5786652" cy="1200329"/>
          </a:xfrm>
          <a:prstGeom prst="rect">
            <a:avLst/>
          </a:prstGeom>
          <a:noFill/>
        </p:spPr>
        <p:txBody>
          <a:bodyPr wrap="square" rtlCol="0">
            <a:spAutoFit/>
          </a:bodyPr>
          <a:lstStyle/>
          <a:p>
            <a:r>
              <a:rPr lang="fr-FR" b="1" dirty="0">
                <a:latin typeface="AvenirNext LT Pro MediumCn" panose="020B0606020202020204" pitchFamily="34" charset="0"/>
              </a:rPr>
              <a:t>Moyens </a:t>
            </a:r>
            <a:r>
              <a:rPr lang="en-US" b="1" dirty="0" err="1">
                <a:latin typeface="AvenirNext LT Pro MediumCn" panose="020B0606020202020204" pitchFamily="34" charset="0"/>
              </a:rPr>
              <a:t>humains</a:t>
            </a:r>
            <a:r>
              <a:rPr lang="en-US" b="1" dirty="0">
                <a:latin typeface="AvenirNext LT Pro MediumCn" panose="020B0606020202020204" pitchFamily="34" charset="0"/>
              </a:rPr>
              <a:t> </a:t>
            </a:r>
          </a:p>
          <a:p>
            <a:r>
              <a:rPr lang="en-US" dirty="0">
                <a:latin typeface="AvenirNext LT Pro MediumCn" panose="020B0606020202020204" pitchFamily="34" charset="0"/>
              </a:rPr>
              <a:t>- </a:t>
            </a:r>
            <a:r>
              <a:rPr lang="en-US" dirty="0" err="1">
                <a:latin typeface="AvenirNext LT Pro MediumCn" panose="020B0606020202020204" pitchFamily="34" charset="0"/>
              </a:rPr>
              <a:t>Animatrice</a:t>
            </a:r>
            <a:r>
              <a:rPr lang="en-US" dirty="0">
                <a:latin typeface="AvenirNext LT Pro MediumCn" panose="020B0606020202020204" pitchFamily="34" charset="0"/>
              </a:rPr>
              <a:t> </a:t>
            </a:r>
            <a:r>
              <a:rPr lang="en-US" dirty="0" err="1">
                <a:latin typeface="AvenirNext LT Pro MediumCn" panose="020B0606020202020204" pitchFamily="34" charset="0"/>
              </a:rPr>
              <a:t>captage</a:t>
            </a:r>
            <a:r>
              <a:rPr lang="en-US" dirty="0">
                <a:latin typeface="AvenirNext LT Pro MediumCn" panose="020B0606020202020204" pitchFamily="34" charset="0"/>
              </a:rPr>
              <a:t> (</a:t>
            </a:r>
            <a:r>
              <a:rPr lang="en-US" dirty="0" err="1">
                <a:latin typeface="AvenirNext LT Pro MediumCn" panose="020B0606020202020204" pitchFamily="34" charset="0"/>
              </a:rPr>
              <a:t>plusieurs</a:t>
            </a:r>
            <a:r>
              <a:rPr lang="en-US" dirty="0">
                <a:latin typeface="AvenirNext LT Pro MediumCn" panose="020B0606020202020204" pitchFamily="34" charset="0"/>
              </a:rPr>
              <a:t> </a:t>
            </a:r>
            <a:r>
              <a:rPr lang="en-US" dirty="0" err="1">
                <a:latin typeface="AvenirNext LT Pro MediumCn" panose="020B0606020202020204" pitchFamily="34" charset="0"/>
              </a:rPr>
              <a:t>captages</a:t>
            </a:r>
            <a:r>
              <a:rPr lang="en-US" dirty="0">
                <a:latin typeface="AvenirNext LT Pro MediumCn" panose="020B0606020202020204" pitchFamily="34" charset="0"/>
              </a:rPr>
              <a:t> à charge)</a:t>
            </a:r>
          </a:p>
          <a:p>
            <a:r>
              <a:rPr lang="en-US" dirty="0">
                <a:latin typeface="AvenirNext LT Pro MediumCn" panose="020B0606020202020204" pitchFamily="34" charset="0"/>
              </a:rPr>
              <a:t>- ½ temps </a:t>
            </a:r>
            <a:r>
              <a:rPr lang="en-US" dirty="0" err="1">
                <a:latin typeface="AvenirNext LT Pro MediumCn" panose="020B0606020202020204" pitchFamily="34" charset="0"/>
              </a:rPr>
              <a:t>technicien</a:t>
            </a:r>
            <a:endParaRPr lang="en-US" dirty="0">
              <a:latin typeface="AvenirNext LT Pro MediumCn" panose="020B0606020202020204" pitchFamily="34" charset="0"/>
            </a:endParaRPr>
          </a:p>
          <a:p>
            <a:r>
              <a:rPr lang="fr-FR" dirty="0">
                <a:latin typeface="AvenirNext LT Pro MediumCn" panose="020B0606020202020204" pitchFamily="34" charset="0"/>
              </a:rPr>
              <a:t>- Un peu de temps côté recherche pour l’opération « reliquats »</a:t>
            </a:r>
          </a:p>
        </p:txBody>
      </p:sp>
    </p:spTree>
    <p:extLst>
      <p:ext uri="{BB962C8B-B14F-4D97-AF65-F5344CB8AC3E}">
        <p14:creationId xmlns:p14="http://schemas.microsoft.com/office/powerpoint/2010/main" val="3105173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t>Mai 2017 : atelier éleveurs</a:t>
            </a:r>
          </a:p>
        </p:txBody>
      </p:sp>
      <p:sp>
        <p:nvSpPr>
          <p:cNvPr id="4" name="Titre 3">
            <a:extLst>
              <a:ext uri="{FF2B5EF4-FFF2-40B4-BE49-F238E27FC236}">
                <a16:creationId xmlns:a16="http://schemas.microsoft.com/office/drawing/2014/main" id="{B04BF84E-87D9-44F4-AA24-825D16CC57AD}"/>
              </a:ext>
            </a:extLst>
          </p:cNvPr>
          <p:cNvSpPr>
            <a:spLocks noGrp="1"/>
          </p:cNvSpPr>
          <p:nvPr>
            <p:ph type="title"/>
          </p:nvPr>
        </p:nvSpPr>
        <p:spPr/>
        <p:txBody>
          <a:bodyPr/>
          <a:lstStyle/>
          <a:p>
            <a:r>
              <a:rPr lang="fr-FR" dirty="0"/>
              <a:t>Expérience de </a:t>
            </a:r>
            <a:r>
              <a:rPr lang="fr-FR" dirty="0" err="1"/>
              <a:t>Brienon</a:t>
            </a:r>
            <a:endParaRPr lang="fr-FR" dirty="0"/>
          </a:p>
        </p:txBody>
      </p:sp>
      <p:sp>
        <p:nvSpPr>
          <p:cNvPr id="6" name="Sous-titre 5">
            <a:extLst>
              <a:ext uri="{FF2B5EF4-FFF2-40B4-BE49-F238E27FC236}">
                <a16:creationId xmlns:a16="http://schemas.microsoft.com/office/drawing/2014/main" id="{32A8EF85-D2F2-4819-AF85-EDC47BAF5067}"/>
              </a:ext>
            </a:extLst>
          </p:cNvPr>
          <p:cNvSpPr>
            <a:spLocks noGrp="1"/>
          </p:cNvSpPr>
          <p:nvPr>
            <p:ph type="subTitle" idx="10"/>
          </p:nvPr>
        </p:nvSpPr>
        <p:spPr/>
        <p:txBody>
          <a:bodyPr/>
          <a:lstStyle/>
          <a:p>
            <a:r>
              <a:rPr lang="fr-FR" dirty="0"/>
              <a:t>Besoin de nouveaux ateliers…</a:t>
            </a:r>
          </a:p>
        </p:txBody>
      </p:sp>
      <p:pic>
        <p:nvPicPr>
          <p:cNvPr id="3" name="Imag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3192" y="2686050"/>
            <a:ext cx="4699000" cy="3524250"/>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51363" y="2082735"/>
            <a:ext cx="2021058" cy="1515794"/>
          </a:xfrm>
          <a:prstGeom prst="rect">
            <a:avLst/>
          </a:prstGeom>
        </p:spPr>
      </p:pic>
      <p:pic>
        <p:nvPicPr>
          <p:cNvPr id="10" name="Image 9"/>
          <p:cNvPicPr>
            <a:picLocks noChangeAspect="1"/>
          </p:cNvPicPr>
          <p:nvPr/>
        </p:nvPicPr>
        <p:blipFill rotWithShape="1">
          <a:blip r:embed="rId4" cstate="print">
            <a:extLst>
              <a:ext uri="{28A0092B-C50C-407E-A947-70E740481C1C}">
                <a14:useLocalDpi xmlns:a14="http://schemas.microsoft.com/office/drawing/2010/main"/>
              </a:ext>
            </a:extLst>
          </a:blip>
          <a:srcRect l="20462" r="17332" b="27843"/>
          <a:stretch/>
        </p:blipFill>
        <p:spPr>
          <a:xfrm>
            <a:off x="9158835" y="2060373"/>
            <a:ext cx="1983546" cy="1725639"/>
          </a:xfrm>
          <a:prstGeom prst="rect">
            <a:avLst/>
          </a:prstGeom>
        </p:spPr>
      </p:pic>
      <p:pic>
        <p:nvPicPr>
          <p:cNvPr id="11" name="Image 10"/>
          <p:cNvPicPr>
            <a:picLocks noChangeAspect="1"/>
          </p:cNvPicPr>
          <p:nvPr/>
        </p:nvPicPr>
        <p:blipFill rotWithShape="1">
          <a:blip r:embed="rId5" cstate="print">
            <a:extLst>
              <a:ext uri="{28A0092B-C50C-407E-A947-70E740481C1C}">
                <a14:useLocalDpi xmlns:a14="http://schemas.microsoft.com/office/drawing/2010/main"/>
              </a:ext>
            </a:extLst>
          </a:blip>
          <a:srcRect t="20350" b="34224"/>
          <a:stretch/>
        </p:blipFill>
        <p:spPr>
          <a:xfrm>
            <a:off x="5851363" y="4318491"/>
            <a:ext cx="5564144" cy="1891809"/>
          </a:xfrm>
          <a:prstGeom prst="rect">
            <a:avLst/>
          </a:prstGeom>
        </p:spPr>
      </p:pic>
    </p:spTree>
    <p:extLst>
      <p:ext uri="{BB962C8B-B14F-4D97-AF65-F5344CB8AC3E}">
        <p14:creationId xmlns:p14="http://schemas.microsoft.com/office/powerpoint/2010/main" val="3530251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t>Juin 2021 : atelier dans un groupe d’exploitation de l’AAC</a:t>
            </a:r>
          </a:p>
        </p:txBody>
      </p:sp>
      <p:sp>
        <p:nvSpPr>
          <p:cNvPr id="4" name="Titre 3">
            <a:extLst>
              <a:ext uri="{FF2B5EF4-FFF2-40B4-BE49-F238E27FC236}">
                <a16:creationId xmlns:a16="http://schemas.microsoft.com/office/drawing/2014/main" id="{B04BF84E-87D9-44F4-AA24-825D16CC57AD}"/>
              </a:ext>
            </a:extLst>
          </p:cNvPr>
          <p:cNvSpPr>
            <a:spLocks noGrp="1"/>
          </p:cNvSpPr>
          <p:nvPr>
            <p:ph type="title"/>
          </p:nvPr>
        </p:nvSpPr>
        <p:spPr/>
        <p:txBody>
          <a:bodyPr/>
          <a:lstStyle/>
          <a:p>
            <a:r>
              <a:rPr lang="fr-FR" dirty="0"/>
              <a:t>Expérience de </a:t>
            </a:r>
            <a:r>
              <a:rPr lang="fr-FR" dirty="0" err="1"/>
              <a:t>Brienon</a:t>
            </a:r>
            <a:endParaRPr lang="fr-FR" dirty="0"/>
          </a:p>
        </p:txBody>
      </p:sp>
      <p:sp>
        <p:nvSpPr>
          <p:cNvPr id="6" name="Sous-titre 5">
            <a:extLst>
              <a:ext uri="{FF2B5EF4-FFF2-40B4-BE49-F238E27FC236}">
                <a16:creationId xmlns:a16="http://schemas.microsoft.com/office/drawing/2014/main" id="{32A8EF85-D2F2-4819-AF85-EDC47BAF5067}"/>
              </a:ext>
            </a:extLst>
          </p:cNvPr>
          <p:cNvSpPr>
            <a:spLocks noGrp="1"/>
          </p:cNvSpPr>
          <p:nvPr>
            <p:ph type="subTitle" idx="10"/>
          </p:nvPr>
        </p:nvSpPr>
        <p:spPr/>
        <p:txBody>
          <a:bodyPr/>
          <a:lstStyle/>
          <a:p>
            <a:r>
              <a:rPr lang="fr-FR" dirty="0"/>
              <a:t>Besoin de nouveaux ateliers…</a:t>
            </a:r>
          </a:p>
        </p:txBody>
      </p:sp>
      <p:pic>
        <p:nvPicPr>
          <p:cNvPr id="5" name="Imag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3496" y="2718384"/>
            <a:ext cx="4051496" cy="3038622"/>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941255" y="2776948"/>
            <a:ext cx="4239065" cy="3179299"/>
          </a:xfrm>
          <a:prstGeom prst="rect">
            <a:avLst/>
          </a:prstGeom>
        </p:spPr>
      </p:pic>
    </p:spTree>
    <p:extLst>
      <p:ext uri="{BB962C8B-B14F-4D97-AF65-F5344CB8AC3E}">
        <p14:creationId xmlns:p14="http://schemas.microsoft.com/office/powerpoint/2010/main" val="3844666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8786C-B510-4605-9DB9-D5D12977EBA9}"/>
              </a:ext>
            </a:extLst>
          </p:cNvPr>
          <p:cNvSpPr>
            <a:spLocks noGrp="1"/>
          </p:cNvSpPr>
          <p:nvPr>
            <p:ph type="title"/>
          </p:nvPr>
        </p:nvSpPr>
        <p:spPr/>
        <p:txBody>
          <a:bodyPr/>
          <a:lstStyle/>
          <a:p>
            <a:r>
              <a:rPr lang="fr-FR" dirty="0"/>
              <a:t>Un travail ensemble depuis 2010</a:t>
            </a:r>
          </a:p>
        </p:txBody>
      </p:sp>
      <p:sp>
        <p:nvSpPr>
          <p:cNvPr id="4" name="Flèche : droite 3">
            <a:extLst>
              <a:ext uri="{FF2B5EF4-FFF2-40B4-BE49-F238E27FC236}">
                <a16:creationId xmlns:a16="http://schemas.microsoft.com/office/drawing/2014/main" id="{094E8283-B180-483B-B5F9-FCD5F5874186}"/>
              </a:ext>
            </a:extLst>
          </p:cNvPr>
          <p:cNvSpPr/>
          <p:nvPr/>
        </p:nvSpPr>
        <p:spPr>
          <a:xfrm>
            <a:off x="603250" y="1797050"/>
            <a:ext cx="10871200" cy="552450"/>
          </a:xfrm>
          <a:prstGeom prst="rightArrow">
            <a:avLst/>
          </a:prstGeom>
          <a:solidFill>
            <a:srgbClr val="2756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endParaRPr>
          </a:p>
        </p:txBody>
      </p:sp>
      <p:sp>
        <p:nvSpPr>
          <p:cNvPr id="5" name="Ellipse 4">
            <a:extLst>
              <a:ext uri="{FF2B5EF4-FFF2-40B4-BE49-F238E27FC236}">
                <a16:creationId xmlns:a16="http://schemas.microsoft.com/office/drawing/2014/main" id="{B268FF6A-BC51-4B03-B81C-F68630C886CB}"/>
              </a:ext>
            </a:extLst>
          </p:cNvPr>
          <p:cNvSpPr>
            <a:spLocks noChangeAspect="1"/>
          </p:cNvSpPr>
          <p:nvPr/>
        </p:nvSpPr>
        <p:spPr>
          <a:xfrm>
            <a:off x="734450"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6E5BCB0A-3403-439D-9759-B647CD4638B8}"/>
              </a:ext>
            </a:extLst>
          </p:cNvPr>
          <p:cNvSpPr txBox="1"/>
          <p:nvPr/>
        </p:nvSpPr>
        <p:spPr>
          <a:xfrm>
            <a:off x="567459" y="1461409"/>
            <a:ext cx="644656" cy="307777"/>
          </a:xfrm>
          <a:prstGeom prst="rect">
            <a:avLst/>
          </a:prstGeom>
          <a:noFill/>
        </p:spPr>
        <p:txBody>
          <a:bodyPr wrap="square" rtlCol="0">
            <a:spAutoFit/>
          </a:bodyPr>
          <a:lstStyle/>
          <a:p>
            <a:r>
              <a:rPr lang="fr-FR" sz="1400" b="1" dirty="0">
                <a:latin typeface="AvenirNext LT Pro MediumCn" panose="020B0606020202020204" pitchFamily="34" charset="0"/>
              </a:rPr>
              <a:t>2010</a:t>
            </a:r>
          </a:p>
        </p:txBody>
      </p:sp>
      <p:sp>
        <p:nvSpPr>
          <p:cNvPr id="7" name="ZoneTexte 6">
            <a:extLst>
              <a:ext uri="{FF2B5EF4-FFF2-40B4-BE49-F238E27FC236}">
                <a16:creationId xmlns:a16="http://schemas.microsoft.com/office/drawing/2014/main" id="{4FEC8E37-4605-4B52-9B15-349A02B8A256}"/>
              </a:ext>
            </a:extLst>
          </p:cNvPr>
          <p:cNvSpPr txBox="1"/>
          <p:nvPr/>
        </p:nvSpPr>
        <p:spPr>
          <a:xfrm>
            <a:off x="263235" y="2451852"/>
            <a:ext cx="1334193" cy="307777"/>
          </a:xfrm>
          <a:prstGeom prst="rect">
            <a:avLst/>
          </a:prstGeom>
          <a:noFill/>
        </p:spPr>
        <p:txBody>
          <a:bodyPr wrap="square" rtlCol="0">
            <a:spAutoFit/>
          </a:bodyPr>
          <a:lstStyle/>
          <a:p>
            <a:r>
              <a:rPr lang="fr-FR" sz="1400" dirty="0">
                <a:latin typeface="AvenirNext LT Pro MediumCn" panose="020B0606020202020204" pitchFamily="34" charset="0"/>
              </a:rPr>
              <a:t>Compréhension </a:t>
            </a:r>
          </a:p>
        </p:txBody>
      </p:sp>
      <p:sp>
        <p:nvSpPr>
          <p:cNvPr id="8" name="Ellipse 7">
            <a:extLst>
              <a:ext uri="{FF2B5EF4-FFF2-40B4-BE49-F238E27FC236}">
                <a16:creationId xmlns:a16="http://schemas.microsoft.com/office/drawing/2014/main" id="{FB1997BE-496A-422A-B62B-B4451E1A0A59}"/>
              </a:ext>
            </a:extLst>
          </p:cNvPr>
          <p:cNvSpPr>
            <a:spLocks noChangeAspect="1"/>
          </p:cNvSpPr>
          <p:nvPr/>
        </p:nvSpPr>
        <p:spPr>
          <a:xfrm>
            <a:off x="2244595"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9AB33ACE-3C08-4ED9-B0A3-C9C53089D7A9}"/>
              </a:ext>
            </a:extLst>
          </p:cNvPr>
          <p:cNvSpPr txBox="1"/>
          <p:nvPr/>
        </p:nvSpPr>
        <p:spPr>
          <a:xfrm>
            <a:off x="1879341" y="1461409"/>
            <a:ext cx="915872" cy="523220"/>
          </a:xfrm>
          <a:prstGeom prst="rect">
            <a:avLst/>
          </a:prstGeom>
          <a:noFill/>
        </p:spPr>
        <p:txBody>
          <a:bodyPr wrap="square" rtlCol="0">
            <a:spAutoFit/>
          </a:bodyPr>
          <a:lstStyle/>
          <a:p>
            <a:pPr algn="ctr"/>
            <a:r>
              <a:rPr lang="fr-FR" sz="1400" b="1" dirty="0">
                <a:latin typeface="AvenirNext LT Pro MediumCn" panose="020B0606020202020204" pitchFamily="34" charset="0"/>
              </a:rPr>
              <a:t>Automne 2011</a:t>
            </a:r>
          </a:p>
        </p:txBody>
      </p:sp>
      <p:sp>
        <p:nvSpPr>
          <p:cNvPr id="14" name="ZoneTexte 13">
            <a:extLst>
              <a:ext uri="{FF2B5EF4-FFF2-40B4-BE49-F238E27FC236}">
                <a16:creationId xmlns:a16="http://schemas.microsoft.com/office/drawing/2014/main" id="{566B1FC9-B5AA-4694-84C7-5396A15634CE}"/>
              </a:ext>
            </a:extLst>
          </p:cNvPr>
          <p:cNvSpPr txBox="1"/>
          <p:nvPr/>
        </p:nvSpPr>
        <p:spPr>
          <a:xfrm>
            <a:off x="1736025" y="2451852"/>
            <a:ext cx="1188764" cy="523220"/>
          </a:xfrm>
          <a:prstGeom prst="rect">
            <a:avLst/>
          </a:prstGeom>
          <a:noFill/>
        </p:spPr>
        <p:txBody>
          <a:bodyPr wrap="square" rtlCol="0">
            <a:spAutoFit/>
          </a:bodyPr>
          <a:lstStyle/>
          <a:p>
            <a:pPr algn="ctr"/>
            <a:r>
              <a:rPr lang="fr-FR" sz="1400" dirty="0">
                <a:latin typeface="AvenirNext LT Pro MediumCn" panose="020B0606020202020204" pitchFamily="34" charset="0"/>
              </a:rPr>
              <a:t>Travaux </a:t>
            </a:r>
          </a:p>
          <a:p>
            <a:pPr algn="ctr"/>
            <a:r>
              <a:rPr lang="fr-FR" sz="1400" dirty="0">
                <a:latin typeface="AvenirNext LT Pro MediumCn" panose="020B0606020202020204" pitchFamily="34" charset="0"/>
              </a:rPr>
              <a:t>en sous-groupe</a:t>
            </a:r>
          </a:p>
        </p:txBody>
      </p:sp>
      <p:sp>
        <p:nvSpPr>
          <p:cNvPr id="19" name="Ellipse 18">
            <a:extLst>
              <a:ext uri="{FF2B5EF4-FFF2-40B4-BE49-F238E27FC236}">
                <a16:creationId xmlns:a16="http://schemas.microsoft.com/office/drawing/2014/main" id="{76567040-7F9C-4ECB-ACF8-3BF3E779410C}"/>
              </a:ext>
            </a:extLst>
          </p:cNvPr>
          <p:cNvSpPr>
            <a:spLocks noChangeAspect="1"/>
          </p:cNvSpPr>
          <p:nvPr/>
        </p:nvSpPr>
        <p:spPr>
          <a:xfrm>
            <a:off x="3436086" y="2004826"/>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2D625FA7-34B4-4228-8BC7-8B2F658A1BA6}"/>
              </a:ext>
            </a:extLst>
          </p:cNvPr>
          <p:cNvSpPr txBox="1"/>
          <p:nvPr/>
        </p:nvSpPr>
        <p:spPr>
          <a:xfrm>
            <a:off x="2889610" y="1461409"/>
            <a:ext cx="1231496" cy="523220"/>
          </a:xfrm>
          <a:prstGeom prst="rect">
            <a:avLst/>
          </a:prstGeom>
          <a:noFill/>
        </p:spPr>
        <p:txBody>
          <a:bodyPr wrap="square" rtlCol="0">
            <a:spAutoFit/>
          </a:bodyPr>
          <a:lstStyle/>
          <a:p>
            <a:pPr algn="ctr"/>
            <a:r>
              <a:rPr lang="fr-FR" sz="1400" b="1" dirty="0">
                <a:latin typeface="AvenirNext LT Pro MediumCn" panose="020B0606020202020204" pitchFamily="34" charset="0"/>
              </a:rPr>
              <a:t>1</a:t>
            </a:r>
            <a:r>
              <a:rPr lang="fr-FR" sz="1400" b="1" baseline="30000" dirty="0">
                <a:latin typeface="AvenirNext LT Pro MediumCn" panose="020B0606020202020204" pitchFamily="34" charset="0"/>
              </a:rPr>
              <a:t>er</a:t>
            </a:r>
            <a:r>
              <a:rPr lang="fr-FR" sz="1400" b="1" dirty="0">
                <a:latin typeface="AvenirNext LT Pro MediumCn" panose="020B0606020202020204" pitchFamily="34" charset="0"/>
              </a:rPr>
              <a:t> semestre</a:t>
            </a:r>
          </a:p>
          <a:p>
            <a:pPr algn="ctr"/>
            <a:r>
              <a:rPr lang="fr-FR" sz="1400" b="1" dirty="0">
                <a:latin typeface="AvenirNext LT Pro MediumCn" panose="020B0606020202020204" pitchFamily="34" charset="0"/>
              </a:rPr>
              <a:t>2012</a:t>
            </a:r>
          </a:p>
        </p:txBody>
      </p:sp>
      <p:sp>
        <p:nvSpPr>
          <p:cNvPr id="22" name="ZoneTexte 21">
            <a:extLst>
              <a:ext uri="{FF2B5EF4-FFF2-40B4-BE49-F238E27FC236}">
                <a16:creationId xmlns:a16="http://schemas.microsoft.com/office/drawing/2014/main" id="{6E6553CC-7ACE-4B82-8BDC-86FAF027C5D5}"/>
              </a:ext>
            </a:extLst>
          </p:cNvPr>
          <p:cNvSpPr txBox="1"/>
          <p:nvPr/>
        </p:nvSpPr>
        <p:spPr>
          <a:xfrm>
            <a:off x="2993029" y="2451852"/>
            <a:ext cx="1024659" cy="523220"/>
          </a:xfrm>
          <a:prstGeom prst="rect">
            <a:avLst/>
          </a:prstGeom>
          <a:noFill/>
        </p:spPr>
        <p:txBody>
          <a:bodyPr wrap="square" rtlCol="0">
            <a:spAutoFit/>
          </a:bodyPr>
          <a:lstStyle/>
          <a:p>
            <a:pPr algn="ctr"/>
            <a:r>
              <a:rPr lang="fr-FR" sz="1400" dirty="0">
                <a:latin typeface="AvenirNext LT Pro MediumCn" panose="020B0606020202020204" pitchFamily="34" charset="0"/>
              </a:rPr>
              <a:t>Tableau de bord</a:t>
            </a:r>
          </a:p>
        </p:txBody>
      </p:sp>
      <p:sp>
        <p:nvSpPr>
          <p:cNvPr id="17" name="ZoneTexte 16">
            <a:extLst>
              <a:ext uri="{FF2B5EF4-FFF2-40B4-BE49-F238E27FC236}">
                <a16:creationId xmlns:a16="http://schemas.microsoft.com/office/drawing/2014/main" id="{955A6CA3-3D59-41EA-B4EE-DE3B98B1A81D}"/>
              </a:ext>
            </a:extLst>
          </p:cNvPr>
          <p:cNvSpPr txBox="1"/>
          <p:nvPr/>
        </p:nvSpPr>
        <p:spPr>
          <a:xfrm>
            <a:off x="4350871" y="1569130"/>
            <a:ext cx="6619165" cy="307777"/>
          </a:xfrm>
          <a:prstGeom prst="rect">
            <a:avLst/>
          </a:prstGeom>
          <a:noFill/>
        </p:spPr>
        <p:txBody>
          <a:bodyPr wrap="square" rtlCol="0">
            <a:spAutoFit/>
          </a:bodyPr>
          <a:lstStyle/>
          <a:p>
            <a:pPr algn="ctr"/>
            <a:r>
              <a:rPr lang="fr-FR" sz="1400" b="1" dirty="0">
                <a:latin typeface="AvenirNext LT Pro MediumCn" panose="020B0606020202020204" pitchFamily="34" charset="0"/>
              </a:rPr>
              <a:t>Tous les ans depuis</a:t>
            </a:r>
          </a:p>
        </p:txBody>
      </p:sp>
      <p:sp>
        <p:nvSpPr>
          <p:cNvPr id="18" name="ZoneTexte 17">
            <a:extLst>
              <a:ext uri="{FF2B5EF4-FFF2-40B4-BE49-F238E27FC236}">
                <a16:creationId xmlns:a16="http://schemas.microsoft.com/office/drawing/2014/main" id="{CAABDE11-9B37-4331-8CDE-58BA1AAADC5D}"/>
              </a:ext>
            </a:extLst>
          </p:cNvPr>
          <p:cNvSpPr txBox="1"/>
          <p:nvPr/>
        </p:nvSpPr>
        <p:spPr>
          <a:xfrm>
            <a:off x="207402" y="3327446"/>
            <a:ext cx="5175622" cy="3323987"/>
          </a:xfrm>
          <a:prstGeom prst="rect">
            <a:avLst/>
          </a:prstGeom>
          <a:noFill/>
        </p:spPr>
        <p:txBody>
          <a:bodyPr wrap="square" rtlCol="0">
            <a:spAutoFit/>
          </a:bodyPr>
          <a:lstStyle/>
          <a:p>
            <a:r>
              <a:rPr lang="fr-FR" dirty="0">
                <a:solidFill>
                  <a:schemeClr val="bg2"/>
                </a:solidFill>
                <a:latin typeface="AvenirNext LT Pro MediumCn" panose="020B0606020202020204" pitchFamily="34" charset="0"/>
              </a:rPr>
              <a:t>Tous les ans : </a:t>
            </a:r>
          </a:p>
          <a:p>
            <a:r>
              <a:rPr lang="fr-FR" dirty="0">
                <a:solidFill>
                  <a:schemeClr val="bg2"/>
                </a:solidFill>
                <a:latin typeface="AvenirNext LT Pro MediumCn" panose="020B0606020202020204" pitchFamily="34" charset="0"/>
              </a:rPr>
              <a:t>Des tours de plaine pour saisir l’état des champs</a:t>
            </a:r>
          </a:p>
          <a:p>
            <a:r>
              <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rPr>
              <a:t>Tour des couverts, tour des cultures</a:t>
            </a:r>
          </a:p>
          <a:p>
            <a:endParaRPr lang="fr-FR" dirty="0">
              <a:latin typeface="AvenirNext LT Pro MediumCn" panose="020B0606020202020204" pitchFamily="34" charset="0"/>
            </a:endParaRPr>
          </a:p>
          <a:p>
            <a:r>
              <a:rPr lang="fr-FR" dirty="0">
                <a:solidFill>
                  <a:schemeClr val="bg2"/>
                </a:solidFill>
                <a:latin typeface="AvenirNext LT Pro MediumCn" panose="020B0606020202020204" pitchFamily="34" charset="0"/>
              </a:rPr>
              <a:t>Des campagnes de mesure</a:t>
            </a:r>
          </a:p>
          <a:p>
            <a:r>
              <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rPr>
              <a:t>Campagne de mesure des reliquats N en </a:t>
            </a:r>
            <a:r>
              <a:rPr kumimoji="0" lang="fr-FR" sz="1400" b="0" i="0" u="none" strike="noStrike" kern="1200" cap="none" spc="0" normalizeH="0" baseline="0" noProof="0" dirty="0" err="1">
                <a:ln>
                  <a:noFill/>
                </a:ln>
                <a:solidFill>
                  <a:schemeClr val="bg2"/>
                </a:solidFill>
                <a:effectLst/>
                <a:uLnTx/>
                <a:uFillTx/>
                <a:latin typeface="AvenirNext LT Pro LightCn" panose="020B0406020202020204" pitchFamily="34" charset="0"/>
                <a:ea typeface="+mn-ea"/>
                <a:cs typeface="+mn-cs"/>
              </a:rPr>
              <a:t>nov</a:t>
            </a:r>
            <a:r>
              <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rPr>
              <a:t>/</a:t>
            </a:r>
            <a:r>
              <a:rPr kumimoji="0" lang="fr-FR" sz="1400" b="0" i="0" u="none" strike="noStrike" kern="1200" cap="none" spc="0" normalizeH="0" baseline="0" noProof="0" dirty="0" err="1">
                <a:ln>
                  <a:noFill/>
                </a:ln>
                <a:solidFill>
                  <a:schemeClr val="bg2"/>
                </a:solidFill>
                <a:effectLst/>
                <a:uLnTx/>
                <a:uFillTx/>
                <a:latin typeface="AvenirNext LT Pro LightCn" panose="020B0406020202020204" pitchFamily="34" charset="0"/>
                <a:ea typeface="+mn-ea"/>
                <a:cs typeface="+mn-cs"/>
              </a:rPr>
              <a:t>déc</a:t>
            </a:r>
            <a:endPar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endParaRPr>
          </a:p>
          <a:p>
            <a:endParaRPr lang="fr-FR" dirty="0">
              <a:solidFill>
                <a:schemeClr val="bg2"/>
              </a:solidFill>
              <a:latin typeface="AvenirNext LT Pro MediumCn" panose="020B0606020202020204" pitchFamily="34" charset="0"/>
            </a:endParaRPr>
          </a:p>
          <a:p>
            <a:r>
              <a:rPr lang="fr-FR" dirty="0">
                <a:solidFill>
                  <a:srgbClr val="00B050"/>
                </a:solidFill>
                <a:latin typeface="AvenirNext LT Pro MediumCn" panose="020B0606020202020204" pitchFamily="34" charset="0"/>
              </a:rPr>
              <a:t>Des rdv individuels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rgbClr val="00B050"/>
                </a:solidFill>
                <a:latin typeface="AvenirNext LT Pro LightCn" panose="020B0406020202020204" pitchFamily="34" charset="0"/>
              </a:rPr>
              <a:t>pour discuter des atteintes et des résultats obtenus. En janvier/février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schemeClr val="bg2"/>
              </a:solidFill>
              <a:latin typeface="AvenirNext LT Pro LightCn" panose="020B0406020202020204" pitchFamily="34" charset="0"/>
            </a:endParaRPr>
          </a:p>
          <a:p>
            <a:r>
              <a:rPr lang="fr-FR" dirty="0">
                <a:solidFill>
                  <a:schemeClr val="bg2"/>
                </a:solidFill>
                <a:latin typeface="AvenirNext LT Pro MediumCn" panose="020B0606020202020204" pitchFamily="34" charset="0"/>
              </a:rPr>
              <a:t>Des COPIL/COTECH</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chemeClr val="bg2"/>
                </a:solidFill>
                <a:latin typeface="AvenirNext LT Pro LightCn" panose="020B0406020202020204" pitchFamily="34" charset="0"/>
              </a:rPr>
              <a:t>Avec les acteurs institutionnels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prstClr val="black"/>
              </a:solidFill>
              <a:latin typeface="AvenirNext LT Pro LightCn" panose="020B0406020202020204" pitchFamily="34" charset="0"/>
            </a:endParaRPr>
          </a:p>
        </p:txBody>
      </p:sp>
      <p:sp>
        <p:nvSpPr>
          <p:cNvPr id="21" name="ZoneTexte 20">
            <a:extLst>
              <a:ext uri="{FF2B5EF4-FFF2-40B4-BE49-F238E27FC236}">
                <a16:creationId xmlns:a16="http://schemas.microsoft.com/office/drawing/2014/main" id="{6D864498-F9D0-4FFD-AED9-5C6CE547A2EF}"/>
              </a:ext>
            </a:extLst>
          </p:cNvPr>
          <p:cNvSpPr txBox="1"/>
          <p:nvPr/>
        </p:nvSpPr>
        <p:spPr>
          <a:xfrm>
            <a:off x="7149655" y="2451852"/>
            <a:ext cx="1024659" cy="523220"/>
          </a:xfrm>
          <a:prstGeom prst="rect">
            <a:avLst/>
          </a:prstGeom>
          <a:noFill/>
        </p:spPr>
        <p:txBody>
          <a:bodyPr wrap="square" rtlCol="0">
            <a:spAutoFit/>
          </a:bodyPr>
          <a:lstStyle/>
          <a:p>
            <a:pPr algn="ctr"/>
            <a:r>
              <a:rPr lang="fr-FR" sz="1400" dirty="0">
                <a:latin typeface="AvenirNext LT Pro MediumCn" panose="020B0606020202020204" pitchFamily="34" charset="0"/>
              </a:rPr>
              <a:t>Suivi adaptatif</a:t>
            </a:r>
          </a:p>
        </p:txBody>
      </p:sp>
      <p:pic>
        <p:nvPicPr>
          <p:cNvPr id="10" name="Picture 9">
            <a:extLst>
              <a:ext uri="{FF2B5EF4-FFF2-40B4-BE49-F238E27FC236}">
                <a16:creationId xmlns:a16="http://schemas.microsoft.com/office/drawing/2014/main" id="{C9550424-4B83-45D3-8D8C-33B46681EF45}"/>
              </a:ext>
            </a:extLst>
          </p:cNvPr>
          <p:cNvPicPr>
            <a:picLocks noChangeAspect="1"/>
          </p:cNvPicPr>
          <p:nvPr/>
        </p:nvPicPr>
        <p:blipFill>
          <a:blip r:embed="rId2"/>
          <a:stretch>
            <a:fillRect/>
          </a:stretch>
        </p:blipFill>
        <p:spPr>
          <a:xfrm>
            <a:off x="5262465" y="2500535"/>
            <a:ext cx="6917677" cy="3903314"/>
          </a:xfrm>
          <a:prstGeom prst="rect">
            <a:avLst/>
          </a:prstGeom>
        </p:spPr>
      </p:pic>
      <p:sp>
        <p:nvSpPr>
          <p:cNvPr id="24" name="Rectangle 23">
            <a:extLst>
              <a:ext uri="{FF2B5EF4-FFF2-40B4-BE49-F238E27FC236}">
                <a16:creationId xmlns:a16="http://schemas.microsoft.com/office/drawing/2014/main" id="{FF7C28AA-1B3F-4FCC-B227-BFD886B71F62}"/>
              </a:ext>
            </a:extLst>
          </p:cNvPr>
          <p:cNvSpPr/>
          <p:nvPr/>
        </p:nvSpPr>
        <p:spPr>
          <a:xfrm>
            <a:off x="6373141" y="5136531"/>
            <a:ext cx="2648030" cy="81886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AvenirNext LT Pro LightCn" panose="020B0406020202020204" pitchFamily="34" charset="0"/>
              </a:rPr>
              <a:t>Vision de l’ensemble de l’AAC : une barre par parcelle</a:t>
            </a:r>
            <a:endParaRPr lang="en-US" dirty="0">
              <a:solidFill>
                <a:schemeClr val="tx1"/>
              </a:solidFill>
              <a:latin typeface="AvenirNext LT Pro LightCn" panose="020B0406020202020204" pitchFamily="34" charset="0"/>
            </a:endParaRPr>
          </a:p>
        </p:txBody>
      </p:sp>
      <p:pic>
        <p:nvPicPr>
          <p:cNvPr id="23" name="Picture 22">
            <a:extLst>
              <a:ext uri="{FF2B5EF4-FFF2-40B4-BE49-F238E27FC236}">
                <a16:creationId xmlns:a16="http://schemas.microsoft.com/office/drawing/2014/main" id="{356E5BF2-C5EC-446F-8FAF-E28E9EB527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57610" y="279262"/>
            <a:ext cx="3029378" cy="1388208"/>
          </a:xfrm>
          <a:prstGeom prst="rect">
            <a:avLst/>
          </a:prstGeom>
        </p:spPr>
      </p:pic>
    </p:spTree>
    <p:extLst>
      <p:ext uri="{BB962C8B-B14F-4D97-AF65-F5344CB8AC3E}">
        <p14:creationId xmlns:p14="http://schemas.microsoft.com/office/powerpoint/2010/main" val="3134278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8786C-B510-4605-9DB9-D5D12977EBA9}"/>
              </a:ext>
            </a:extLst>
          </p:cNvPr>
          <p:cNvSpPr>
            <a:spLocks noGrp="1"/>
          </p:cNvSpPr>
          <p:nvPr>
            <p:ph type="title"/>
          </p:nvPr>
        </p:nvSpPr>
        <p:spPr/>
        <p:txBody>
          <a:bodyPr/>
          <a:lstStyle/>
          <a:p>
            <a:r>
              <a:rPr lang="fr-FR" dirty="0"/>
              <a:t>Un travail ensemble depuis 2010</a:t>
            </a:r>
          </a:p>
        </p:txBody>
      </p:sp>
      <p:sp>
        <p:nvSpPr>
          <p:cNvPr id="4" name="Flèche : droite 3">
            <a:extLst>
              <a:ext uri="{FF2B5EF4-FFF2-40B4-BE49-F238E27FC236}">
                <a16:creationId xmlns:a16="http://schemas.microsoft.com/office/drawing/2014/main" id="{094E8283-B180-483B-B5F9-FCD5F5874186}"/>
              </a:ext>
            </a:extLst>
          </p:cNvPr>
          <p:cNvSpPr/>
          <p:nvPr/>
        </p:nvSpPr>
        <p:spPr>
          <a:xfrm>
            <a:off x="603250" y="1797050"/>
            <a:ext cx="10871200" cy="552450"/>
          </a:xfrm>
          <a:prstGeom prst="rightArrow">
            <a:avLst/>
          </a:prstGeom>
          <a:solidFill>
            <a:srgbClr val="2756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endParaRPr>
          </a:p>
        </p:txBody>
      </p:sp>
      <p:sp>
        <p:nvSpPr>
          <p:cNvPr id="5" name="Ellipse 4">
            <a:extLst>
              <a:ext uri="{FF2B5EF4-FFF2-40B4-BE49-F238E27FC236}">
                <a16:creationId xmlns:a16="http://schemas.microsoft.com/office/drawing/2014/main" id="{B268FF6A-BC51-4B03-B81C-F68630C886CB}"/>
              </a:ext>
            </a:extLst>
          </p:cNvPr>
          <p:cNvSpPr>
            <a:spLocks noChangeAspect="1"/>
          </p:cNvSpPr>
          <p:nvPr/>
        </p:nvSpPr>
        <p:spPr>
          <a:xfrm>
            <a:off x="734450"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6E5BCB0A-3403-439D-9759-B647CD4638B8}"/>
              </a:ext>
            </a:extLst>
          </p:cNvPr>
          <p:cNvSpPr txBox="1"/>
          <p:nvPr/>
        </p:nvSpPr>
        <p:spPr>
          <a:xfrm>
            <a:off x="567459" y="1461409"/>
            <a:ext cx="644656" cy="307777"/>
          </a:xfrm>
          <a:prstGeom prst="rect">
            <a:avLst/>
          </a:prstGeom>
          <a:noFill/>
        </p:spPr>
        <p:txBody>
          <a:bodyPr wrap="square" rtlCol="0">
            <a:spAutoFit/>
          </a:bodyPr>
          <a:lstStyle/>
          <a:p>
            <a:r>
              <a:rPr lang="fr-FR" sz="1400" b="1" dirty="0">
                <a:latin typeface="AvenirNext LT Pro MediumCn" panose="020B0606020202020204" pitchFamily="34" charset="0"/>
              </a:rPr>
              <a:t>2010</a:t>
            </a:r>
          </a:p>
        </p:txBody>
      </p:sp>
      <p:sp>
        <p:nvSpPr>
          <p:cNvPr id="7" name="ZoneTexte 6">
            <a:extLst>
              <a:ext uri="{FF2B5EF4-FFF2-40B4-BE49-F238E27FC236}">
                <a16:creationId xmlns:a16="http://schemas.microsoft.com/office/drawing/2014/main" id="{4FEC8E37-4605-4B52-9B15-349A02B8A256}"/>
              </a:ext>
            </a:extLst>
          </p:cNvPr>
          <p:cNvSpPr txBox="1"/>
          <p:nvPr/>
        </p:nvSpPr>
        <p:spPr>
          <a:xfrm>
            <a:off x="263235" y="2451852"/>
            <a:ext cx="1334193" cy="307777"/>
          </a:xfrm>
          <a:prstGeom prst="rect">
            <a:avLst/>
          </a:prstGeom>
          <a:noFill/>
        </p:spPr>
        <p:txBody>
          <a:bodyPr wrap="square" rtlCol="0">
            <a:spAutoFit/>
          </a:bodyPr>
          <a:lstStyle/>
          <a:p>
            <a:r>
              <a:rPr lang="fr-FR" sz="1400" dirty="0">
                <a:latin typeface="AvenirNext LT Pro MediumCn" panose="020B0606020202020204" pitchFamily="34" charset="0"/>
              </a:rPr>
              <a:t>Compréhension </a:t>
            </a:r>
          </a:p>
        </p:txBody>
      </p:sp>
      <p:sp>
        <p:nvSpPr>
          <p:cNvPr id="8" name="Ellipse 7">
            <a:extLst>
              <a:ext uri="{FF2B5EF4-FFF2-40B4-BE49-F238E27FC236}">
                <a16:creationId xmlns:a16="http://schemas.microsoft.com/office/drawing/2014/main" id="{FB1997BE-496A-422A-B62B-B4451E1A0A59}"/>
              </a:ext>
            </a:extLst>
          </p:cNvPr>
          <p:cNvSpPr>
            <a:spLocks noChangeAspect="1"/>
          </p:cNvSpPr>
          <p:nvPr/>
        </p:nvSpPr>
        <p:spPr>
          <a:xfrm>
            <a:off x="2244595"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9AB33ACE-3C08-4ED9-B0A3-C9C53089D7A9}"/>
              </a:ext>
            </a:extLst>
          </p:cNvPr>
          <p:cNvSpPr txBox="1"/>
          <p:nvPr/>
        </p:nvSpPr>
        <p:spPr>
          <a:xfrm>
            <a:off x="1879341" y="1461409"/>
            <a:ext cx="915872" cy="523220"/>
          </a:xfrm>
          <a:prstGeom prst="rect">
            <a:avLst/>
          </a:prstGeom>
          <a:noFill/>
        </p:spPr>
        <p:txBody>
          <a:bodyPr wrap="square" rtlCol="0">
            <a:spAutoFit/>
          </a:bodyPr>
          <a:lstStyle/>
          <a:p>
            <a:pPr algn="ctr"/>
            <a:r>
              <a:rPr lang="fr-FR" sz="1400" b="1" dirty="0">
                <a:latin typeface="AvenirNext LT Pro MediumCn" panose="020B0606020202020204" pitchFamily="34" charset="0"/>
              </a:rPr>
              <a:t>Automne 2011</a:t>
            </a:r>
          </a:p>
        </p:txBody>
      </p:sp>
      <p:sp>
        <p:nvSpPr>
          <p:cNvPr id="14" name="ZoneTexte 13">
            <a:extLst>
              <a:ext uri="{FF2B5EF4-FFF2-40B4-BE49-F238E27FC236}">
                <a16:creationId xmlns:a16="http://schemas.microsoft.com/office/drawing/2014/main" id="{566B1FC9-B5AA-4694-84C7-5396A15634CE}"/>
              </a:ext>
            </a:extLst>
          </p:cNvPr>
          <p:cNvSpPr txBox="1"/>
          <p:nvPr/>
        </p:nvSpPr>
        <p:spPr>
          <a:xfrm>
            <a:off x="1736025" y="2451852"/>
            <a:ext cx="1188764" cy="523220"/>
          </a:xfrm>
          <a:prstGeom prst="rect">
            <a:avLst/>
          </a:prstGeom>
          <a:noFill/>
        </p:spPr>
        <p:txBody>
          <a:bodyPr wrap="square" rtlCol="0">
            <a:spAutoFit/>
          </a:bodyPr>
          <a:lstStyle/>
          <a:p>
            <a:pPr algn="ctr"/>
            <a:r>
              <a:rPr lang="fr-FR" sz="1400" dirty="0">
                <a:latin typeface="AvenirNext LT Pro MediumCn" panose="020B0606020202020204" pitchFamily="34" charset="0"/>
              </a:rPr>
              <a:t>Travaux </a:t>
            </a:r>
          </a:p>
          <a:p>
            <a:pPr algn="ctr"/>
            <a:r>
              <a:rPr lang="fr-FR" sz="1400" dirty="0">
                <a:latin typeface="AvenirNext LT Pro MediumCn" panose="020B0606020202020204" pitchFamily="34" charset="0"/>
              </a:rPr>
              <a:t>en sous-groupe</a:t>
            </a:r>
          </a:p>
        </p:txBody>
      </p:sp>
      <p:sp>
        <p:nvSpPr>
          <p:cNvPr id="19" name="Ellipse 18">
            <a:extLst>
              <a:ext uri="{FF2B5EF4-FFF2-40B4-BE49-F238E27FC236}">
                <a16:creationId xmlns:a16="http://schemas.microsoft.com/office/drawing/2014/main" id="{76567040-7F9C-4ECB-ACF8-3BF3E779410C}"/>
              </a:ext>
            </a:extLst>
          </p:cNvPr>
          <p:cNvSpPr>
            <a:spLocks noChangeAspect="1"/>
          </p:cNvSpPr>
          <p:nvPr/>
        </p:nvSpPr>
        <p:spPr>
          <a:xfrm>
            <a:off x="3436086" y="2004826"/>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2D625FA7-34B4-4228-8BC7-8B2F658A1BA6}"/>
              </a:ext>
            </a:extLst>
          </p:cNvPr>
          <p:cNvSpPr txBox="1"/>
          <p:nvPr/>
        </p:nvSpPr>
        <p:spPr>
          <a:xfrm>
            <a:off x="2889610" y="1461409"/>
            <a:ext cx="1231496" cy="523220"/>
          </a:xfrm>
          <a:prstGeom prst="rect">
            <a:avLst/>
          </a:prstGeom>
          <a:noFill/>
        </p:spPr>
        <p:txBody>
          <a:bodyPr wrap="square" rtlCol="0">
            <a:spAutoFit/>
          </a:bodyPr>
          <a:lstStyle/>
          <a:p>
            <a:pPr algn="ctr"/>
            <a:r>
              <a:rPr lang="fr-FR" sz="1400" b="1" dirty="0">
                <a:latin typeface="AvenirNext LT Pro MediumCn" panose="020B0606020202020204" pitchFamily="34" charset="0"/>
              </a:rPr>
              <a:t>1</a:t>
            </a:r>
            <a:r>
              <a:rPr lang="fr-FR" sz="1400" b="1" baseline="30000" dirty="0">
                <a:latin typeface="AvenirNext LT Pro MediumCn" panose="020B0606020202020204" pitchFamily="34" charset="0"/>
              </a:rPr>
              <a:t>er</a:t>
            </a:r>
            <a:r>
              <a:rPr lang="fr-FR" sz="1400" b="1" dirty="0">
                <a:latin typeface="AvenirNext LT Pro MediumCn" panose="020B0606020202020204" pitchFamily="34" charset="0"/>
              </a:rPr>
              <a:t> semestre</a:t>
            </a:r>
          </a:p>
          <a:p>
            <a:pPr algn="ctr"/>
            <a:r>
              <a:rPr lang="fr-FR" sz="1400" b="1" dirty="0">
                <a:latin typeface="AvenirNext LT Pro MediumCn" panose="020B0606020202020204" pitchFamily="34" charset="0"/>
              </a:rPr>
              <a:t>2012</a:t>
            </a:r>
          </a:p>
        </p:txBody>
      </p:sp>
      <p:sp>
        <p:nvSpPr>
          <p:cNvPr id="22" name="ZoneTexte 21">
            <a:extLst>
              <a:ext uri="{FF2B5EF4-FFF2-40B4-BE49-F238E27FC236}">
                <a16:creationId xmlns:a16="http://schemas.microsoft.com/office/drawing/2014/main" id="{6E6553CC-7ACE-4B82-8BDC-86FAF027C5D5}"/>
              </a:ext>
            </a:extLst>
          </p:cNvPr>
          <p:cNvSpPr txBox="1"/>
          <p:nvPr/>
        </p:nvSpPr>
        <p:spPr>
          <a:xfrm>
            <a:off x="2993029" y="2451852"/>
            <a:ext cx="1024659" cy="523220"/>
          </a:xfrm>
          <a:prstGeom prst="rect">
            <a:avLst/>
          </a:prstGeom>
          <a:noFill/>
        </p:spPr>
        <p:txBody>
          <a:bodyPr wrap="square" rtlCol="0">
            <a:spAutoFit/>
          </a:bodyPr>
          <a:lstStyle/>
          <a:p>
            <a:pPr algn="ctr"/>
            <a:r>
              <a:rPr lang="fr-FR" sz="1400" dirty="0">
                <a:latin typeface="AvenirNext LT Pro MediumCn" panose="020B0606020202020204" pitchFamily="34" charset="0"/>
              </a:rPr>
              <a:t>Tableau de bord</a:t>
            </a:r>
          </a:p>
        </p:txBody>
      </p:sp>
      <p:sp>
        <p:nvSpPr>
          <p:cNvPr id="17" name="ZoneTexte 16">
            <a:extLst>
              <a:ext uri="{FF2B5EF4-FFF2-40B4-BE49-F238E27FC236}">
                <a16:creationId xmlns:a16="http://schemas.microsoft.com/office/drawing/2014/main" id="{955A6CA3-3D59-41EA-B4EE-DE3B98B1A81D}"/>
              </a:ext>
            </a:extLst>
          </p:cNvPr>
          <p:cNvSpPr txBox="1"/>
          <p:nvPr/>
        </p:nvSpPr>
        <p:spPr>
          <a:xfrm>
            <a:off x="4350871" y="1569130"/>
            <a:ext cx="6619165" cy="307777"/>
          </a:xfrm>
          <a:prstGeom prst="rect">
            <a:avLst/>
          </a:prstGeom>
          <a:noFill/>
        </p:spPr>
        <p:txBody>
          <a:bodyPr wrap="square" rtlCol="0">
            <a:spAutoFit/>
          </a:bodyPr>
          <a:lstStyle/>
          <a:p>
            <a:pPr algn="ctr"/>
            <a:r>
              <a:rPr lang="fr-FR" sz="1400" b="1" dirty="0">
                <a:latin typeface="AvenirNext LT Pro MediumCn" panose="020B0606020202020204" pitchFamily="34" charset="0"/>
              </a:rPr>
              <a:t>Tous les ans depuis</a:t>
            </a:r>
          </a:p>
        </p:txBody>
      </p:sp>
      <p:sp>
        <p:nvSpPr>
          <p:cNvPr id="18" name="ZoneTexte 17">
            <a:extLst>
              <a:ext uri="{FF2B5EF4-FFF2-40B4-BE49-F238E27FC236}">
                <a16:creationId xmlns:a16="http://schemas.microsoft.com/office/drawing/2014/main" id="{CAABDE11-9B37-4331-8CDE-58BA1AAADC5D}"/>
              </a:ext>
            </a:extLst>
          </p:cNvPr>
          <p:cNvSpPr txBox="1"/>
          <p:nvPr/>
        </p:nvSpPr>
        <p:spPr>
          <a:xfrm>
            <a:off x="207402" y="3327446"/>
            <a:ext cx="5175622" cy="3323987"/>
          </a:xfrm>
          <a:prstGeom prst="rect">
            <a:avLst/>
          </a:prstGeom>
          <a:noFill/>
        </p:spPr>
        <p:txBody>
          <a:bodyPr wrap="square" rtlCol="0">
            <a:spAutoFit/>
          </a:bodyPr>
          <a:lstStyle/>
          <a:p>
            <a:r>
              <a:rPr lang="fr-FR" dirty="0">
                <a:solidFill>
                  <a:schemeClr val="bg2"/>
                </a:solidFill>
                <a:latin typeface="AvenirNext LT Pro MediumCn" panose="020B0606020202020204" pitchFamily="34" charset="0"/>
              </a:rPr>
              <a:t>Tous les ans : </a:t>
            </a:r>
          </a:p>
          <a:p>
            <a:r>
              <a:rPr lang="fr-FR" dirty="0">
                <a:solidFill>
                  <a:schemeClr val="bg2"/>
                </a:solidFill>
                <a:latin typeface="AvenirNext LT Pro MediumCn" panose="020B0606020202020204" pitchFamily="34" charset="0"/>
              </a:rPr>
              <a:t>Des tours de plaine pour saisir l’état des champs</a:t>
            </a:r>
          </a:p>
          <a:p>
            <a:r>
              <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rPr>
              <a:t>Tour des couverts, tour des cultures</a:t>
            </a:r>
          </a:p>
          <a:p>
            <a:endParaRPr lang="fr-FR" dirty="0">
              <a:latin typeface="AvenirNext LT Pro MediumCn" panose="020B0606020202020204" pitchFamily="34" charset="0"/>
            </a:endParaRPr>
          </a:p>
          <a:p>
            <a:r>
              <a:rPr lang="fr-FR" dirty="0">
                <a:solidFill>
                  <a:schemeClr val="bg2"/>
                </a:solidFill>
                <a:latin typeface="AvenirNext LT Pro MediumCn" panose="020B0606020202020204" pitchFamily="34" charset="0"/>
              </a:rPr>
              <a:t>Des campagnes de mesure</a:t>
            </a:r>
          </a:p>
          <a:p>
            <a:r>
              <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rPr>
              <a:t>Campagne de mesure des reliquats N en </a:t>
            </a:r>
            <a:r>
              <a:rPr kumimoji="0" lang="fr-FR" sz="1400" b="0" i="0" u="none" strike="noStrike" kern="1200" cap="none" spc="0" normalizeH="0" baseline="0" noProof="0" dirty="0" err="1">
                <a:ln>
                  <a:noFill/>
                </a:ln>
                <a:solidFill>
                  <a:schemeClr val="bg2"/>
                </a:solidFill>
                <a:effectLst/>
                <a:uLnTx/>
                <a:uFillTx/>
                <a:latin typeface="AvenirNext LT Pro LightCn" panose="020B0406020202020204" pitchFamily="34" charset="0"/>
                <a:ea typeface="+mn-ea"/>
                <a:cs typeface="+mn-cs"/>
              </a:rPr>
              <a:t>nov</a:t>
            </a:r>
            <a:r>
              <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rPr>
              <a:t>/</a:t>
            </a:r>
            <a:r>
              <a:rPr kumimoji="0" lang="fr-FR" sz="1400" b="0" i="0" u="none" strike="noStrike" kern="1200" cap="none" spc="0" normalizeH="0" baseline="0" noProof="0" dirty="0" err="1">
                <a:ln>
                  <a:noFill/>
                </a:ln>
                <a:solidFill>
                  <a:schemeClr val="bg2"/>
                </a:solidFill>
                <a:effectLst/>
                <a:uLnTx/>
                <a:uFillTx/>
                <a:latin typeface="AvenirNext LT Pro LightCn" panose="020B0406020202020204" pitchFamily="34" charset="0"/>
                <a:ea typeface="+mn-ea"/>
                <a:cs typeface="+mn-cs"/>
              </a:rPr>
              <a:t>déc</a:t>
            </a:r>
            <a:endPar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endParaRPr>
          </a:p>
          <a:p>
            <a:endParaRPr lang="fr-FR" dirty="0">
              <a:solidFill>
                <a:schemeClr val="bg2"/>
              </a:solidFill>
              <a:latin typeface="AvenirNext LT Pro MediumCn" panose="020B0606020202020204" pitchFamily="34" charset="0"/>
            </a:endParaRPr>
          </a:p>
          <a:p>
            <a:r>
              <a:rPr lang="fr-FR" dirty="0">
                <a:solidFill>
                  <a:srgbClr val="00B050"/>
                </a:solidFill>
                <a:latin typeface="AvenirNext LT Pro MediumCn" panose="020B0606020202020204" pitchFamily="34" charset="0"/>
              </a:rPr>
              <a:t>Des rdv individuels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rgbClr val="00B050"/>
                </a:solidFill>
                <a:latin typeface="AvenirNext LT Pro LightCn" panose="020B0406020202020204" pitchFamily="34" charset="0"/>
              </a:rPr>
              <a:t>pour discuter des atteintes et des résultats obtenus. En janvier/février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schemeClr val="bg2"/>
              </a:solidFill>
              <a:latin typeface="AvenirNext LT Pro LightCn" panose="020B0406020202020204" pitchFamily="34" charset="0"/>
            </a:endParaRPr>
          </a:p>
          <a:p>
            <a:r>
              <a:rPr lang="fr-FR" dirty="0">
                <a:solidFill>
                  <a:schemeClr val="bg2"/>
                </a:solidFill>
                <a:latin typeface="AvenirNext LT Pro MediumCn" panose="020B0606020202020204" pitchFamily="34" charset="0"/>
              </a:rPr>
              <a:t>Des COPIL/COTECH</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chemeClr val="bg2"/>
                </a:solidFill>
                <a:latin typeface="AvenirNext LT Pro LightCn" panose="020B0406020202020204" pitchFamily="34" charset="0"/>
              </a:rPr>
              <a:t>Avec les acteurs institutionnels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prstClr val="black"/>
              </a:solidFill>
              <a:latin typeface="AvenirNext LT Pro LightCn" panose="020B0406020202020204" pitchFamily="34" charset="0"/>
            </a:endParaRPr>
          </a:p>
        </p:txBody>
      </p:sp>
      <p:sp>
        <p:nvSpPr>
          <p:cNvPr id="21" name="ZoneTexte 20">
            <a:extLst>
              <a:ext uri="{FF2B5EF4-FFF2-40B4-BE49-F238E27FC236}">
                <a16:creationId xmlns:a16="http://schemas.microsoft.com/office/drawing/2014/main" id="{6D864498-F9D0-4FFD-AED9-5C6CE547A2EF}"/>
              </a:ext>
            </a:extLst>
          </p:cNvPr>
          <p:cNvSpPr txBox="1"/>
          <p:nvPr/>
        </p:nvSpPr>
        <p:spPr>
          <a:xfrm>
            <a:off x="7149655" y="2451852"/>
            <a:ext cx="1024659" cy="523220"/>
          </a:xfrm>
          <a:prstGeom prst="rect">
            <a:avLst/>
          </a:prstGeom>
          <a:noFill/>
        </p:spPr>
        <p:txBody>
          <a:bodyPr wrap="square" rtlCol="0">
            <a:spAutoFit/>
          </a:bodyPr>
          <a:lstStyle/>
          <a:p>
            <a:pPr algn="ctr"/>
            <a:r>
              <a:rPr lang="fr-FR" sz="1400" dirty="0">
                <a:latin typeface="AvenirNext LT Pro MediumCn" panose="020B0606020202020204" pitchFamily="34" charset="0"/>
              </a:rPr>
              <a:t>Suivi adaptatif</a:t>
            </a:r>
          </a:p>
        </p:txBody>
      </p:sp>
      <p:pic>
        <p:nvPicPr>
          <p:cNvPr id="11" name="Picture 10">
            <a:extLst>
              <a:ext uri="{FF2B5EF4-FFF2-40B4-BE49-F238E27FC236}">
                <a16:creationId xmlns:a16="http://schemas.microsoft.com/office/drawing/2014/main" id="{4F791CDE-8489-4DF2-B635-99166B3CCBC0}"/>
              </a:ext>
            </a:extLst>
          </p:cNvPr>
          <p:cNvPicPr>
            <a:picLocks noChangeAspect="1"/>
          </p:cNvPicPr>
          <p:nvPr/>
        </p:nvPicPr>
        <p:blipFill>
          <a:blip r:embed="rId2"/>
          <a:stretch>
            <a:fillRect/>
          </a:stretch>
        </p:blipFill>
        <p:spPr>
          <a:xfrm>
            <a:off x="5420164" y="2753409"/>
            <a:ext cx="6740736" cy="3802929"/>
          </a:xfrm>
          <a:prstGeom prst="rect">
            <a:avLst/>
          </a:prstGeom>
        </p:spPr>
      </p:pic>
      <p:sp>
        <p:nvSpPr>
          <p:cNvPr id="24" name="Rectangle 23">
            <a:extLst>
              <a:ext uri="{FF2B5EF4-FFF2-40B4-BE49-F238E27FC236}">
                <a16:creationId xmlns:a16="http://schemas.microsoft.com/office/drawing/2014/main" id="{FF7C28AA-1B3F-4FCC-B227-BFD886B71F62}"/>
              </a:ext>
            </a:extLst>
          </p:cNvPr>
          <p:cNvSpPr/>
          <p:nvPr/>
        </p:nvSpPr>
        <p:spPr>
          <a:xfrm>
            <a:off x="6431642" y="3077424"/>
            <a:ext cx="4544822" cy="81886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AvenirNext LT Pro LightCn" panose="020B0406020202020204" pitchFamily="34" charset="0"/>
              </a:rPr>
              <a:t>Par couple précédent / suivant : on identifie les parcelles de l’agriculteur avec lui et on débriefe</a:t>
            </a:r>
            <a:endParaRPr lang="en-US" dirty="0">
              <a:solidFill>
                <a:schemeClr val="tx1"/>
              </a:solidFill>
              <a:latin typeface="AvenirNext LT Pro LightCn" panose="020B0406020202020204" pitchFamily="34" charset="0"/>
            </a:endParaRPr>
          </a:p>
        </p:txBody>
      </p:sp>
      <p:pic>
        <p:nvPicPr>
          <p:cNvPr id="23" name="Picture 22">
            <a:extLst>
              <a:ext uri="{FF2B5EF4-FFF2-40B4-BE49-F238E27FC236}">
                <a16:creationId xmlns:a16="http://schemas.microsoft.com/office/drawing/2014/main" id="{991299E2-6481-4DF7-A65E-D8C8A09B5A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57610" y="279262"/>
            <a:ext cx="3029378" cy="1388208"/>
          </a:xfrm>
          <a:prstGeom prst="rect">
            <a:avLst/>
          </a:prstGeom>
        </p:spPr>
      </p:pic>
      <p:sp>
        <p:nvSpPr>
          <p:cNvPr id="25" name="TextBox 24">
            <a:extLst>
              <a:ext uri="{FF2B5EF4-FFF2-40B4-BE49-F238E27FC236}">
                <a16:creationId xmlns:a16="http://schemas.microsoft.com/office/drawing/2014/main" id="{767D6EEA-2581-4195-9981-33808C6C3885}"/>
              </a:ext>
            </a:extLst>
          </p:cNvPr>
          <p:cNvSpPr txBox="1"/>
          <p:nvPr/>
        </p:nvSpPr>
        <p:spPr>
          <a:xfrm>
            <a:off x="4192556" y="6519446"/>
            <a:ext cx="3526971" cy="338554"/>
          </a:xfrm>
          <a:prstGeom prst="rect">
            <a:avLst/>
          </a:prstGeom>
          <a:noFill/>
        </p:spPr>
        <p:txBody>
          <a:bodyPr wrap="square">
            <a:spAutoFit/>
          </a:bodyPr>
          <a:lstStyle/>
          <a:p>
            <a:r>
              <a:rPr lang="fr-FR" sz="1600" dirty="0">
                <a:solidFill>
                  <a:schemeClr val="bg1">
                    <a:lumMod val="65000"/>
                  </a:schemeClr>
                </a:solidFill>
              </a:rPr>
              <a:t>Séminaire </a:t>
            </a:r>
            <a:r>
              <a:rPr lang="fr-FR" sz="1600" dirty="0" err="1">
                <a:solidFill>
                  <a:schemeClr val="bg1">
                    <a:lumMod val="65000"/>
                  </a:schemeClr>
                </a:solidFill>
              </a:rPr>
              <a:t>Transi’Sols</a:t>
            </a:r>
            <a:r>
              <a:rPr lang="fr-FR" sz="1600" dirty="0">
                <a:solidFill>
                  <a:schemeClr val="bg1">
                    <a:lumMod val="65000"/>
                  </a:schemeClr>
                </a:solidFill>
              </a:rPr>
              <a:t> </a:t>
            </a:r>
            <a:r>
              <a:rPr lang="fr-FR" sz="1600" dirty="0" err="1">
                <a:solidFill>
                  <a:schemeClr val="bg1">
                    <a:lumMod val="65000"/>
                  </a:schemeClr>
                </a:solidFill>
              </a:rPr>
              <a:t>L.Prost</a:t>
            </a:r>
            <a:r>
              <a:rPr lang="fr-FR" sz="1600" dirty="0">
                <a:solidFill>
                  <a:schemeClr val="bg1">
                    <a:lumMod val="65000"/>
                  </a:schemeClr>
                </a:solidFill>
              </a:rPr>
              <a:t> INRAE</a:t>
            </a:r>
          </a:p>
        </p:txBody>
      </p:sp>
    </p:spTree>
    <p:extLst>
      <p:ext uri="{BB962C8B-B14F-4D97-AF65-F5344CB8AC3E}">
        <p14:creationId xmlns:p14="http://schemas.microsoft.com/office/powerpoint/2010/main" val="1965299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8786C-B510-4605-9DB9-D5D12977EBA9}"/>
              </a:ext>
            </a:extLst>
          </p:cNvPr>
          <p:cNvSpPr>
            <a:spLocks noGrp="1"/>
          </p:cNvSpPr>
          <p:nvPr>
            <p:ph type="title"/>
          </p:nvPr>
        </p:nvSpPr>
        <p:spPr/>
        <p:txBody>
          <a:bodyPr/>
          <a:lstStyle/>
          <a:p>
            <a:r>
              <a:rPr lang="fr-FR" dirty="0"/>
              <a:t>Un travail ensemble depuis 2010</a:t>
            </a:r>
          </a:p>
        </p:txBody>
      </p:sp>
      <p:sp>
        <p:nvSpPr>
          <p:cNvPr id="4" name="Flèche : droite 3">
            <a:extLst>
              <a:ext uri="{FF2B5EF4-FFF2-40B4-BE49-F238E27FC236}">
                <a16:creationId xmlns:a16="http://schemas.microsoft.com/office/drawing/2014/main" id="{094E8283-B180-483B-B5F9-FCD5F5874186}"/>
              </a:ext>
            </a:extLst>
          </p:cNvPr>
          <p:cNvSpPr/>
          <p:nvPr/>
        </p:nvSpPr>
        <p:spPr>
          <a:xfrm>
            <a:off x="603250" y="1797050"/>
            <a:ext cx="10871200" cy="552450"/>
          </a:xfrm>
          <a:prstGeom prst="rightArrow">
            <a:avLst/>
          </a:prstGeom>
          <a:solidFill>
            <a:srgbClr val="2756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endParaRPr>
          </a:p>
        </p:txBody>
      </p:sp>
      <p:sp>
        <p:nvSpPr>
          <p:cNvPr id="5" name="Ellipse 4">
            <a:extLst>
              <a:ext uri="{FF2B5EF4-FFF2-40B4-BE49-F238E27FC236}">
                <a16:creationId xmlns:a16="http://schemas.microsoft.com/office/drawing/2014/main" id="{B268FF6A-BC51-4B03-B81C-F68630C886CB}"/>
              </a:ext>
            </a:extLst>
          </p:cNvPr>
          <p:cNvSpPr>
            <a:spLocks noChangeAspect="1"/>
          </p:cNvSpPr>
          <p:nvPr/>
        </p:nvSpPr>
        <p:spPr>
          <a:xfrm>
            <a:off x="734450"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6E5BCB0A-3403-439D-9759-B647CD4638B8}"/>
              </a:ext>
            </a:extLst>
          </p:cNvPr>
          <p:cNvSpPr txBox="1"/>
          <p:nvPr/>
        </p:nvSpPr>
        <p:spPr>
          <a:xfrm>
            <a:off x="567459" y="1461409"/>
            <a:ext cx="644656" cy="307777"/>
          </a:xfrm>
          <a:prstGeom prst="rect">
            <a:avLst/>
          </a:prstGeom>
          <a:noFill/>
        </p:spPr>
        <p:txBody>
          <a:bodyPr wrap="square" rtlCol="0">
            <a:spAutoFit/>
          </a:bodyPr>
          <a:lstStyle/>
          <a:p>
            <a:r>
              <a:rPr lang="fr-FR" sz="1400" b="1" dirty="0">
                <a:latin typeface="AvenirNext LT Pro MediumCn" panose="020B0606020202020204" pitchFamily="34" charset="0"/>
              </a:rPr>
              <a:t>2010</a:t>
            </a:r>
          </a:p>
        </p:txBody>
      </p:sp>
      <p:sp>
        <p:nvSpPr>
          <p:cNvPr id="7" name="ZoneTexte 6">
            <a:extLst>
              <a:ext uri="{FF2B5EF4-FFF2-40B4-BE49-F238E27FC236}">
                <a16:creationId xmlns:a16="http://schemas.microsoft.com/office/drawing/2014/main" id="{4FEC8E37-4605-4B52-9B15-349A02B8A256}"/>
              </a:ext>
            </a:extLst>
          </p:cNvPr>
          <p:cNvSpPr txBox="1"/>
          <p:nvPr/>
        </p:nvSpPr>
        <p:spPr>
          <a:xfrm>
            <a:off x="263235" y="2451852"/>
            <a:ext cx="1334193" cy="307777"/>
          </a:xfrm>
          <a:prstGeom prst="rect">
            <a:avLst/>
          </a:prstGeom>
          <a:noFill/>
        </p:spPr>
        <p:txBody>
          <a:bodyPr wrap="square" rtlCol="0">
            <a:spAutoFit/>
          </a:bodyPr>
          <a:lstStyle/>
          <a:p>
            <a:r>
              <a:rPr lang="fr-FR" sz="1400" dirty="0">
                <a:latin typeface="AvenirNext LT Pro MediumCn" panose="020B0606020202020204" pitchFamily="34" charset="0"/>
              </a:rPr>
              <a:t>Compréhension </a:t>
            </a:r>
          </a:p>
        </p:txBody>
      </p:sp>
      <p:sp>
        <p:nvSpPr>
          <p:cNvPr id="8" name="Ellipse 7">
            <a:extLst>
              <a:ext uri="{FF2B5EF4-FFF2-40B4-BE49-F238E27FC236}">
                <a16:creationId xmlns:a16="http://schemas.microsoft.com/office/drawing/2014/main" id="{FB1997BE-496A-422A-B62B-B4451E1A0A59}"/>
              </a:ext>
            </a:extLst>
          </p:cNvPr>
          <p:cNvSpPr>
            <a:spLocks noChangeAspect="1"/>
          </p:cNvSpPr>
          <p:nvPr/>
        </p:nvSpPr>
        <p:spPr>
          <a:xfrm>
            <a:off x="2244595"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9AB33ACE-3C08-4ED9-B0A3-C9C53089D7A9}"/>
              </a:ext>
            </a:extLst>
          </p:cNvPr>
          <p:cNvSpPr txBox="1"/>
          <p:nvPr/>
        </p:nvSpPr>
        <p:spPr>
          <a:xfrm>
            <a:off x="1879341" y="1461409"/>
            <a:ext cx="915872" cy="523220"/>
          </a:xfrm>
          <a:prstGeom prst="rect">
            <a:avLst/>
          </a:prstGeom>
          <a:noFill/>
        </p:spPr>
        <p:txBody>
          <a:bodyPr wrap="square" rtlCol="0">
            <a:spAutoFit/>
          </a:bodyPr>
          <a:lstStyle/>
          <a:p>
            <a:pPr algn="ctr"/>
            <a:r>
              <a:rPr lang="fr-FR" sz="1400" b="1" dirty="0">
                <a:latin typeface="AvenirNext LT Pro MediumCn" panose="020B0606020202020204" pitchFamily="34" charset="0"/>
              </a:rPr>
              <a:t>Automne 2011</a:t>
            </a:r>
          </a:p>
        </p:txBody>
      </p:sp>
      <p:sp>
        <p:nvSpPr>
          <p:cNvPr id="14" name="ZoneTexte 13">
            <a:extLst>
              <a:ext uri="{FF2B5EF4-FFF2-40B4-BE49-F238E27FC236}">
                <a16:creationId xmlns:a16="http://schemas.microsoft.com/office/drawing/2014/main" id="{566B1FC9-B5AA-4694-84C7-5396A15634CE}"/>
              </a:ext>
            </a:extLst>
          </p:cNvPr>
          <p:cNvSpPr txBox="1"/>
          <p:nvPr/>
        </p:nvSpPr>
        <p:spPr>
          <a:xfrm>
            <a:off x="1736025" y="2451852"/>
            <a:ext cx="1188764" cy="523220"/>
          </a:xfrm>
          <a:prstGeom prst="rect">
            <a:avLst/>
          </a:prstGeom>
          <a:noFill/>
        </p:spPr>
        <p:txBody>
          <a:bodyPr wrap="square" rtlCol="0">
            <a:spAutoFit/>
          </a:bodyPr>
          <a:lstStyle/>
          <a:p>
            <a:pPr algn="ctr"/>
            <a:r>
              <a:rPr lang="fr-FR" sz="1400" dirty="0">
                <a:latin typeface="AvenirNext LT Pro MediumCn" panose="020B0606020202020204" pitchFamily="34" charset="0"/>
              </a:rPr>
              <a:t>Travaux </a:t>
            </a:r>
          </a:p>
          <a:p>
            <a:pPr algn="ctr"/>
            <a:r>
              <a:rPr lang="fr-FR" sz="1400" dirty="0">
                <a:latin typeface="AvenirNext LT Pro MediumCn" panose="020B0606020202020204" pitchFamily="34" charset="0"/>
              </a:rPr>
              <a:t>en sous-groupe</a:t>
            </a:r>
          </a:p>
        </p:txBody>
      </p:sp>
      <p:sp>
        <p:nvSpPr>
          <p:cNvPr id="19" name="Ellipse 18">
            <a:extLst>
              <a:ext uri="{FF2B5EF4-FFF2-40B4-BE49-F238E27FC236}">
                <a16:creationId xmlns:a16="http://schemas.microsoft.com/office/drawing/2014/main" id="{76567040-7F9C-4ECB-ACF8-3BF3E779410C}"/>
              </a:ext>
            </a:extLst>
          </p:cNvPr>
          <p:cNvSpPr>
            <a:spLocks noChangeAspect="1"/>
          </p:cNvSpPr>
          <p:nvPr/>
        </p:nvSpPr>
        <p:spPr>
          <a:xfrm>
            <a:off x="3436086" y="2004826"/>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2D625FA7-34B4-4228-8BC7-8B2F658A1BA6}"/>
              </a:ext>
            </a:extLst>
          </p:cNvPr>
          <p:cNvSpPr txBox="1"/>
          <p:nvPr/>
        </p:nvSpPr>
        <p:spPr>
          <a:xfrm>
            <a:off x="2889610" y="1461409"/>
            <a:ext cx="1231496" cy="523220"/>
          </a:xfrm>
          <a:prstGeom prst="rect">
            <a:avLst/>
          </a:prstGeom>
          <a:noFill/>
        </p:spPr>
        <p:txBody>
          <a:bodyPr wrap="square" rtlCol="0">
            <a:spAutoFit/>
          </a:bodyPr>
          <a:lstStyle/>
          <a:p>
            <a:pPr algn="ctr"/>
            <a:r>
              <a:rPr lang="fr-FR" sz="1400" b="1" dirty="0">
                <a:latin typeface="AvenirNext LT Pro MediumCn" panose="020B0606020202020204" pitchFamily="34" charset="0"/>
              </a:rPr>
              <a:t>1</a:t>
            </a:r>
            <a:r>
              <a:rPr lang="fr-FR" sz="1400" b="1" baseline="30000" dirty="0">
                <a:latin typeface="AvenirNext LT Pro MediumCn" panose="020B0606020202020204" pitchFamily="34" charset="0"/>
              </a:rPr>
              <a:t>er</a:t>
            </a:r>
            <a:r>
              <a:rPr lang="fr-FR" sz="1400" b="1" dirty="0">
                <a:latin typeface="AvenirNext LT Pro MediumCn" panose="020B0606020202020204" pitchFamily="34" charset="0"/>
              </a:rPr>
              <a:t> semestre</a:t>
            </a:r>
          </a:p>
          <a:p>
            <a:pPr algn="ctr"/>
            <a:r>
              <a:rPr lang="fr-FR" sz="1400" b="1" dirty="0">
                <a:latin typeface="AvenirNext LT Pro MediumCn" panose="020B0606020202020204" pitchFamily="34" charset="0"/>
              </a:rPr>
              <a:t>2012</a:t>
            </a:r>
          </a:p>
        </p:txBody>
      </p:sp>
      <p:sp>
        <p:nvSpPr>
          <p:cNvPr id="22" name="ZoneTexte 21">
            <a:extLst>
              <a:ext uri="{FF2B5EF4-FFF2-40B4-BE49-F238E27FC236}">
                <a16:creationId xmlns:a16="http://schemas.microsoft.com/office/drawing/2014/main" id="{6E6553CC-7ACE-4B82-8BDC-86FAF027C5D5}"/>
              </a:ext>
            </a:extLst>
          </p:cNvPr>
          <p:cNvSpPr txBox="1"/>
          <p:nvPr/>
        </p:nvSpPr>
        <p:spPr>
          <a:xfrm>
            <a:off x="2993029" y="2451852"/>
            <a:ext cx="1024659" cy="523220"/>
          </a:xfrm>
          <a:prstGeom prst="rect">
            <a:avLst/>
          </a:prstGeom>
          <a:noFill/>
        </p:spPr>
        <p:txBody>
          <a:bodyPr wrap="square" rtlCol="0">
            <a:spAutoFit/>
          </a:bodyPr>
          <a:lstStyle/>
          <a:p>
            <a:pPr algn="ctr"/>
            <a:r>
              <a:rPr lang="fr-FR" sz="1400" dirty="0">
                <a:latin typeface="AvenirNext LT Pro MediumCn" panose="020B0606020202020204" pitchFamily="34" charset="0"/>
              </a:rPr>
              <a:t>Tableau de bord</a:t>
            </a:r>
          </a:p>
        </p:txBody>
      </p:sp>
      <p:sp>
        <p:nvSpPr>
          <p:cNvPr id="17" name="ZoneTexte 16">
            <a:extLst>
              <a:ext uri="{FF2B5EF4-FFF2-40B4-BE49-F238E27FC236}">
                <a16:creationId xmlns:a16="http://schemas.microsoft.com/office/drawing/2014/main" id="{955A6CA3-3D59-41EA-B4EE-DE3B98B1A81D}"/>
              </a:ext>
            </a:extLst>
          </p:cNvPr>
          <p:cNvSpPr txBox="1"/>
          <p:nvPr/>
        </p:nvSpPr>
        <p:spPr>
          <a:xfrm>
            <a:off x="4350871" y="1569130"/>
            <a:ext cx="6619165" cy="307777"/>
          </a:xfrm>
          <a:prstGeom prst="rect">
            <a:avLst/>
          </a:prstGeom>
          <a:noFill/>
        </p:spPr>
        <p:txBody>
          <a:bodyPr wrap="square" rtlCol="0">
            <a:spAutoFit/>
          </a:bodyPr>
          <a:lstStyle/>
          <a:p>
            <a:pPr algn="ctr"/>
            <a:r>
              <a:rPr lang="fr-FR" sz="1400" b="1" dirty="0">
                <a:latin typeface="AvenirNext LT Pro MediumCn" panose="020B0606020202020204" pitchFamily="34" charset="0"/>
              </a:rPr>
              <a:t>Tous les ans depuis</a:t>
            </a:r>
          </a:p>
        </p:txBody>
      </p:sp>
      <p:sp>
        <p:nvSpPr>
          <p:cNvPr id="18" name="ZoneTexte 17">
            <a:extLst>
              <a:ext uri="{FF2B5EF4-FFF2-40B4-BE49-F238E27FC236}">
                <a16:creationId xmlns:a16="http://schemas.microsoft.com/office/drawing/2014/main" id="{CAABDE11-9B37-4331-8CDE-58BA1AAADC5D}"/>
              </a:ext>
            </a:extLst>
          </p:cNvPr>
          <p:cNvSpPr txBox="1"/>
          <p:nvPr/>
        </p:nvSpPr>
        <p:spPr>
          <a:xfrm>
            <a:off x="207402" y="3327446"/>
            <a:ext cx="5175622" cy="3323987"/>
          </a:xfrm>
          <a:prstGeom prst="rect">
            <a:avLst/>
          </a:prstGeom>
          <a:noFill/>
        </p:spPr>
        <p:txBody>
          <a:bodyPr wrap="square" rtlCol="0">
            <a:spAutoFit/>
          </a:bodyPr>
          <a:lstStyle/>
          <a:p>
            <a:r>
              <a:rPr lang="fr-FR" dirty="0">
                <a:solidFill>
                  <a:schemeClr val="bg2"/>
                </a:solidFill>
                <a:latin typeface="AvenirNext LT Pro MediumCn" panose="020B0606020202020204" pitchFamily="34" charset="0"/>
              </a:rPr>
              <a:t>Tous les ans : </a:t>
            </a:r>
          </a:p>
          <a:p>
            <a:r>
              <a:rPr lang="fr-FR" dirty="0">
                <a:solidFill>
                  <a:schemeClr val="bg2"/>
                </a:solidFill>
                <a:latin typeface="AvenirNext LT Pro MediumCn" panose="020B0606020202020204" pitchFamily="34" charset="0"/>
              </a:rPr>
              <a:t>Des tours de plaine pour saisir l’état des champs</a:t>
            </a:r>
          </a:p>
          <a:p>
            <a:r>
              <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rPr>
              <a:t>Tour des couverts, tour des cultures</a:t>
            </a:r>
          </a:p>
          <a:p>
            <a:endParaRPr lang="fr-FR" dirty="0">
              <a:latin typeface="AvenirNext LT Pro MediumCn" panose="020B0606020202020204" pitchFamily="34" charset="0"/>
            </a:endParaRPr>
          </a:p>
          <a:p>
            <a:r>
              <a:rPr lang="fr-FR" dirty="0">
                <a:solidFill>
                  <a:schemeClr val="bg2"/>
                </a:solidFill>
                <a:latin typeface="AvenirNext LT Pro MediumCn" panose="020B0606020202020204" pitchFamily="34" charset="0"/>
              </a:rPr>
              <a:t>Des campagnes de mesure</a:t>
            </a:r>
          </a:p>
          <a:p>
            <a:r>
              <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rPr>
              <a:t>Campagne de mesure des reliquats N en </a:t>
            </a:r>
            <a:r>
              <a:rPr kumimoji="0" lang="fr-FR" sz="1400" b="0" i="0" u="none" strike="noStrike" kern="1200" cap="none" spc="0" normalizeH="0" baseline="0" noProof="0" dirty="0" err="1">
                <a:ln>
                  <a:noFill/>
                </a:ln>
                <a:solidFill>
                  <a:schemeClr val="bg2"/>
                </a:solidFill>
                <a:effectLst/>
                <a:uLnTx/>
                <a:uFillTx/>
                <a:latin typeface="AvenirNext LT Pro LightCn" panose="020B0406020202020204" pitchFamily="34" charset="0"/>
                <a:ea typeface="+mn-ea"/>
                <a:cs typeface="+mn-cs"/>
              </a:rPr>
              <a:t>nov</a:t>
            </a:r>
            <a:r>
              <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rPr>
              <a:t>/</a:t>
            </a:r>
            <a:r>
              <a:rPr kumimoji="0" lang="fr-FR" sz="1400" b="0" i="0" u="none" strike="noStrike" kern="1200" cap="none" spc="0" normalizeH="0" baseline="0" noProof="0" dirty="0" err="1">
                <a:ln>
                  <a:noFill/>
                </a:ln>
                <a:solidFill>
                  <a:schemeClr val="bg2"/>
                </a:solidFill>
                <a:effectLst/>
                <a:uLnTx/>
                <a:uFillTx/>
                <a:latin typeface="AvenirNext LT Pro LightCn" panose="020B0406020202020204" pitchFamily="34" charset="0"/>
                <a:ea typeface="+mn-ea"/>
                <a:cs typeface="+mn-cs"/>
              </a:rPr>
              <a:t>déc</a:t>
            </a:r>
            <a:endParaRPr kumimoji="0" lang="fr-FR" sz="1400" b="0" i="0" u="none" strike="noStrike" kern="1200" cap="none" spc="0" normalizeH="0" baseline="0" noProof="0" dirty="0">
              <a:ln>
                <a:noFill/>
              </a:ln>
              <a:solidFill>
                <a:schemeClr val="bg2"/>
              </a:solidFill>
              <a:effectLst/>
              <a:uLnTx/>
              <a:uFillTx/>
              <a:latin typeface="AvenirNext LT Pro LightCn" panose="020B0406020202020204" pitchFamily="34" charset="0"/>
              <a:ea typeface="+mn-ea"/>
              <a:cs typeface="+mn-cs"/>
            </a:endParaRPr>
          </a:p>
          <a:p>
            <a:endParaRPr lang="fr-FR" dirty="0">
              <a:solidFill>
                <a:schemeClr val="bg2"/>
              </a:solidFill>
              <a:latin typeface="AvenirNext LT Pro MediumCn" panose="020B0606020202020204" pitchFamily="34" charset="0"/>
            </a:endParaRPr>
          </a:p>
          <a:p>
            <a:r>
              <a:rPr lang="fr-FR" dirty="0">
                <a:solidFill>
                  <a:schemeClr val="bg2"/>
                </a:solidFill>
                <a:latin typeface="AvenirNext LT Pro MediumCn" panose="020B0606020202020204" pitchFamily="34" charset="0"/>
              </a:rPr>
              <a:t>Des rdv individuels et collectifs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chemeClr val="bg2"/>
                </a:solidFill>
                <a:latin typeface="AvenirNext LT Pro LightCn" panose="020B0406020202020204" pitchFamily="34" charset="0"/>
              </a:rPr>
              <a:t>pour discuter des atteintes et des résultats obtenus. En janvier/février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schemeClr val="bg2"/>
              </a:solidFill>
              <a:latin typeface="AvenirNext LT Pro LightCn" panose="020B0406020202020204" pitchFamily="34" charset="0"/>
            </a:endParaRPr>
          </a:p>
          <a:p>
            <a:r>
              <a:rPr lang="fr-FR" dirty="0">
                <a:solidFill>
                  <a:srgbClr val="FFC000"/>
                </a:solidFill>
                <a:latin typeface="AvenirNext LT Pro MediumCn" panose="020B0606020202020204" pitchFamily="34" charset="0"/>
              </a:rPr>
              <a:t>Des COPIL/COTECH</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rgbClr val="FFC000"/>
                </a:solidFill>
                <a:latin typeface="AvenirNext LT Pro LightCn" panose="020B0406020202020204" pitchFamily="34" charset="0"/>
              </a:rPr>
              <a:t>Avec les acteurs institutionnels en juin/sept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prstClr val="black"/>
              </a:solidFill>
              <a:latin typeface="AvenirNext LT Pro LightCn" panose="020B0406020202020204" pitchFamily="34" charset="0"/>
            </a:endParaRPr>
          </a:p>
        </p:txBody>
      </p:sp>
      <p:sp>
        <p:nvSpPr>
          <p:cNvPr id="21" name="ZoneTexte 20">
            <a:extLst>
              <a:ext uri="{FF2B5EF4-FFF2-40B4-BE49-F238E27FC236}">
                <a16:creationId xmlns:a16="http://schemas.microsoft.com/office/drawing/2014/main" id="{6D864498-F9D0-4FFD-AED9-5C6CE547A2EF}"/>
              </a:ext>
            </a:extLst>
          </p:cNvPr>
          <p:cNvSpPr txBox="1"/>
          <p:nvPr/>
        </p:nvSpPr>
        <p:spPr>
          <a:xfrm>
            <a:off x="7149655" y="2451852"/>
            <a:ext cx="1024659" cy="523220"/>
          </a:xfrm>
          <a:prstGeom prst="rect">
            <a:avLst/>
          </a:prstGeom>
          <a:noFill/>
        </p:spPr>
        <p:txBody>
          <a:bodyPr wrap="square" rtlCol="0">
            <a:spAutoFit/>
          </a:bodyPr>
          <a:lstStyle/>
          <a:p>
            <a:pPr algn="ctr"/>
            <a:r>
              <a:rPr lang="fr-FR" sz="1400" dirty="0">
                <a:latin typeface="AvenirNext LT Pro MediumCn" panose="020B0606020202020204" pitchFamily="34" charset="0"/>
              </a:rPr>
              <a:t>Suivi adaptatif</a:t>
            </a:r>
          </a:p>
        </p:txBody>
      </p:sp>
      <p:pic>
        <p:nvPicPr>
          <p:cNvPr id="11" name="Picture 10">
            <a:extLst>
              <a:ext uri="{FF2B5EF4-FFF2-40B4-BE49-F238E27FC236}">
                <a16:creationId xmlns:a16="http://schemas.microsoft.com/office/drawing/2014/main" id="{8AE853CE-9ACD-4ED0-9DC3-EEAF0E4AB02F}"/>
              </a:ext>
            </a:extLst>
          </p:cNvPr>
          <p:cNvPicPr>
            <a:picLocks noChangeAspect="1"/>
          </p:cNvPicPr>
          <p:nvPr/>
        </p:nvPicPr>
        <p:blipFill>
          <a:blip r:embed="rId2">
            <a:extLst>
              <a:ext uri="{BEBA8EAE-BF5A-486C-A8C5-ECC9F3942E4B}">
                <a14:imgProps xmlns:a14="http://schemas.microsoft.com/office/drawing/2010/main">
                  <a14:imgLayer r:embed="rId3">
                    <a14:imgEffect>
                      <a14:artisticMarker size="40"/>
                    </a14:imgEffect>
                  </a14:imgLayer>
                </a14:imgProps>
              </a:ext>
            </a:extLst>
          </a:blip>
          <a:stretch>
            <a:fillRect/>
          </a:stretch>
        </p:blipFill>
        <p:spPr>
          <a:xfrm>
            <a:off x="4794631" y="2349501"/>
            <a:ext cx="3707554" cy="2939370"/>
          </a:xfrm>
          <a:prstGeom prst="rect">
            <a:avLst/>
          </a:prstGeom>
        </p:spPr>
      </p:pic>
      <p:pic>
        <p:nvPicPr>
          <p:cNvPr id="13" name="Picture 12">
            <a:extLst>
              <a:ext uri="{FF2B5EF4-FFF2-40B4-BE49-F238E27FC236}">
                <a16:creationId xmlns:a16="http://schemas.microsoft.com/office/drawing/2014/main" id="{761493DF-D43C-4DB0-9D73-2C82B1A54265}"/>
              </a:ext>
            </a:extLst>
          </p:cNvPr>
          <p:cNvPicPr>
            <a:picLocks noChangeAspect="1"/>
          </p:cNvPicPr>
          <p:nvPr/>
        </p:nvPicPr>
        <p:blipFill>
          <a:blip r:embed="rId4">
            <a:extLst>
              <a:ext uri="{BEBA8EAE-BF5A-486C-A8C5-ECC9F3942E4B}">
                <a14:imgProps xmlns:a14="http://schemas.microsoft.com/office/drawing/2010/main">
                  <a14:imgLayer r:embed="rId5">
                    <a14:imgEffect>
                      <a14:artisticMarker size="40"/>
                    </a14:imgEffect>
                  </a14:imgLayer>
                </a14:imgProps>
              </a:ext>
            </a:extLst>
          </a:blip>
          <a:stretch>
            <a:fillRect/>
          </a:stretch>
        </p:blipFill>
        <p:spPr>
          <a:xfrm>
            <a:off x="9139653" y="2824752"/>
            <a:ext cx="2779370" cy="3665729"/>
          </a:xfrm>
          <a:prstGeom prst="rect">
            <a:avLst/>
          </a:prstGeom>
        </p:spPr>
      </p:pic>
      <p:pic>
        <p:nvPicPr>
          <p:cNvPr id="16" name="Picture 15">
            <a:extLst>
              <a:ext uri="{FF2B5EF4-FFF2-40B4-BE49-F238E27FC236}">
                <a16:creationId xmlns:a16="http://schemas.microsoft.com/office/drawing/2014/main" id="{83C336F3-68F5-471D-B95A-3BCA42023C4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59967" y="4191334"/>
            <a:ext cx="3810832" cy="2162349"/>
          </a:xfrm>
          <a:prstGeom prst="rect">
            <a:avLst/>
          </a:prstGeom>
        </p:spPr>
      </p:pic>
      <p:pic>
        <p:nvPicPr>
          <p:cNvPr id="23" name="Picture 22">
            <a:extLst>
              <a:ext uri="{FF2B5EF4-FFF2-40B4-BE49-F238E27FC236}">
                <a16:creationId xmlns:a16="http://schemas.microsoft.com/office/drawing/2014/main" id="{6198E57C-55BC-49E4-9760-CCD00798B20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857610" y="279262"/>
            <a:ext cx="3029378" cy="1388208"/>
          </a:xfrm>
          <a:prstGeom prst="rect">
            <a:avLst/>
          </a:prstGeom>
        </p:spPr>
      </p:pic>
    </p:spTree>
    <p:extLst>
      <p:ext uri="{BB962C8B-B14F-4D97-AF65-F5344CB8AC3E}">
        <p14:creationId xmlns:p14="http://schemas.microsoft.com/office/powerpoint/2010/main" val="3876657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Espace réservé du contenu 8"/>
          <p:cNvGraphicFramePr>
            <a:graphicFrameLocks noGrp="1"/>
          </p:cNvGraphicFramePr>
          <p:nvPr>
            <p:ph idx="4294967295"/>
          </p:nvPr>
        </p:nvGraphicFramePr>
        <p:xfrm>
          <a:off x="3541494" y="1034008"/>
          <a:ext cx="5915025" cy="344686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3768493" y="2905376"/>
            <a:ext cx="5605148" cy="1341173"/>
          </a:xfrm>
          <a:prstGeom prst="rect">
            <a:avLst/>
          </a:prstGeom>
          <a:solidFill>
            <a:srgbClr val="92D050">
              <a:alpha val="19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7" name="Rectangle 6"/>
          <p:cNvSpPr/>
          <p:nvPr/>
        </p:nvSpPr>
        <p:spPr>
          <a:xfrm>
            <a:off x="3769633" y="1097380"/>
            <a:ext cx="5605148" cy="1342243"/>
          </a:xfrm>
          <a:prstGeom prst="rect">
            <a:avLst/>
          </a:prstGeom>
          <a:solidFill>
            <a:srgbClr val="FF0000">
              <a:alpha val="1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solidFill>
                <a:prstClr val="white"/>
              </a:solidFill>
            </a:endParaRPr>
          </a:p>
        </p:txBody>
      </p:sp>
      <p:sp>
        <p:nvSpPr>
          <p:cNvPr id="6" name="Rectangle 5"/>
          <p:cNvSpPr/>
          <p:nvPr/>
        </p:nvSpPr>
        <p:spPr>
          <a:xfrm>
            <a:off x="3763466" y="2447528"/>
            <a:ext cx="5605148" cy="457296"/>
          </a:xfrm>
          <a:prstGeom prst="rect">
            <a:avLst/>
          </a:prstGeom>
          <a:solidFill>
            <a:schemeClr val="accent4">
              <a:alpha val="19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solidFill>
                <a:prstClr val="white"/>
              </a:solidFill>
            </a:endParaRPr>
          </a:p>
        </p:txBody>
      </p:sp>
      <p:sp>
        <p:nvSpPr>
          <p:cNvPr id="4" name="Ellipse 3"/>
          <p:cNvSpPr/>
          <p:nvPr/>
        </p:nvSpPr>
        <p:spPr>
          <a:xfrm>
            <a:off x="3574136" y="2853408"/>
            <a:ext cx="162488" cy="122159"/>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solidFill>
                <a:prstClr val="white"/>
              </a:solidFill>
            </a:endParaRPr>
          </a:p>
        </p:txBody>
      </p:sp>
      <p:sp>
        <p:nvSpPr>
          <p:cNvPr id="8" name="Ellipse 7"/>
          <p:cNvSpPr/>
          <p:nvPr/>
        </p:nvSpPr>
        <p:spPr>
          <a:xfrm>
            <a:off x="3577721" y="2413081"/>
            <a:ext cx="177573" cy="1347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solidFill>
                <a:prstClr val="white"/>
              </a:solidFill>
            </a:endParaRPr>
          </a:p>
        </p:txBody>
      </p:sp>
      <p:sp>
        <p:nvSpPr>
          <p:cNvPr id="37" name="ZoneTexte 36"/>
          <p:cNvSpPr txBox="1"/>
          <p:nvPr/>
        </p:nvSpPr>
        <p:spPr>
          <a:xfrm>
            <a:off x="7969135" y="1557329"/>
            <a:ext cx="1709357" cy="507831"/>
          </a:xfrm>
          <a:prstGeom prst="rect">
            <a:avLst/>
          </a:prstGeom>
          <a:solidFill>
            <a:schemeClr val="bg1"/>
          </a:solidFill>
        </p:spPr>
        <p:txBody>
          <a:bodyPr wrap="square" rtlCol="0">
            <a:spAutoFit/>
          </a:bodyPr>
          <a:lstStyle/>
          <a:p>
            <a:r>
              <a:rPr lang="fr-FR" sz="900" dirty="0"/>
              <a:t>Chaque point = 1 groupe de champs d’une même exploitation.</a:t>
            </a:r>
          </a:p>
        </p:txBody>
      </p:sp>
      <p:sp>
        <p:nvSpPr>
          <p:cNvPr id="26" name="ZoneTexte 25"/>
          <p:cNvSpPr txBox="1"/>
          <p:nvPr/>
        </p:nvSpPr>
        <p:spPr>
          <a:xfrm>
            <a:off x="3111052" y="5856380"/>
            <a:ext cx="4533613" cy="300082"/>
          </a:xfrm>
          <a:prstGeom prst="rect">
            <a:avLst/>
          </a:prstGeom>
          <a:noFill/>
        </p:spPr>
        <p:txBody>
          <a:bodyPr wrap="none" rtlCol="0">
            <a:spAutoFit/>
          </a:bodyPr>
          <a:lstStyle/>
          <a:p>
            <a:r>
              <a:rPr lang="fr-FR" sz="1350" i="1" dirty="0">
                <a:latin typeface="Trebuchet MS" panose="020B0603020202020204" pitchFamily="34" charset="0"/>
              </a:rPr>
              <a:t>2017 , après 5 ans d’observations des champs à Brienon</a:t>
            </a:r>
          </a:p>
        </p:txBody>
      </p:sp>
      <p:sp>
        <p:nvSpPr>
          <p:cNvPr id="27" name="ZoneTexte 26"/>
          <p:cNvSpPr txBox="1"/>
          <p:nvPr/>
        </p:nvSpPr>
        <p:spPr>
          <a:xfrm>
            <a:off x="5339917" y="5589241"/>
            <a:ext cx="1564466" cy="323165"/>
          </a:xfrm>
          <a:prstGeom prst="rect">
            <a:avLst/>
          </a:prstGeom>
          <a:noFill/>
        </p:spPr>
        <p:txBody>
          <a:bodyPr wrap="square" rtlCol="0">
            <a:spAutoFit/>
          </a:bodyPr>
          <a:lstStyle/>
          <a:p>
            <a:pPr algn="ctr"/>
            <a:r>
              <a:rPr lang="fr-FR" sz="750" b="1" dirty="0">
                <a:solidFill>
                  <a:schemeClr val="bg1"/>
                </a:solidFill>
                <a:latin typeface="Arial" pitchFamily="34" charset="0"/>
                <a:cs typeface="Arial" pitchFamily="34" charset="0"/>
              </a:rPr>
              <a:t>Second Cercle</a:t>
            </a:r>
          </a:p>
          <a:p>
            <a:pPr algn="ctr"/>
            <a:r>
              <a:rPr lang="fr-FR" sz="750" b="1" dirty="0">
                <a:solidFill>
                  <a:schemeClr val="bg1"/>
                </a:solidFill>
                <a:latin typeface="Arial" pitchFamily="34" charset="0"/>
                <a:cs typeface="Arial" pitchFamily="34" charset="0"/>
              </a:rPr>
              <a:t>19 mars 2018</a:t>
            </a:r>
          </a:p>
        </p:txBody>
      </p:sp>
      <p:sp>
        <p:nvSpPr>
          <p:cNvPr id="28" name="Rectangle 27"/>
          <p:cNvSpPr/>
          <p:nvPr/>
        </p:nvSpPr>
        <p:spPr>
          <a:xfrm>
            <a:off x="20404" y="4838096"/>
            <a:ext cx="3302664" cy="1061829"/>
          </a:xfrm>
          <a:prstGeom prst="rect">
            <a:avLst/>
          </a:prstGeom>
        </p:spPr>
        <p:txBody>
          <a:bodyPr wrap="square">
            <a:spAutoFit/>
          </a:bodyPr>
          <a:lstStyle/>
          <a:p>
            <a:pPr marL="489867" indent="-489867"/>
            <a:r>
              <a:rPr lang="fr-FR" sz="2100" b="1" dirty="0">
                <a:solidFill>
                  <a:schemeClr val="accent6">
                    <a:lumMod val="50000"/>
                  </a:schemeClr>
                </a:solidFill>
                <a:sym typeface="Wingdings" panose="05000000000000000000" pitchFamily="2" charset="2"/>
              </a:rPr>
              <a:t>	</a:t>
            </a:r>
            <a:r>
              <a:rPr lang="fr-FR" sz="2100" b="1" u="sng" dirty="0">
                <a:solidFill>
                  <a:schemeClr val="accent6">
                    <a:lumMod val="50000"/>
                  </a:schemeClr>
                </a:solidFill>
                <a:sym typeface="Wingdings" panose="05000000000000000000" pitchFamily="2" charset="2"/>
              </a:rPr>
              <a:t>T</a:t>
            </a:r>
            <a:r>
              <a:rPr lang="fr-FR" sz="2100" b="1" u="sng" dirty="0">
                <a:solidFill>
                  <a:schemeClr val="accent6">
                    <a:lumMod val="50000"/>
                  </a:schemeClr>
                </a:solidFill>
              </a:rPr>
              <a:t>raque d’innovations pour une diversification des pratiques phares</a:t>
            </a:r>
          </a:p>
        </p:txBody>
      </p:sp>
      <p:sp>
        <p:nvSpPr>
          <p:cNvPr id="3" name="ZoneTexte 2"/>
          <p:cNvSpPr txBox="1"/>
          <p:nvPr/>
        </p:nvSpPr>
        <p:spPr>
          <a:xfrm>
            <a:off x="3632975" y="4488947"/>
            <a:ext cx="4873770" cy="369332"/>
          </a:xfrm>
          <a:prstGeom prst="rect">
            <a:avLst/>
          </a:prstGeom>
          <a:noFill/>
        </p:spPr>
        <p:txBody>
          <a:bodyPr wrap="none" rtlCol="0">
            <a:spAutoFit/>
          </a:bodyPr>
          <a:lstStyle/>
          <a:p>
            <a:r>
              <a:rPr lang="fr-FR" dirty="0">
                <a:solidFill>
                  <a:srgbClr val="7030A0"/>
                </a:solidFill>
              </a:rPr>
              <a:t>- - - « Conformité » des pratiques aux projets + + +</a:t>
            </a:r>
          </a:p>
        </p:txBody>
      </p:sp>
      <p:sp>
        <p:nvSpPr>
          <p:cNvPr id="30" name="ZoneTexte 29"/>
          <p:cNvSpPr txBox="1"/>
          <p:nvPr/>
        </p:nvSpPr>
        <p:spPr>
          <a:xfrm rot="16200000">
            <a:off x="1163517" y="2425712"/>
            <a:ext cx="3924023" cy="369332"/>
          </a:xfrm>
          <a:prstGeom prst="rect">
            <a:avLst/>
          </a:prstGeom>
          <a:noFill/>
        </p:spPr>
        <p:txBody>
          <a:bodyPr wrap="none" rtlCol="0">
            <a:spAutoFit/>
          </a:bodyPr>
          <a:lstStyle/>
          <a:p>
            <a:r>
              <a:rPr lang="fr-FR" dirty="0">
                <a:solidFill>
                  <a:srgbClr val="00B050"/>
                </a:solidFill>
              </a:rPr>
              <a:t>+ + + Qualité à la sortie des champs - - - </a:t>
            </a:r>
          </a:p>
        </p:txBody>
      </p:sp>
      <p:sp>
        <p:nvSpPr>
          <p:cNvPr id="17" name="Arc 16"/>
          <p:cNvSpPr/>
          <p:nvPr/>
        </p:nvSpPr>
        <p:spPr>
          <a:xfrm>
            <a:off x="2104432" y="2514306"/>
            <a:ext cx="3667414" cy="3373138"/>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5" name="Arc 34"/>
          <p:cNvSpPr/>
          <p:nvPr/>
        </p:nvSpPr>
        <p:spPr>
          <a:xfrm rot="10800000">
            <a:off x="5377859" y="-213358"/>
            <a:ext cx="3667414" cy="3373138"/>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Rectangle 17"/>
          <p:cNvSpPr/>
          <p:nvPr/>
        </p:nvSpPr>
        <p:spPr>
          <a:xfrm>
            <a:off x="6056697" y="1747402"/>
            <a:ext cx="1757212" cy="461665"/>
          </a:xfrm>
          <a:prstGeom prst="rect">
            <a:avLst/>
          </a:prstGeom>
          <a:noFill/>
        </p:spPr>
        <p:txBody>
          <a:bodyPr wrap="none" lIns="91440" tIns="45720" rIns="91440" bIns="45720">
            <a:spAutoFit/>
          </a:bodyPr>
          <a:lstStyle/>
          <a:p>
            <a:pPr algn="ctr"/>
            <a:r>
              <a:rPr lang="fr-FR" sz="2400" b="1" cap="none" spc="0" dirty="0">
                <a:ln w="22225">
                  <a:solidFill>
                    <a:schemeClr val="accent2"/>
                  </a:solidFill>
                  <a:prstDash val="solid"/>
                </a:ln>
                <a:solidFill>
                  <a:schemeClr val="accent2">
                    <a:lumMod val="40000"/>
                    <a:lumOff val="60000"/>
                  </a:schemeClr>
                </a:solidFill>
                <a:effectLst/>
              </a:rPr>
              <a:t>Anomalies 1</a:t>
            </a:r>
          </a:p>
        </p:txBody>
      </p:sp>
      <p:sp>
        <p:nvSpPr>
          <p:cNvPr id="36" name="Rectangle 35"/>
          <p:cNvSpPr/>
          <p:nvPr/>
        </p:nvSpPr>
        <p:spPr>
          <a:xfrm>
            <a:off x="3809566" y="3728679"/>
            <a:ext cx="1757212" cy="461665"/>
          </a:xfrm>
          <a:prstGeom prst="rect">
            <a:avLst/>
          </a:prstGeom>
          <a:noFill/>
        </p:spPr>
        <p:txBody>
          <a:bodyPr wrap="none" lIns="91440" tIns="45720" rIns="91440" bIns="45720">
            <a:spAutoFit/>
          </a:bodyPr>
          <a:lstStyle/>
          <a:p>
            <a:pPr algn="ctr"/>
            <a:r>
              <a:rPr lang="fr-FR" sz="2400" b="1" dirty="0">
                <a:ln w="6600">
                  <a:solidFill>
                    <a:schemeClr val="accent2"/>
                  </a:solidFill>
                  <a:prstDash val="solid"/>
                </a:ln>
                <a:solidFill>
                  <a:srgbClr val="FFFFFF"/>
                </a:solidFill>
                <a:effectLst>
                  <a:outerShdw dist="38100" dir="2700000" algn="tl" rotWithShape="0">
                    <a:schemeClr val="accent2"/>
                  </a:outerShdw>
                </a:effectLst>
              </a:rPr>
              <a:t>Anomalies 2</a:t>
            </a:r>
          </a:p>
        </p:txBody>
      </p:sp>
      <p:sp>
        <p:nvSpPr>
          <p:cNvPr id="38" name="Rectangle 37"/>
          <p:cNvSpPr/>
          <p:nvPr/>
        </p:nvSpPr>
        <p:spPr>
          <a:xfrm>
            <a:off x="8807448" y="262623"/>
            <a:ext cx="3302664" cy="1061829"/>
          </a:xfrm>
          <a:prstGeom prst="rect">
            <a:avLst/>
          </a:prstGeom>
        </p:spPr>
        <p:txBody>
          <a:bodyPr wrap="square">
            <a:spAutoFit/>
          </a:bodyPr>
          <a:lstStyle/>
          <a:p>
            <a:pPr marL="489867" indent="-489867"/>
            <a:r>
              <a:rPr lang="fr-FR" sz="2100" b="1" dirty="0">
                <a:solidFill>
                  <a:schemeClr val="accent6">
                    <a:lumMod val="50000"/>
                  </a:schemeClr>
                </a:solidFill>
                <a:sym typeface="Wingdings" panose="05000000000000000000" pitchFamily="2" charset="2"/>
              </a:rPr>
              <a:t>	</a:t>
            </a:r>
            <a:r>
              <a:rPr lang="fr-FR" sz="2100" b="1" u="sng" dirty="0">
                <a:solidFill>
                  <a:schemeClr val="accent6">
                    <a:lumMod val="50000"/>
                  </a:schemeClr>
                </a:solidFill>
                <a:sym typeface="Wingdings" panose="05000000000000000000" pitchFamily="2" charset="2"/>
              </a:rPr>
              <a:t>Accompagnement du changement</a:t>
            </a:r>
          </a:p>
          <a:p>
            <a:pPr marL="489867" indent="-489867"/>
            <a:r>
              <a:rPr lang="fr-FR" sz="2100" b="1" dirty="0">
                <a:solidFill>
                  <a:schemeClr val="accent6">
                    <a:lumMod val="50000"/>
                  </a:schemeClr>
                </a:solidFill>
                <a:sym typeface="Wingdings" panose="05000000000000000000" pitchFamily="2" charset="2"/>
              </a:rPr>
              <a:t>	</a:t>
            </a:r>
            <a:r>
              <a:rPr lang="fr-FR" sz="2100" b="1" u="sng" dirty="0">
                <a:solidFill>
                  <a:schemeClr val="accent6">
                    <a:lumMod val="50000"/>
                  </a:schemeClr>
                </a:solidFill>
                <a:sym typeface="Wingdings" panose="05000000000000000000" pitchFamily="2" charset="2"/>
              </a:rPr>
              <a:t>Exemple des éleveurs </a:t>
            </a:r>
            <a:endParaRPr lang="fr-FR" sz="2100" b="1" u="sng" dirty="0">
              <a:solidFill>
                <a:schemeClr val="accent6">
                  <a:lumMod val="50000"/>
                </a:schemeClr>
              </a:solidFill>
            </a:endParaRPr>
          </a:p>
        </p:txBody>
      </p:sp>
      <p:sp>
        <p:nvSpPr>
          <p:cNvPr id="39" name="Rectangle 38"/>
          <p:cNvSpPr/>
          <p:nvPr/>
        </p:nvSpPr>
        <p:spPr>
          <a:xfrm rot="2682577">
            <a:off x="3872552" y="2518337"/>
            <a:ext cx="3560398" cy="646331"/>
          </a:xfrm>
          <a:prstGeom prst="rect">
            <a:avLst/>
          </a:prstGeom>
          <a:noFill/>
        </p:spPr>
        <p:txBody>
          <a:bodyPr wrap="none" lIns="91440" tIns="45720" rIns="91440" bIns="45720">
            <a:spAutoFit/>
          </a:bodyPr>
          <a:lstStyle/>
          <a:p>
            <a:pPr algn="ctr"/>
            <a:r>
              <a:rPr lang="fr-FR" dirty="0">
                <a:ln w="0"/>
                <a:solidFill>
                  <a:schemeClr val="accent1"/>
                </a:solidFill>
                <a:effectLst>
                  <a:outerShdw blurRad="38100" dist="25400" dir="5400000" algn="ctr" rotWithShape="0">
                    <a:srgbClr val="6E747A">
                      <a:alpha val="43000"/>
                    </a:srgbClr>
                  </a:outerShdw>
                </a:effectLst>
              </a:rPr>
              <a:t>La stratégie du projet est « bonne » </a:t>
            </a:r>
          </a:p>
          <a:p>
            <a:pPr algn="ctr"/>
            <a:r>
              <a:rPr lang="fr-FR" dirty="0">
                <a:ln w="0"/>
                <a:solidFill>
                  <a:schemeClr val="accent1"/>
                </a:solidFill>
                <a:effectLst>
                  <a:outerShdw blurRad="38100" dist="25400" dir="5400000" algn="ctr" rotWithShape="0">
                    <a:srgbClr val="6E747A">
                      <a:alpha val="43000"/>
                    </a:srgbClr>
                  </a:outerShdw>
                </a:effectLst>
              </a:rPr>
              <a:t>Ce n’est ni impossible ni infaisable</a:t>
            </a:r>
          </a:p>
        </p:txBody>
      </p:sp>
      <p:sp>
        <p:nvSpPr>
          <p:cNvPr id="19" name="Flèche gauche 18"/>
          <p:cNvSpPr/>
          <p:nvPr/>
        </p:nvSpPr>
        <p:spPr>
          <a:xfrm rot="18904508">
            <a:off x="2844480" y="4368931"/>
            <a:ext cx="1207668" cy="534713"/>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Flèche gauche 44"/>
          <p:cNvSpPr/>
          <p:nvPr/>
        </p:nvSpPr>
        <p:spPr>
          <a:xfrm rot="8414925">
            <a:off x="7607642" y="952211"/>
            <a:ext cx="1207668" cy="534713"/>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Titre 1"/>
          <p:cNvSpPr txBox="1">
            <a:spLocks/>
          </p:cNvSpPr>
          <p:nvPr/>
        </p:nvSpPr>
        <p:spPr>
          <a:xfrm>
            <a:off x="20404" y="-743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a:t>La détection des anomalies </a:t>
            </a:r>
          </a:p>
          <a:p>
            <a:r>
              <a:rPr lang="fr-FR" sz="3600" dirty="0"/>
              <a:t>comme outil de gestion adaptative</a:t>
            </a:r>
          </a:p>
        </p:txBody>
      </p:sp>
      <p:pic>
        <p:nvPicPr>
          <p:cNvPr id="20" name="Imag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99670" y="4480868"/>
            <a:ext cx="3169508" cy="2377132"/>
          </a:xfrm>
          <a:prstGeom prst="rect">
            <a:avLst/>
          </a:prstGeom>
        </p:spPr>
      </p:pic>
    </p:spTree>
    <p:extLst>
      <p:ext uri="{BB962C8B-B14F-4D97-AF65-F5344CB8AC3E}">
        <p14:creationId xmlns:p14="http://schemas.microsoft.com/office/powerpoint/2010/main" val="266266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P spid="4" grpId="0" animBg="1"/>
      <p:bldP spid="8" grpId="0" animBg="1"/>
      <p:bldP spid="37" grpId="0" animBg="1"/>
      <p:bldP spid="28" grpId="0"/>
      <p:bldP spid="17" grpId="0" animBg="1"/>
      <p:bldP spid="35" grpId="0" animBg="1"/>
      <p:bldP spid="18" grpId="0"/>
      <p:bldP spid="36" grpId="0"/>
      <p:bldP spid="38" grpId="0"/>
      <p:bldP spid="39" grpId="0"/>
      <p:bldP spid="19" grpId="0" animBg="1"/>
      <p:bldP spid="4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72514" y="2338678"/>
            <a:ext cx="2276003" cy="126000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01592" y="3881339"/>
            <a:ext cx="2272131" cy="126000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98749" y="2338678"/>
            <a:ext cx="2268258" cy="1260000"/>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06551" y="3881339"/>
            <a:ext cx="2270840" cy="1260000"/>
          </a:xfrm>
          <a:prstGeom prst="rect">
            <a:avLst/>
          </a:prstGeom>
        </p:spPr>
      </p:pic>
      <p:pic>
        <p:nvPicPr>
          <p:cNvPr id="9" name="Imag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63683" y="2338678"/>
            <a:ext cx="2243077" cy="1260000"/>
          </a:xfrm>
          <a:prstGeom prst="rect">
            <a:avLst/>
          </a:prstGeom>
        </p:spPr>
      </p:pic>
      <p:pic>
        <p:nvPicPr>
          <p:cNvPr id="10" name="Image 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417304" y="3881339"/>
            <a:ext cx="2234266" cy="1260000"/>
          </a:xfrm>
          <a:prstGeom prst="rect">
            <a:avLst/>
          </a:prstGeom>
        </p:spPr>
      </p:pic>
      <p:cxnSp>
        <p:nvCxnSpPr>
          <p:cNvPr id="11" name="Connecteur droit avec flèche 10"/>
          <p:cNvCxnSpPr/>
          <p:nvPr/>
        </p:nvCxnSpPr>
        <p:spPr>
          <a:xfrm flipV="1">
            <a:off x="1673292" y="3709159"/>
            <a:ext cx="9000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e 11"/>
          <p:cNvGrpSpPr/>
          <p:nvPr/>
        </p:nvGrpSpPr>
        <p:grpSpPr>
          <a:xfrm>
            <a:off x="2154507" y="3602307"/>
            <a:ext cx="685796" cy="183447"/>
            <a:chOff x="853261" y="1717703"/>
            <a:chExt cx="685796" cy="183447"/>
          </a:xfrm>
        </p:grpSpPr>
        <p:sp>
          <p:nvSpPr>
            <p:cNvPr id="13" name="Arc 12"/>
            <p:cNvSpPr/>
            <p:nvPr/>
          </p:nvSpPr>
          <p:spPr>
            <a:xfrm>
              <a:off x="853261" y="1717703"/>
              <a:ext cx="319315" cy="180000"/>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 name="Arc 13"/>
            <p:cNvSpPr/>
            <p:nvPr/>
          </p:nvSpPr>
          <p:spPr>
            <a:xfrm flipH="1">
              <a:off x="1219742" y="1721150"/>
              <a:ext cx="319315" cy="180000"/>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15" name="Groupe 14"/>
          <p:cNvGrpSpPr/>
          <p:nvPr/>
        </p:nvGrpSpPr>
        <p:grpSpPr>
          <a:xfrm flipV="1">
            <a:off x="3463460" y="3653177"/>
            <a:ext cx="685796" cy="183447"/>
            <a:chOff x="853261" y="1717703"/>
            <a:chExt cx="685796" cy="183447"/>
          </a:xfrm>
        </p:grpSpPr>
        <p:sp>
          <p:nvSpPr>
            <p:cNvPr id="16" name="Arc 15"/>
            <p:cNvSpPr/>
            <p:nvPr/>
          </p:nvSpPr>
          <p:spPr>
            <a:xfrm>
              <a:off x="853261" y="1717703"/>
              <a:ext cx="319315" cy="180000"/>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Arc 16"/>
            <p:cNvSpPr/>
            <p:nvPr/>
          </p:nvSpPr>
          <p:spPr>
            <a:xfrm flipH="1">
              <a:off x="1219742" y="1721150"/>
              <a:ext cx="319315" cy="180000"/>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18" name="Groupe 17"/>
          <p:cNvGrpSpPr/>
          <p:nvPr/>
        </p:nvGrpSpPr>
        <p:grpSpPr>
          <a:xfrm flipV="1">
            <a:off x="6284940" y="3634516"/>
            <a:ext cx="685796" cy="183447"/>
            <a:chOff x="853261" y="1717703"/>
            <a:chExt cx="685796" cy="183447"/>
          </a:xfrm>
        </p:grpSpPr>
        <p:sp>
          <p:nvSpPr>
            <p:cNvPr id="19" name="Arc 18"/>
            <p:cNvSpPr/>
            <p:nvPr/>
          </p:nvSpPr>
          <p:spPr>
            <a:xfrm>
              <a:off x="853261" y="1717703"/>
              <a:ext cx="319315" cy="180000"/>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Arc 19"/>
            <p:cNvSpPr/>
            <p:nvPr/>
          </p:nvSpPr>
          <p:spPr>
            <a:xfrm flipH="1">
              <a:off x="1219742" y="1721150"/>
              <a:ext cx="319315" cy="180000"/>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21" name="Groupe 20"/>
          <p:cNvGrpSpPr/>
          <p:nvPr/>
        </p:nvGrpSpPr>
        <p:grpSpPr>
          <a:xfrm flipV="1">
            <a:off x="8965844" y="3634516"/>
            <a:ext cx="685796" cy="183447"/>
            <a:chOff x="853261" y="1717703"/>
            <a:chExt cx="685796" cy="183447"/>
          </a:xfrm>
        </p:grpSpPr>
        <p:sp>
          <p:nvSpPr>
            <p:cNvPr id="22" name="Arc 21"/>
            <p:cNvSpPr/>
            <p:nvPr/>
          </p:nvSpPr>
          <p:spPr>
            <a:xfrm>
              <a:off x="853261" y="1717703"/>
              <a:ext cx="319315" cy="180000"/>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3" name="Arc 22"/>
            <p:cNvSpPr/>
            <p:nvPr/>
          </p:nvSpPr>
          <p:spPr>
            <a:xfrm flipH="1">
              <a:off x="1219742" y="1721150"/>
              <a:ext cx="319315" cy="180000"/>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24" name="Groupe 23"/>
          <p:cNvGrpSpPr/>
          <p:nvPr/>
        </p:nvGrpSpPr>
        <p:grpSpPr>
          <a:xfrm>
            <a:off x="4950686" y="3602307"/>
            <a:ext cx="685796" cy="183447"/>
            <a:chOff x="853261" y="1717703"/>
            <a:chExt cx="685796" cy="183447"/>
          </a:xfrm>
        </p:grpSpPr>
        <p:sp>
          <p:nvSpPr>
            <p:cNvPr id="25" name="Arc 24"/>
            <p:cNvSpPr/>
            <p:nvPr/>
          </p:nvSpPr>
          <p:spPr>
            <a:xfrm>
              <a:off x="853261" y="1717703"/>
              <a:ext cx="319315" cy="180000"/>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6" name="Arc 25"/>
            <p:cNvSpPr/>
            <p:nvPr/>
          </p:nvSpPr>
          <p:spPr>
            <a:xfrm flipH="1">
              <a:off x="1219742" y="1721150"/>
              <a:ext cx="319315" cy="180000"/>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27" name="Groupe 26"/>
          <p:cNvGrpSpPr/>
          <p:nvPr/>
        </p:nvGrpSpPr>
        <p:grpSpPr>
          <a:xfrm>
            <a:off x="7882007" y="3602307"/>
            <a:ext cx="685796" cy="183447"/>
            <a:chOff x="853261" y="1717703"/>
            <a:chExt cx="685796" cy="183447"/>
          </a:xfrm>
        </p:grpSpPr>
        <p:sp>
          <p:nvSpPr>
            <p:cNvPr id="28" name="Arc 27"/>
            <p:cNvSpPr/>
            <p:nvPr/>
          </p:nvSpPr>
          <p:spPr>
            <a:xfrm>
              <a:off x="853261" y="1717703"/>
              <a:ext cx="319315" cy="180000"/>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9" name="Arc 28"/>
            <p:cNvSpPr/>
            <p:nvPr/>
          </p:nvSpPr>
          <p:spPr>
            <a:xfrm flipH="1">
              <a:off x="1219742" y="1721150"/>
              <a:ext cx="319315" cy="180000"/>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34" name="ZoneTexte 33"/>
          <p:cNvSpPr txBox="1"/>
          <p:nvPr/>
        </p:nvSpPr>
        <p:spPr>
          <a:xfrm>
            <a:off x="1630052" y="-7975"/>
            <a:ext cx="9037948" cy="523220"/>
          </a:xfrm>
          <a:prstGeom prst="rect">
            <a:avLst/>
          </a:prstGeom>
          <a:solidFill>
            <a:schemeClr val="bg1"/>
          </a:solidFill>
        </p:spPr>
        <p:txBody>
          <a:bodyPr wrap="square" rtlCol="0">
            <a:spAutoFit/>
          </a:bodyPr>
          <a:lstStyle/>
          <a:p>
            <a:r>
              <a:rPr lang="en-US" sz="2800" b="1" dirty="0" err="1">
                <a:solidFill>
                  <a:srgbClr val="6F9D20"/>
                </a:solidFill>
                <a:latin typeface="Arial" pitchFamily="34" charset="0"/>
                <a:cs typeface="Arial" pitchFamily="34" charset="0"/>
              </a:rPr>
              <a:t>Ajustement</a:t>
            </a:r>
            <a:r>
              <a:rPr lang="en-US" sz="2800" b="1" dirty="0">
                <a:solidFill>
                  <a:srgbClr val="6F9D20"/>
                </a:solidFill>
                <a:latin typeface="Arial" pitchFamily="34" charset="0"/>
                <a:cs typeface="Arial" pitchFamily="34" charset="0"/>
              </a:rPr>
              <a:t> du </a:t>
            </a:r>
            <a:r>
              <a:rPr lang="en-US" sz="2800" b="1" dirty="0" err="1">
                <a:solidFill>
                  <a:srgbClr val="6F9D20"/>
                </a:solidFill>
                <a:latin typeface="Arial" pitchFamily="34" charset="0"/>
                <a:cs typeface="Arial" pitchFamily="34" charset="0"/>
              </a:rPr>
              <a:t>processus</a:t>
            </a:r>
            <a:r>
              <a:rPr lang="en-US" sz="2800" b="1" dirty="0">
                <a:solidFill>
                  <a:srgbClr val="6F9D20"/>
                </a:solidFill>
                <a:latin typeface="Arial" pitchFamily="34" charset="0"/>
                <a:cs typeface="Arial" pitchFamily="34" charset="0"/>
              </a:rPr>
              <a:t> au fil du temps</a:t>
            </a:r>
          </a:p>
        </p:txBody>
      </p:sp>
      <p:sp>
        <p:nvSpPr>
          <p:cNvPr id="38" name="ZoneTexte 37"/>
          <p:cNvSpPr txBox="1"/>
          <p:nvPr/>
        </p:nvSpPr>
        <p:spPr>
          <a:xfrm>
            <a:off x="5706551" y="914400"/>
            <a:ext cx="3500209" cy="400110"/>
          </a:xfrm>
          <a:prstGeom prst="rect">
            <a:avLst/>
          </a:prstGeom>
          <a:noFill/>
        </p:spPr>
        <p:txBody>
          <a:bodyPr wrap="square" rtlCol="0">
            <a:spAutoFit/>
          </a:bodyPr>
          <a:lstStyle/>
          <a:p>
            <a:r>
              <a:rPr lang="fr-FR" sz="2000" dirty="0"/>
              <a:t>Remobiliser les agriculteurs</a:t>
            </a:r>
          </a:p>
        </p:txBody>
      </p:sp>
      <p:cxnSp>
        <p:nvCxnSpPr>
          <p:cNvPr id="40" name="Connecteur droit avec flèche 39"/>
          <p:cNvCxnSpPr>
            <a:cxnSpLocks/>
            <a:stCxn id="38" idx="2"/>
          </p:cNvCxnSpPr>
          <p:nvPr/>
        </p:nvCxnSpPr>
        <p:spPr>
          <a:xfrm flipH="1">
            <a:off x="7178352" y="1314510"/>
            <a:ext cx="278304" cy="1447352"/>
          </a:xfrm>
          <a:prstGeom prst="straightConnector1">
            <a:avLst/>
          </a:prstGeom>
          <a:ln>
            <a:tailEnd type="triangle" w="lg" len="med"/>
          </a:ln>
        </p:spPr>
        <p:style>
          <a:lnRef idx="2">
            <a:schemeClr val="accent1"/>
          </a:lnRef>
          <a:fillRef idx="0">
            <a:schemeClr val="accent1"/>
          </a:fillRef>
          <a:effectRef idx="1">
            <a:schemeClr val="accent1"/>
          </a:effectRef>
          <a:fontRef idx="minor">
            <a:schemeClr val="tx1"/>
          </a:fontRef>
        </p:style>
      </p:cxnSp>
      <p:cxnSp>
        <p:nvCxnSpPr>
          <p:cNvPr id="41" name="Connecteur droit avec flèche 40"/>
          <p:cNvCxnSpPr>
            <a:cxnSpLocks/>
            <a:stCxn id="38" idx="2"/>
          </p:cNvCxnSpPr>
          <p:nvPr/>
        </p:nvCxnSpPr>
        <p:spPr>
          <a:xfrm flipH="1">
            <a:off x="6284942" y="1314510"/>
            <a:ext cx="1171714" cy="2958910"/>
          </a:xfrm>
          <a:prstGeom prst="straightConnector1">
            <a:avLst/>
          </a:prstGeom>
          <a:ln>
            <a:tailEnd type="triangle" w="lg" len="med"/>
          </a:ln>
        </p:spPr>
        <p:style>
          <a:lnRef idx="2">
            <a:schemeClr val="accent1"/>
          </a:lnRef>
          <a:fillRef idx="0">
            <a:schemeClr val="accent1"/>
          </a:fillRef>
          <a:effectRef idx="1">
            <a:schemeClr val="accent1"/>
          </a:effectRef>
          <a:fontRef idx="minor">
            <a:schemeClr val="tx1"/>
          </a:fontRef>
        </p:style>
      </p:cxnSp>
      <p:cxnSp>
        <p:nvCxnSpPr>
          <p:cNvPr id="44" name="Connecteur droit avec flèche 43"/>
          <p:cNvCxnSpPr/>
          <p:nvPr/>
        </p:nvCxnSpPr>
        <p:spPr>
          <a:xfrm flipH="1" flipV="1">
            <a:off x="6077342" y="3415004"/>
            <a:ext cx="1335999" cy="2313992"/>
          </a:xfrm>
          <a:prstGeom prst="straightConnector1">
            <a:avLst/>
          </a:prstGeom>
          <a:ln>
            <a:tailEnd type="triangle" w="lg" len="med"/>
          </a:ln>
        </p:spPr>
        <p:style>
          <a:lnRef idx="2">
            <a:schemeClr val="accent1"/>
          </a:lnRef>
          <a:fillRef idx="0">
            <a:schemeClr val="accent1"/>
          </a:fillRef>
          <a:effectRef idx="1">
            <a:schemeClr val="accent1"/>
          </a:effectRef>
          <a:fontRef idx="minor">
            <a:schemeClr val="tx1"/>
          </a:fontRef>
        </p:style>
      </p:cxnSp>
      <p:cxnSp>
        <p:nvCxnSpPr>
          <p:cNvPr id="47" name="Connecteur droit avec flèche 46"/>
          <p:cNvCxnSpPr/>
          <p:nvPr/>
        </p:nvCxnSpPr>
        <p:spPr>
          <a:xfrm flipH="1" flipV="1">
            <a:off x="7550587" y="4889242"/>
            <a:ext cx="58248" cy="839754"/>
          </a:xfrm>
          <a:prstGeom prst="straightConnector1">
            <a:avLst/>
          </a:prstGeom>
          <a:ln>
            <a:tailEnd type="triangle" w="lg" len="med"/>
          </a:ln>
        </p:spPr>
        <p:style>
          <a:lnRef idx="2">
            <a:schemeClr val="accent1"/>
          </a:lnRef>
          <a:fillRef idx="0">
            <a:schemeClr val="accent1"/>
          </a:fillRef>
          <a:effectRef idx="1">
            <a:schemeClr val="accent1"/>
          </a:effectRef>
          <a:fontRef idx="minor">
            <a:schemeClr val="tx1"/>
          </a:fontRef>
        </p:style>
      </p:cxnSp>
      <p:cxnSp>
        <p:nvCxnSpPr>
          <p:cNvPr id="49" name="Connecteur droit avec flèche 48"/>
          <p:cNvCxnSpPr/>
          <p:nvPr/>
        </p:nvCxnSpPr>
        <p:spPr>
          <a:xfrm flipV="1">
            <a:off x="7944192" y="3415004"/>
            <a:ext cx="760858" cy="2313992"/>
          </a:xfrm>
          <a:prstGeom prst="straightConnector1">
            <a:avLst/>
          </a:prstGeom>
          <a:ln>
            <a:tailEnd type="triangle" w="lg" len="med"/>
          </a:ln>
        </p:spPr>
        <p:style>
          <a:lnRef idx="2">
            <a:schemeClr val="accent1"/>
          </a:lnRef>
          <a:fillRef idx="0">
            <a:schemeClr val="accent1"/>
          </a:fillRef>
          <a:effectRef idx="1">
            <a:schemeClr val="accent1"/>
          </a:effectRef>
          <a:fontRef idx="minor">
            <a:schemeClr val="tx1"/>
          </a:fontRef>
        </p:style>
      </p:cxnSp>
      <p:sp>
        <p:nvSpPr>
          <p:cNvPr id="54" name="ZoneTexte 53"/>
          <p:cNvSpPr txBox="1"/>
          <p:nvPr/>
        </p:nvSpPr>
        <p:spPr>
          <a:xfrm>
            <a:off x="6077340" y="5696466"/>
            <a:ext cx="4595952" cy="707886"/>
          </a:xfrm>
          <a:prstGeom prst="rect">
            <a:avLst/>
          </a:prstGeom>
          <a:noFill/>
        </p:spPr>
        <p:txBody>
          <a:bodyPr wrap="square" rtlCol="0">
            <a:spAutoFit/>
          </a:bodyPr>
          <a:lstStyle/>
          <a:p>
            <a:r>
              <a:rPr lang="fr-FR" sz="2000" dirty="0"/>
              <a:t>Besoin de repenser les solutions imaginées avec les éleveurs</a:t>
            </a:r>
          </a:p>
        </p:txBody>
      </p:sp>
      <p:pic>
        <p:nvPicPr>
          <p:cNvPr id="2" name="Image 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30203" y="5285176"/>
            <a:ext cx="2009890" cy="1507417"/>
          </a:xfrm>
          <a:prstGeom prst="rect">
            <a:avLst/>
          </a:prstGeom>
        </p:spPr>
      </p:pic>
    </p:spTree>
    <p:extLst>
      <p:ext uri="{BB962C8B-B14F-4D97-AF65-F5344CB8AC3E}">
        <p14:creationId xmlns:p14="http://schemas.microsoft.com/office/powerpoint/2010/main" val="79874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4"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normAutofit/>
          </a:bodyPr>
          <a:lstStyle/>
          <a:p>
            <a:pPr algn="ctr">
              <a:defRPr/>
            </a:pPr>
            <a:r>
              <a:rPr lang="fr-FR" sz="3800">
                <a:solidFill>
                  <a:srgbClr val="458DC6"/>
                </a:solidFill>
                <a:latin typeface="Gadugi"/>
                <a:ea typeface="Gadugi"/>
                <a:cs typeface="Arial"/>
              </a:rPr>
              <a:t>Faire appel à la recherche </a:t>
            </a:r>
            <a:endParaRPr/>
          </a:p>
        </p:txBody>
      </p:sp>
      <p:sp>
        <p:nvSpPr>
          <p:cNvPr id="3" name="Espace réservé du contenu 2"/>
          <p:cNvSpPr>
            <a:spLocks noGrp="1"/>
          </p:cNvSpPr>
          <p:nvPr>
            <p:ph idx="1"/>
          </p:nvPr>
        </p:nvSpPr>
        <p:spPr bwMode="auto"/>
        <p:txBody>
          <a:bodyPr>
            <a:normAutofit/>
          </a:bodyPr>
          <a:lstStyle/>
          <a:p>
            <a:pPr marL="0" indent="0" algn="ctr">
              <a:buNone/>
              <a:defRPr/>
            </a:pPr>
            <a:r>
              <a:rPr lang="fr-FR" sz="2000" b="1">
                <a:latin typeface="Gadugi"/>
                <a:ea typeface="Gadugi"/>
              </a:rPr>
              <a:t>Objectif de questionner</a:t>
            </a:r>
            <a:r>
              <a:rPr lang="fr-FR" sz="2000">
                <a:latin typeface="Gadugi"/>
                <a:ea typeface="Gadugi"/>
              </a:rPr>
              <a:t> </a:t>
            </a:r>
            <a:r>
              <a:rPr lang="fr-FR" sz="2000">
                <a:solidFill>
                  <a:schemeClr val="dk1"/>
                </a:solidFill>
                <a:latin typeface="Gadugi"/>
                <a:ea typeface="Gadugi"/>
                <a:cs typeface="Calibri"/>
              </a:rPr>
              <a:t>la pertinence de la méthode actuellement utilisée et d’</a:t>
            </a:r>
            <a:r>
              <a:rPr lang="fr-FR" sz="2000" b="1">
                <a:solidFill>
                  <a:schemeClr val="dk1"/>
                </a:solidFill>
                <a:latin typeface="Gadugi"/>
                <a:ea typeface="Gadugi"/>
                <a:cs typeface="Calibri"/>
              </a:rPr>
              <a:t>imaginer </a:t>
            </a:r>
            <a:r>
              <a:rPr lang="fr-FR" sz="2000">
                <a:solidFill>
                  <a:schemeClr val="dk1"/>
                </a:solidFill>
                <a:latin typeface="Gadugi"/>
                <a:ea typeface="Gadugi"/>
                <a:cs typeface="Calibri"/>
              </a:rPr>
              <a:t>ensemble une nouvelle façon de: </a:t>
            </a:r>
            <a:endParaRPr/>
          </a:p>
          <a:p>
            <a:pPr marL="0" indent="0" algn="ctr">
              <a:buNone/>
              <a:defRPr/>
            </a:pPr>
            <a:r>
              <a:rPr lang="fr-FR" sz="2400" b="1">
                <a:solidFill>
                  <a:srgbClr val="458DC6"/>
                </a:solidFill>
                <a:latin typeface="Arial"/>
                <a:ea typeface="Arial"/>
                <a:cs typeface="Arial"/>
              </a:rPr>
              <a:t>Mobiliser et accompagner les agriculteurs dans la reconquête de la qualité de l’eau vis-à-vis des pesticides</a:t>
            </a:r>
            <a:endParaRPr/>
          </a:p>
          <a:p>
            <a:pPr marL="0" indent="0">
              <a:buNone/>
              <a:defRPr/>
            </a:pPr>
            <a:endParaRPr lang="fr-FR" sz="2000">
              <a:latin typeface="Gadugi"/>
              <a:ea typeface="Gadugi"/>
            </a:endParaRPr>
          </a:p>
          <a:p>
            <a:pPr marL="0" indent="0">
              <a:buNone/>
              <a:defRPr/>
            </a:pPr>
            <a:r>
              <a:rPr lang="fr-FR" sz="2000">
                <a:latin typeface="Gadugi"/>
                <a:ea typeface="Gadugi"/>
              </a:rPr>
              <a:t>	</a:t>
            </a:r>
            <a:endParaRPr/>
          </a:p>
        </p:txBody>
      </p:sp>
      <p:pic>
        <p:nvPicPr>
          <p:cNvPr id="4" name="Image 3" descr="index - Science pour l'action et le développement, Activités, Produits,  Territoires"/>
          <p:cNvPicPr>
            <a:picLocks noChangeAspect="1"/>
          </p:cNvPicPr>
          <p:nvPr/>
        </p:nvPicPr>
        <p:blipFill>
          <a:blip r:embed="rId3"/>
          <a:stretch/>
        </p:blipFill>
        <p:spPr bwMode="auto">
          <a:xfrm>
            <a:off x="530293" y="4449922"/>
            <a:ext cx="2669064" cy="726536"/>
          </a:xfrm>
          <a:prstGeom prst="rect">
            <a:avLst/>
          </a:prstGeom>
          <a:noFill/>
          <a:ln>
            <a:noFill/>
          </a:ln>
        </p:spPr>
      </p:pic>
      <p:pic>
        <p:nvPicPr>
          <p:cNvPr id="5" name="Image 4" descr="INRAE ECOSYS - ECOLOGIE FONCTIONNELLE ET ECOTOXICOLOGIE DES AGROSYSTEMES -  XploreBIO"/>
          <p:cNvPicPr>
            <a:picLocks noChangeAspect="1"/>
          </p:cNvPicPr>
          <p:nvPr/>
        </p:nvPicPr>
        <p:blipFill>
          <a:blip r:embed="rId4"/>
          <a:stretch/>
        </p:blipFill>
        <p:spPr bwMode="auto">
          <a:xfrm>
            <a:off x="530293" y="5524138"/>
            <a:ext cx="2621228" cy="726536"/>
          </a:xfrm>
          <a:prstGeom prst="rect">
            <a:avLst/>
          </a:prstGeom>
          <a:noFill/>
          <a:ln>
            <a:noFill/>
          </a:ln>
        </p:spPr>
      </p:pic>
      <p:pic>
        <p:nvPicPr>
          <p:cNvPr id="6" name="Image 5" descr="Une image contenant Police, Graphique, logo, graphisme&#10;&#10;Description générée automatiquement"/>
          <p:cNvPicPr>
            <a:picLocks noChangeAspect="1"/>
          </p:cNvPicPr>
          <p:nvPr/>
        </p:nvPicPr>
        <p:blipFill>
          <a:blip r:embed="rId5"/>
          <a:stretch/>
        </p:blipFill>
        <p:spPr bwMode="auto">
          <a:xfrm>
            <a:off x="3742968" y="4825788"/>
            <a:ext cx="2663365" cy="701339"/>
          </a:xfrm>
          <a:prstGeom prst="rect">
            <a:avLst/>
          </a:prstGeom>
          <a:noFill/>
          <a:ln>
            <a:noFill/>
          </a:ln>
        </p:spPr>
      </p:pic>
      <p:pic>
        <p:nvPicPr>
          <p:cNvPr id="7" name="Image 6" descr="Devenez Salarié-e Doctorant-e | Sciences Po École de la recherche"/>
          <p:cNvPicPr>
            <a:picLocks noChangeAspect="1"/>
          </p:cNvPicPr>
          <p:nvPr/>
        </p:nvPicPr>
        <p:blipFill>
          <a:blip r:embed="rId6"/>
          <a:stretch/>
        </p:blipFill>
        <p:spPr bwMode="auto">
          <a:xfrm>
            <a:off x="8732572" y="5122150"/>
            <a:ext cx="2621227" cy="1558638"/>
          </a:xfrm>
          <a:prstGeom prst="rect">
            <a:avLst/>
          </a:prstGeom>
          <a:noFill/>
          <a:ln>
            <a:noFill/>
          </a:ln>
        </p:spPr>
      </p:pic>
      <p:pic>
        <p:nvPicPr>
          <p:cNvPr id="8" name="Image 7"/>
          <p:cNvPicPr>
            <a:picLocks noChangeAspect="1"/>
          </p:cNvPicPr>
          <p:nvPr/>
        </p:nvPicPr>
        <p:blipFill>
          <a:blip r:embed="rId7"/>
          <a:stretch/>
        </p:blipFill>
        <p:spPr bwMode="auto">
          <a:xfrm>
            <a:off x="8690433" y="4167554"/>
            <a:ext cx="2663366" cy="1221940"/>
          </a:xfrm>
          <a:prstGeom prst="rect">
            <a:avLst/>
          </a:prstGeom>
          <a:noFill/>
          <a:ln>
            <a:noFill/>
          </a:ln>
        </p:spPr>
      </p:pic>
      <p:pic>
        <p:nvPicPr>
          <p:cNvPr id="9" name="Image 8" descr="Engagement du S2e77 Protection de la ressource en eau | Eau en  Seine-et-Marne"/>
          <p:cNvPicPr>
            <a:picLocks noChangeAspect="1"/>
          </p:cNvPicPr>
          <p:nvPr/>
        </p:nvPicPr>
        <p:blipFill>
          <a:blip r:embed="rId8"/>
          <a:srcRect l="23407" t="10050" r="26726" b="1"/>
          <a:stretch/>
        </p:blipFill>
        <p:spPr bwMode="auto">
          <a:xfrm>
            <a:off x="7022810" y="4600405"/>
            <a:ext cx="1051146" cy="1152104"/>
          </a:xfrm>
          <a:prstGeom prst="rect">
            <a:avLst/>
          </a:prstGeom>
          <a:noFill/>
          <a:ln>
            <a:noFill/>
          </a:ln>
        </p:spPr>
      </p:pic>
      <p:sp>
        <p:nvSpPr>
          <p:cNvPr id="10" name="ZoneTexte 9"/>
          <p:cNvSpPr txBox="1"/>
          <p:nvPr/>
        </p:nvSpPr>
        <p:spPr bwMode="auto">
          <a:xfrm>
            <a:off x="530292" y="3455911"/>
            <a:ext cx="10937359" cy="646331"/>
          </a:xfrm>
          <a:prstGeom prst="rect">
            <a:avLst/>
          </a:prstGeom>
          <a:noFill/>
        </p:spPr>
        <p:txBody>
          <a:bodyPr wrap="square" rtlCol="0">
            <a:spAutoFit/>
          </a:bodyPr>
          <a:lstStyle/>
          <a:p>
            <a:pPr algn="ctr">
              <a:defRPr/>
            </a:pPr>
            <a:r>
              <a:rPr lang="fr-FR" sz="1800">
                <a:latin typeface="Gadugi"/>
                <a:ea typeface="Gadugi"/>
              </a:rPr>
              <a:t>Partenariat avec 2 laboratoires INRAE pour la supervision d’une thèse de doctorat (2024-2027), co-financée par une bourse CIFRE, l’agence de l’eau et le S2e77</a:t>
            </a:r>
            <a:endParaRPr/>
          </a:p>
        </p:txBody>
      </p:sp>
      <p:sp>
        <p:nvSpPr>
          <p:cNvPr id="12" name="Espace réservé du numéro de diapositive 11"/>
          <p:cNvSpPr>
            <a:spLocks noGrp="1"/>
          </p:cNvSpPr>
          <p:nvPr>
            <p:ph type="sldNum" sz="quarter" idx="12"/>
          </p:nvPr>
        </p:nvSpPr>
        <p:spPr bwMode="auto"/>
        <p:txBody>
          <a:bodyPr/>
          <a:lstStyle/>
          <a:p>
            <a:pPr>
              <a:defRPr/>
            </a:pPr>
            <a:fld id="{74EE6D47-890A-4BE3-AA73-D522BAAED69B}" type="slidenum">
              <a:rPr lang="fr-FR"/>
              <a:t>48</a:t>
            </a:fld>
            <a:endParaRPr lang="fr-FR"/>
          </a:p>
        </p:txBody>
      </p:sp>
    </p:spTree>
    <p:extLst>
      <p:ext uri="{BB962C8B-B14F-4D97-AF65-F5344CB8AC3E}">
        <p14:creationId xmlns:p14="http://schemas.microsoft.com/office/powerpoint/2010/main" val="3299297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39E8B42-0335-973E-FDE2-BE72554C7852}"/>
              </a:ext>
            </a:extLst>
          </p:cNvPr>
          <p:cNvSpPr>
            <a:spLocks noGrp="1"/>
          </p:cNvSpPr>
          <p:nvPr>
            <p:ph idx="1"/>
          </p:nvPr>
        </p:nvSpPr>
        <p:spPr/>
        <p:txBody>
          <a:bodyPr>
            <a:normAutofit/>
          </a:bodyPr>
          <a:lstStyle/>
          <a:p>
            <a:pPr marL="6350" marR="0" lvl="0" indent="0" algn="just" rtl="0">
              <a:lnSpc>
                <a:spcPct val="115000"/>
              </a:lnSpc>
              <a:spcBef>
                <a:spcPts val="0"/>
              </a:spcBef>
              <a:spcAft>
                <a:spcPts val="0"/>
              </a:spcAft>
              <a:buClr>
                <a:schemeClr val="dk1"/>
              </a:buClr>
              <a:buSzPts val="2100"/>
              <a:buNone/>
            </a:pPr>
            <a:r>
              <a:rPr lang="fr-FR" sz="1800" b="0" i="0" u="none" strike="noStrike" cap="none" dirty="0">
                <a:solidFill>
                  <a:schemeClr val="dk1"/>
                </a:solidFill>
                <a:latin typeface="Calibri"/>
                <a:ea typeface="Calibri"/>
                <a:cs typeface="Calibri"/>
                <a:sym typeface="Calibri"/>
              </a:rPr>
              <a:t>Le Syndicat de l’eau de l’est Seine-et-Marnais (S2e77): </a:t>
            </a:r>
          </a:p>
          <a:p>
            <a:pPr marL="165100" marR="0" lvl="0" indent="-158750" algn="just" rtl="0">
              <a:lnSpc>
                <a:spcPct val="115000"/>
              </a:lnSpc>
              <a:spcBef>
                <a:spcPts val="0"/>
              </a:spcBef>
              <a:spcAft>
                <a:spcPts val="0"/>
              </a:spcAft>
              <a:buClr>
                <a:schemeClr val="dk1"/>
              </a:buClr>
              <a:buSzPts val="2100"/>
              <a:buFont typeface="Calibri"/>
              <a:buChar char="•"/>
            </a:pPr>
            <a:r>
              <a:rPr lang="fr-FR" sz="1800" b="0" i="0" u="none" strike="noStrike" cap="none" dirty="0">
                <a:solidFill>
                  <a:schemeClr val="dk1"/>
                </a:solidFill>
                <a:latin typeface="Calibri"/>
                <a:ea typeface="Calibri"/>
                <a:cs typeface="Calibri"/>
                <a:sym typeface="Calibri"/>
              </a:rPr>
              <a:t>132 communes soit</a:t>
            </a:r>
            <a:r>
              <a:rPr lang="fr-FR" sz="1800" b="0" i="0" u="none" strike="noStrike" cap="none" dirty="0">
                <a:solidFill>
                  <a:srgbClr val="000000"/>
                </a:solidFill>
                <a:latin typeface="Calibri"/>
                <a:ea typeface="Calibri"/>
                <a:cs typeface="Calibri"/>
                <a:sym typeface="Calibri"/>
              </a:rPr>
              <a:t> </a:t>
            </a:r>
            <a:r>
              <a:rPr lang="fr-FR" sz="1800" b="1" i="0" u="none" strike="noStrike" cap="none" dirty="0">
                <a:solidFill>
                  <a:srgbClr val="000000"/>
                </a:solidFill>
                <a:latin typeface="Calibri"/>
                <a:ea typeface="Calibri"/>
                <a:cs typeface="Calibri"/>
                <a:sym typeface="Calibri"/>
              </a:rPr>
              <a:t>26% des communes seine-et-</a:t>
            </a:r>
            <a:r>
              <a:rPr lang="fr-FR" sz="1800" b="1" i="0" u="none" strike="noStrike" cap="none" dirty="0" err="1">
                <a:solidFill>
                  <a:srgbClr val="000000"/>
                </a:solidFill>
                <a:latin typeface="Calibri"/>
                <a:ea typeface="Calibri"/>
                <a:cs typeface="Calibri"/>
                <a:sym typeface="Calibri"/>
              </a:rPr>
              <a:t>marnaises</a:t>
            </a:r>
            <a:r>
              <a:rPr lang="fr-FR" sz="1800" b="0" i="0" u="none" strike="noStrike" cap="none" dirty="0">
                <a:solidFill>
                  <a:srgbClr val="000000"/>
                </a:solidFill>
                <a:latin typeface="Calibri"/>
                <a:ea typeface="Calibri"/>
                <a:cs typeface="Calibri"/>
                <a:sym typeface="Calibri"/>
              </a:rPr>
              <a:t>, </a:t>
            </a:r>
          </a:p>
          <a:p>
            <a:pPr marL="165100" marR="0" lvl="0" indent="-158750" algn="just" rtl="0">
              <a:lnSpc>
                <a:spcPct val="115000"/>
              </a:lnSpc>
              <a:spcBef>
                <a:spcPts val="0"/>
              </a:spcBef>
              <a:spcAft>
                <a:spcPts val="0"/>
              </a:spcAft>
              <a:buClr>
                <a:schemeClr val="dk1"/>
              </a:buClr>
              <a:buSzPts val="2100"/>
              <a:buFont typeface="Calibri"/>
              <a:buChar char="•"/>
            </a:pPr>
            <a:r>
              <a:rPr lang="fr-FR" sz="1800" b="1" i="0" u="none" strike="noStrike" cap="none" dirty="0">
                <a:solidFill>
                  <a:srgbClr val="000000"/>
                </a:solidFill>
                <a:latin typeface="Calibri"/>
                <a:ea typeface="Calibri"/>
                <a:cs typeface="Calibri"/>
                <a:sym typeface="Calibri"/>
              </a:rPr>
              <a:t>8% des seine-et-marnais (111 000 habitants)</a:t>
            </a:r>
            <a:endParaRPr lang="fr-FR" sz="1800" b="0" i="0" u="none" strike="noStrike" cap="none" dirty="0">
              <a:solidFill>
                <a:srgbClr val="000000"/>
              </a:solidFill>
              <a:latin typeface="Calibri"/>
              <a:ea typeface="Calibri"/>
              <a:cs typeface="Calibri"/>
              <a:sym typeface="Calibri"/>
            </a:endParaRPr>
          </a:p>
          <a:p>
            <a:pPr marL="165100" marR="0" lvl="0" indent="-158750" algn="just" rtl="0">
              <a:lnSpc>
                <a:spcPct val="115000"/>
              </a:lnSpc>
              <a:spcBef>
                <a:spcPts val="0"/>
              </a:spcBef>
              <a:spcAft>
                <a:spcPts val="0"/>
              </a:spcAft>
              <a:buClr>
                <a:schemeClr val="dk1"/>
              </a:buClr>
              <a:buSzPts val="2100"/>
              <a:buFont typeface="Calibri"/>
              <a:buChar char="•"/>
            </a:pPr>
            <a:r>
              <a:rPr lang="fr-FR" sz="1800" b="0" i="0" u="none" strike="noStrike" cap="none" dirty="0">
                <a:solidFill>
                  <a:srgbClr val="000000"/>
                </a:solidFill>
                <a:latin typeface="Calibri"/>
                <a:ea typeface="Calibri"/>
                <a:cs typeface="Calibri"/>
                <a:sym typeface="Calibri"/>
              </a:rPr>
              <a:t>Territoire essentiellement agricole.</a:t>
            </a:r>
          </a:p>
          <a:p>
            <a:pPr marL="165100" marR="0" lvl="0" indent="-158750" algn="just" rtl="0">
              <a:lnSpc>
                <a:spcPct val="115000"/>
              </a:lnSpc>
              <a:spcBef>
                <a:spcPts val="0"/>
              </a:spcBef>
              <a:spcAft>
                <a:spcPts val="0"/>
              </a:spcAft>
              <a:buClr>
                <a:schemeClr val="dk1"/>
              </a:buClr>
              <a:buSzPts val="2100"/>
              <a:buFont typeface="Calibri"/>
              <a:buChar char="•"/>
            </a:pPr>
            <a:r>
              <a:rPr lang="fr-FR" sz="1800" dirty="0">
                <a:effectLst/>
                <a:latin typeface="Aptos" panose="020B0004020202020204" pitchFamily="34" charset="0"/>
                <a:ea typeface="Aptos" panose="020B0004020202020204" pitchFamily="34" charset="0"/>
                <a:cs typeface="Times New Roman" panose="02020603050405020304" pitchFamily="18" charset="0"/>
              </a:rPr>
              <a:t>9 zones d’actions prioritaires (ZPA)</a:t>
            </a:r>
            <a:endParaRPr lang="fr-FR" sz="1800" dirty="0">
              <a:solidFill>
                <a:srgbClr val="000000"/>
              </a:solidFill>
              <a:effectLst/>
              <a:latin typeface="Calibri"/>
              <a:ea typeface="Calibri"/>
              <a:cs typeface="Calibri"/>
              <a:sym typeface="Calibri"/>
            </a:endParaRPr>
          </a:p>
          <a:p>
            <a:pPr marL="165100" marR="0" lvl="0" indent="-158750" algn="just" rtl="0">
              <a:lnSpc>
                <a:spcPct val="115000"/>
              </a:lnSpc>
              <a:spcBef>
                <a:spcPts val="0"/>
              </a:spcBef>
              <a:spcAft>
                <a:spcPts val="0"/>
              </a:spcAft>
              <a:buClr>
                <a:schemeClr val="dk1"/>
              </a:buClr>
              <a:buSzPts val="2100"/>
              <a:buFont typeface="Calibri"/>
              <a:buChar char="•"/>
            </a:pPr>
            <a:r>
              <a:rPr lang="fr-FR" sz="1800" dirty="0"/>
              <a:t>Engagement dans un Contrat Territorial Eau et Climat (2020-2025) animé par la CARIDF</a:t>
            </a:r>
          </a:p>
          <a:p>
            <a:pPr marL="165100" marR="0" lvl="0" indent="-158750" algn="just" rtl="0">
              <a:lnSpc>
                <a:spcPct val="115000"/>
              </a:lnSpc>
              <a:spcBef>
                <a:spcPts val="0"/>
              </a:spcBef>
              <a:spcAft>
                <a:spcPts val="0"/>
              </a:spcAft>
              <a:buClr>
                <a:schemeClr val="dk1"/>
              </a:buClr>
              <a:buSzPts val="2100"/>
              <a:buFont typeface="Calibri"/>
              <a:buChar char="•"/>
            </a:pPr>
            <a:r>
              <a:rPr lang="fr-FR" sz="1800" dirty="0"/>
              <a:t>Enjeu de protection et de reconquête de la qualité de l’eau dans un contexte de tension sur l’autosuffisance territoriale. </a:t>
            </a:r>
          </a:p>
        </p:txBody>
      </p:sp>
      <p:sp>
        <p:nvSpPr>
          <p:cNvPr id="2" name="Titre 1">
            <a:extLst>
              <a:ext uri="{FF2B5EF4-FFF2-40B4-BE49-F238E27FC236}">
                <a16:creationId xmlns:a16="http://schemas.microsoft.com/office/drawing/2014/main" id="{67B268BA-1D3B-5F78-5644-F18AD14627D2}"/>
              </a:ext>
            </a:extLst>
          </p:cNvPr>
          <p:cNvSpPr>
            <a:spLocks noGrp="1"/>
          </p:cNvSpPr>
          <p:nvPr>
            <p:ph type="title"/>
          </p:nvPr>
        </p:nvSpPr>
        <p:spPr/>
        <p:txBody>
          <a:bodyPr vert="horz" lIns="91440" tIns="45720" rIns="91440" bIns="45720" rtlCol="0" anchor="ctr" anchorCtr="0">
            <a:normAutofit fontScale="90000"/>
          </a:bodyPr>
          <a:lstStyle/>
          <a:p>
            <a:r>
              <a:rPr lang="fr-FR" dirty="0"/>
              <a:t>Un terrain d’étude emblématique des pollutions agricoles diffuses mettant en péril l’approvisionnement de la qualité de l’eau </a:t>
            </a:r>
          </a:p>
        </p:txBody>
      </p:sp>
      <p:sp>
        <p:nvSpPr>
          <p:cNvPr id="4" name="Subtitle 3">
            <a:extLst>
              <a:ext uri="{FF2B5EF4-FFF2-40B4-BE49-F238E27FC236}">
                <a16:creationId xmlns:a16="http://schemas.microsoft.com/office/drawing/2014/main" id="{D7A4C6E7-512E-468E-8519-612A7B3A70AA}"/>
              </a:ext>
            </a:extLst>
          </p:cNvPr>
          <p:cNvSpPr>
            <a:spLocks noGrp="1"/>
          </p:cNvSpPr>
          <p:nvPr>
            <p:ph type="subTitle" idx="10"/>
          </p:nvPr>
        </p:nvSpPr>
        <p:spPr/>
        <p:txBody>
          <a:bodyPr/>
          <a:lstStyle/>
          <a:p>
            <a:endParaRPr lang="fr-FR" dirty="0"/>
          </a:p>
        </p:txBody>
      </p:sp>
      <p:pic>
        <p:nvPicPr>
          <p:cNvPr id="5" name="Image 4">
            <a:extLst>
              <a:ext uri="{FF2B5EF4-FFF2-40B4-BE49-F238E27FC236}">
                <a16:creationId xmlns:a16="http://schemas.microsoft.com/office/drawing/2014/main" id="{55E34740-6F95-D82F-EEBA-90BC8E5BFF3E}"/>
              </a:ext>
            </a:extLst>
          </p:cNvPr>
          <p:cNvPicPr>
            <a:picLocks noChangeAspect="1"/>
          </p:cNvPicPr>
          <p:nvPr/>
        </p:nvPicPr>
        <p:blipFill>
          <a:blip r:embed="rId3"/>
          <a:stretch>
            <a:fillRect/>
          </a:stretch>
        </p:blipFill>
        <p:spPr>
          <a:xfrm>
            <a:off x="8555037" y="1663700"/>
            <a:ext cx="3303598" cy="4762855"/>
          </a:xfrm>
          <a:prstGeom prst="rect">
            <a:avLst/>
          </a:prstGeom>
        </p:spPr>
      </p:pic>
      <p:pic>
        <p:nvPicPr>
          <p:cNvPr id="7" name="Image 6">
            <a:extLst>
              <a:ext uri="{FF2B5EF4-FFF2-40B4-BE49-F238E27FC236}">
                <a16:creationId xmlns:a16="http://schemas.microsoft.com/office/drawing/2014/main" id="{9415278E-3867-6C90-5C07-661FF1CDDB0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110818" y="4827267"/>
            <a:ext cx="3439082" cy="1848881"/>
          </a:xfrm>
          <a:prstGeom prst="rect">
            <a:avLst/>
          </a:prstGeom>
        </p:spPr>
      </p:pic>
      <p:sp>
        <p:nvSpPr>
          <p:cNvPr id="9" name="ZoneTexte 8">
            <a:extLst>
              <a:ext uri="{FF2B5EF4-FFF2-40B4-BE49-F238E27FC236}">
                <a16:creationId xmlns:a16="http://schemas.microsoft.com/office/drawing/2014/main" id="{C165DAE4-00E3-FDEF-2013-2F4766BDD682}"/>
              </a:ext>
            </a:extLst>
          </p:cNvPr>
          <p:cNvSpPr txBox="1"/>
          <p:nvPr/>
        </p:nvSpPr>
        <p:spPr>
          <a:xfrm>
            <a:off x="4058631" y="4801867"/>
            <a:ext cx="2931737" cy="307777"/>
          </a:xfrm>
          <a:prstGeom prst="rect">
            <a:avLst/>
          </a:prstGeom>
          <a:solidFill>
            <a:schemeClr val="bg1"/>
          </a:solidFill>
        </p:spPr>
        <p:txBody>
          <a:bodyPr wrap="square">
            <a:spAutoFit/>
          </a:bodyPr>
          <a:lstStyle/>
          <a:p>
            <a:r>
              <a:rPr lang="fr-FR" sz="1400" dirty="0">
                <a:solidFill>
                  <a:srgbClr val="458DC6"/>
                </a:solidFill>
                <a:latin typeface="Gadugi" panose="020B0502040204020203" pitchFamily="34" charset="0"/>
                <a:ea typeface="Gadugi" panose="020B0502040204020203" pitchFamily="34" charset="0"/>
                <a:cs typeface="+mj-cs"/>
              </a:rPr>
              <a:t>avant le </a:t>
            </a:r>
            <a:r>
              <a:rPr lang="fr-FR" sz="1400" dirty="0" err="1">
                <a:solidFill>
                  <a:srgbClr val="458DC6"/>
                </a:solidFill>
                <a:latin typeface="Gadugi" panose="020B0502040204020203" pitchFamily="34" charset="0"/>
                <a:ea typeface="Gadugi" panose="020B0502040204020203" pitchFamily="34" charset="0"/>
                <a:cs typeface="+mj-cs"/>
              </a:rPr>
              <a:t>transpr’EAUvinois</a:t>
            </a:r>
            <a:endParaRPr lang="fr-FR" sz="1400" dirty="0">
              <a:solidFill>
                <a:srgbClr val="458DC6"/>
              </a:solidFill>
              <a:latin typeface="Gadugi" panose="020B0502040204020203" pitchFamily="34" charset="0"/>
              <a:ea typeface="Gadugi" panose="020B0502040204020203" pitchFamily="34" charset="0"/>
              <a:cs typeface="+mj-cs"/>
            </a:endParaRPr>
          </a:p>
        </p:txBody>
      </p:sp>
    </p:spTree>
    <p:extLst>
      <p:ext uri="{BB962C8B-B14F-4D97-AF65-F5344CB8AC3E}">
        <p14:creationId xmlns:p14="http://schemas.microsoft.com/office/powerpoint/2010/main" val="1795649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D84B0C-D708-400C-B236-4EBC4769414B}"/>
              </a:ext>
            </a:extLst>
          </p:cNvPr>
          <p:cNvSpPr>
            <a:spLocks noGrp="1"/>
          </p:cNvSpPr>
          <p:nvPr>
            <p:ph idx="1"/>
          </p:nvPr>
        </p:nvSpPr>
        <p:spPr/>
        <p:txBody>
          <a:bodyPr>
            <a:normAutofit/>
          </a:bodyPr>
          <a:lstStyle/>
          <a:p>
            <a:pPr marL="0" indent="0" algn="ctr">
              <a:buNone/>
            </a:pPr>
            <a:r>
              <a:rPr lang="fr-FR" dirty="0"/>
              <a:t>Enjeu à savoir comment outiller ces animateurs / animatrices captage</a:t>
            </a:r>
          </a:p>
          <a:p>
            <a:pPr marL="0" indent="0" algn="ctr">
              <a:buNone/>
            </a:pPr>
            <a:endParaRPr lang="fr-FR" b="1" dirty="0"/>
          </a:p>
          <a:p>
            <a:pPr marL="0" indent="0" algn="ctr">
              <a:buNone/>
            </a:pPr>
            <a:r>
              <a:rPr lang="fr-FR" b="1" dirty="0"/>
              <a:t>En demande de compétences dans les interactions avec les agriculteurs </a:t>
            </a:r>
          </a:p>
          <a:p>
            <a:pPr marL="0" indent="0" algn="ctr">
              <a:buNone/>
            </a:pPr>
            <a:r>
              <a:rPr lang="fr-FR" b="1" dirty="0"/>
              <a:t>=&gt; des compétences d’animation &amp; d’agronomie système</a:t>
            </a:r>
          </a:p>
          <a:p>
            <a:endParaRPr lang="fr-FR" dirty="0"/>
          </a:p>
        </p:txBody>
      </p:sp>
      <p:sp>
        <p:nvSpPr>
          <p:cNvPr id="2" name="Title 1">
            <a:extLst>
              <a:ext uri="{FF2B5EF4-FFF2-40B4-BE49-F238E27FC236}">
                <a16:creationId xmlns:a16="http://schemas.microsoft.com/office/drawing/2014/main" id="{C9C1D9C3-8C5F-493D-90C0-71BBDB4CF120}"/>
              </a:ext>
            </a:extLst>
          </p:cNvPr>
          <p:cNvSpPr>
            <a:spLocks noGrp="1"/>
          </p:cNvSpPr>
          <p:nvPr>
            <p:ph type="title"/>
          </p:nvPr>
        </p:nvSpPr>
        <p:spPr/>
        <p:txBody>
          <a:bodyPr>
            <a:normAutofit/>
          </a:bodyPr>
          <a:lstStyle/>
          <a:p>
            <a:r>
              <a:rPr lang="fr-FR" dirty="0"/>
              <a:t>La cheville ouvrière sur le terrain : l’animateur captage</a:t>
            </a:r>
          </a:p>
        </p:txBody>
      </p:sp>
    </p:spTree>
    <p:extLst>
      <p:ext uri="{BB962C8B-B14F-4D97-AF65-F5344CB8AC3E}">
        <p14:creationId xmlns:p14="http://schemas.microsoft.com/office/powerpoint/2010/main" val="3437448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 name="Image 7" descr="Une image contenant personne, Visage humain, habits, mur&#10;&#10;Description générée automatiquement"/>
          <p:cNvPicPr>
            <a:picLocks noChangeAspect="1"/>
          </p:cNvPicPr>
          <p:nvPr/>
        </p:nvPicPr>
        <p:blipFill>
          <a:blip r:embed="rId3" cstate="print">
            <a:extLst>
              <a:ext uri="{28A0092B-C50C-407E-A947-70E740481C1C}">
                <a14:useLocalDpi xmlns:a14="http://schemas.microsoft.com/office/drawing/2010/main"/>
              </a:ext>
            </a:extLst>
          </a:blip>
          <a:stretch/>
        </p:blipFill>
        <p:spPr bwMode="auto">
          <a:xfrm rot="5400000" flipV="1">
            <a:off x="1619479" y="2469833"/>
            <a:ext cx="1894113" cy="1420585"/>
          </a:xfrm>
          <a:prstGeom prst="rect">
            <a:avLst/>
          </a:prstGeom>
        </p:spPr>
      </p:pic>
      <p:sp>
        <p:nvSpPr>
          <p:cNvPr id="2" name="Titre 1"/>
          <p:cNvSpPr>
            <a:spLocks noGrp="1"/>
          </p:cNvSpPr>
          <p:nvPr>
            <p:ph type="title"/>
          </p:nvPr>
        </p:nvSpPr>
        <p:spPr bwMode="auto"/>
        <p:txBody>
          <a:bodyPr vert="horz" lIns="91440" tIns="45720" rIns="91440" bIns="45720" rtlCol="0" anchor="ctr" anchorCtr="0">
            <a:normAutofit/>
          </a:bodyPr>
          <a:lstStyle/>
          <a:p>
            <a:r>
              <a:rPr lang="fr-FR" dirty="0"/>
              <a:t>Les animateurs des groupes pilotes</a:t>
            </a:r>
            <a:endParaRPr dirty="0"/>
          </a:p>
        </p:txBody>
      </p:sp>
      <p:sp>
        <p:nvSpPr>
          <p:cNvPr id="19" name="Espace réservé du numéro de diapositive 18"/>
          <p:cNvSpPr>
            <a:spLocks noGrp="1"/>
          </p:cNvSpPr>
          <p:nvPr>
            <p:ph type="sldNum" sz="quarter" idx="4294967295"/>
          </p:nvPr>
        </p:nvSpPr>
        <p:spPr bwMode="auto">
          <a:xfrm>
            <a:off x="9448800" y="6356350"/>
            <a:ext cx="2743200" cy="365125"/>
          </a:xfrm>
        </p:spPr>
        <p:txBody>
          <a:bodyPr/>
          <a:lstStyle/>
          <a:p>
            <a:pPr>
              <a:defRPr/>
            </a:pPr>
            <a:fld id="{74EE6D47-890A-4BE3-AA73-D522BAAED69B}" type="slidenum">
              <a:rPr lang="fr-FR"/>
              <a:t>50</a:t>
            </a:fld>
            <a:endParaRPr lang="fr-FR"/>
          </a:p>
        </p:txBody>
      </p:sp>
      <p:sp>
        <p:nvSpPr>
          <p:cNvPr id="5" name="ZoneTexte 4"/>
          <p:cNvSpPr txBox="1"/>
          <p:nvPr/>
        </p:nvSpPr>
        <p:spPr bwMode="auto">
          <a:xfrm>
            <a:off x="1018778" y="1584774"/>
            <a:ext cx="3095513" cy="646331"/>
          </a:xfrm>
          <a:prstGeom prst="rect">
            <a:avLst/>
          </a:prstGeom>
          <a:noFill/>
        </p:spPr>
        <p:txBody>
          <a:bodyPr wrap="square">
            <a:spAutoFit/>
          </a:bodyPr>
          <a:lstStyle/>
          <a:p>
            <a:pPr marL="0" indent="0" algn="ctr">
              <a:buNone/>
              <a:defRPr/>
            </a:pPr>
            <a:r>
              <a:rPr lang="fr-FR" sz="1800">
                <a:solidFill>
                  <a:srgbClr val="000000"/>
                </a:solidFill>
                <a:latin typeface="Gadugi"/>
                <a:ea typeface="Gadugi"/>
              </a:rPr>
              <a:t>Romain BOISSON, animateur captage CARIDF</a:t>
            </a:r>
            <a:endParaRPr/>
          </a:p>
        </p:txBody>
      </p:sp>
      <p:sp>
        <p:nvSpPr>
          <p:cNvPr id="7" name="ZoneTexte 6"/>
          <p:cNvSpPr txBox="1"/>
          <p:nvPr/>
        </p:nvSpPr>
        <p:spPr bwMode="auto">
          <a:xfrm>
            <a:off x="4513344" y="1584774"/>
            <a:ext cx="2790713" cy="646331"/>
          </a:xfrm>
          <a:prstGeom prst="rect">
            <a:avLst/>
          </a:prstGeom>
          <a:noFill/>
        </p:spPr>
        <p:txBody>
          <a:bodyPr wrap="square">
            <a:spAutoFit/>
          </a:bodyPr>
          <a:lstStyle/>
          <a:p>
            <a:pPr marL="0" indent="0" algn="ctr">
              <a:buNone/>
              <a:defRPr/>
            </a:pPr>
            <a:r>
              <a:rPr lang="fr-FR" sz="1800">
                <a:solidFill>
                  <a:srgbClr val="000000"/>
                </a:solidFill>
                <a:latin typeface="Gadugi"/>
                <a:ea typeface="Gadugi"/>
              </a:rPr>
              <a:t>Benoit TERRIÉ, animateur CTEC S2e77</a:t>
            </a:r>
            <a:endParaRPr/>
          </a:p>
        </p:txBody>
      </p:sp>
      <p:sp>
        <p:nvSpPr>
          <p:cNvPr id="9" name="ZoneTexte 8"/>
          <p:cNvSpPr txBox="1"/>
          <p:nvPr/>
        </p:nvSpPr>
        <p:spPr bwMode="auto">
          <a:xfrm>
            <a:off x="8213974" y="1446273"/>
            <a:ext cx="3313355" cy="923330"/>
          </a:xfrm>
          <a:prstGeom prst="rect">
            <a:avLst/>
          </a:prstGeom>
          <a:noFill/>
        </p:spPr>
        <p:txBody>
          <a:bodyPr wrap="square">
            <a:spAutoFit/>
          </a:bodyPr>
          <a:lstStyle/>
          <a:p>
            <a:pPr marL="0" indent="0" algn="ctr">
              <a:buNone/>
              <a:defRPr/>
            </a:pPr>
            <a:r>
              <a:rPr lang="fr-FR" sz="1800">
                <a:solidFill>
                  <a:srgbClr val="000000"/>
                </a:solidFill>
                <a:latin typeface="Gadugi"/>
                <a:ea typeface="Gadugi"/>
              </a:rPr>
              <a:t>Anne Reynaud, hydrogéologue AQUI’Brie / Laurence Durance, directrice AQUI’Brie</a:t>
            </a:r>
            <a:endParaRPr/>
          </a:p>
        </p:txBody>
      </p:sp>
      <p:sp>
        <p:nvSpPr>
          <p:cNvPr id="11" name="ZoneTexte 10"/>
          <p:cNvSpPr txBox="1"/>
          <p:nvPr/>
        </p:nvSpPr>
        <p:spPr bwMode="auto">
          <a:xfrm>
            <a:off x="4120641" y="4324604"/>
            <a:ext cx="3576118" cy="646331"/>
          </a:xfrm>
          <a:prstGeom prst="rect">
            <a:avLst/>
          </a:prstGeom>
          <a:noFill/>
        </p:spPr>
        <p:txBody>
          <a:bodyPr wrap="square">
            <a:spAutoFit/>
          </a:bodyPr>
          <a:lstStyle/>
          <a:p>
            <a:pPr marL="0" indent="0" algn="ctr">
              <a:buNone/>
              <a:defRPr/>
            </a:pPr>
            <a:r>
              <a:rPr lang="fr-FR" sz="1800" dirty="0">
                <a:solidFill>
                  <a:srgbClr val="000000"/>
                </a:solidFill>
                <a:latin typeface="Gadugi"/>
                <a:ea typeface="Gadugi"/>
              </a:rPr>
              <a:t>Louise Bellet, doctorante S2e77 - INRAE</a:t>
            </a:r>
            <a:endParaRPr dirty="0"/>
          </a:p>
        </p:txBody>
      </p:sp>
      <p:pic>
        <p:nvPicPr>
          <p:cNvPr id="4" name="Image 3"/>
          <p:cNvPicPr>
            <a:picLocks noChangeAspect="1"/>
          </p:cNvPicPr>
          <p:nvPr/>
        </p:nvPicPr>
        <p:blipFill>
          <a:blip r:embed="rId4" cstate="print">
            <a:extLst>
              <a:ext uri="{28A0092B-C50C-407E-A947-70E740481C1C}">
                <a14:useLocalDpi xmlns:a14="http://schemas.microsoft.com/office/drawing/2010/main"/>
              </a:ext>
            </a:extLst>
          </a:blip>
          <a:stretch/>
        </p:blipFill>
        <p:spPr bwMode="auto">
          <a:xfrm>
            <a:off x="4955337" y="4963887"/>
            <a:ext cx="1906726" cy="1894113"/>
          </a:xfrm>
          <a:prstGeom prst="rect">
            <a:avLst/>
          </a:prstGeom>
        </p:spPr>
      </p:pic>
      <p:pic>
        <p:nvPicPr>
          <p:cNvPr id="13" name="Image 12" descr="Une image contenant Visage humain, personne, sourire, habits&#10;&#10;Description générée automatiquement"/>
          <p:cNvPicPr>
            <a:picLocks noChangeAspect="1"/>
          </p:cNvPicPr>
          <p:nvPr/>
        </p:nvPicPr>
        <p:blipFill>
          <a:blip r:embed="rId5" cstate="print">
            <a:extLst>
              <a:ext uri="{28A0092B-C50C-407E-A947-70E740481C1C}">
                <a14:useLocalDpi xmlns:a14="http://schemas.microsoft.com/office/drawing/2010/main"/>
              </a:ext>
            </a:extLst>
          </a:blip>
          <a:stretch/>
        </p:blipFill>
        <p:spPr bwMode="auto">
          <a:xfrm>
            <a:off x="9855904" y="2313803"/>
            <a:ext cx="1355927" cy="1813379"/>
          </a:xfrm>
          <a:prstGeom prst="rect">
            <a:avLst/>
          </a:prstGeom>
        </p:spPr>
      </p:pic>
      <p:pic>
        <p:nvPicPr>
          <p:cNvPr id="15" name="Image 14" descr="Une image contenant personne, Visage humain, habits, sourire&#10;&#10;Description générée automatiquement"/>
          <p:cNvPicPr>
            <a:picLocks noChangeAspect="1"/>
          </p:cNvPicPr>
          <p:nvPr/>
        </p:nvPicPr>
        <p:blipFill>
          <a:blip r:embed="rId6"/>
          <a:stretch/>
        </p:blipFill>
        <p:spPr bwMode="auto">
          <a:xfrm>
            <a:off x="8112651" y="2281146"/>
            <a:ext cx="1511300" cy="1905000"/>
          </a:xfrm>
          <a:prstGeom prst="rect">
            <a:avLst/>
          </a:prstGeom>
        </p:spPr>
      </p:pic>
      <p:pic>
        <p:nvPicPr>
          <p:cNvPr id="17" name="Image 16" descr="Une image contenant Visage humain, Barbe humaine, personne, pilosité faciale&#10;&#10;Description générée automatiquement"/>
          <p:cNvPicPr>
            <a:picLocks noChangeAspect="1"/>
          </p:cNvPicPr>
          <p:nvPr/>
        </p:nvPicPr>
        <p:blipFill>
          <a:blip r:embed="rId7" cstate="print">
            <a:extLst>
              <a:ext uri="{28A0092B-C50C-407E-A947-70E740481C1C}">
                <a14:useLocalDpi xmlns:a14="http://schemas.microsoft.com/office/drawing/2010/main"/>
              </a:ext>
            </a:extLst>
          </a:blip>
          <a:stretch/>
        </p:blipFill>
        <p:spPr bwMode="auto">
          <a:xfrm>
            <a:off x="4943266" y="2276482"/>
            <a:ext cx="1930868" cy="1907939"/>
          </a:xfrm>
          <a:prstGeom prst="rect">
            <a:avLst/>
          </a:prstGeom>
        </p:spPr>
      </p:pic>
      <p:pic>
        <p:nvPicPr>
          <p:cNvPr id="20" name="Image 19" descr="Chambre d'agriculture de Région Ile-de-France"/>
          <p:cNvPicPr>
            <a:picLocks noChangeAspect="1"/>
          </p:cNvPicPr>
          <p:nvPr/>
        </p:nvPicPr>
        <p:blipFill>
          <a:blip r:embed="rId8" cstate="print">
            <a:extLst>
              <a:ext uri="{28A0092B-C50C-407E-A947-70E740481C1C}">
                <a14:useLocalDpi xmlns:a14="http://schemas.microsoft.com/office/drawing/2010/main"/>
              </a:ext>
            </a:extLst>
          </a:blip>
          <a:srcRect l="12314" t="1" r="15070" b="16122"/>
          <a:stretch/>
        </p:blipFill>
        <p:spPr bwMode="auto">
          <a:xfrm>
            <a:off x="2235303" y="3744704"/>
            <a:ext cx="662461" cy="764955"/>
          </a:xfrm>
          <a:prstGeom prst="rect">
            <a:avLst/>
          </a:prstGeom>
          <a:noFill/>
          <a:ln>
            <a:noFill/>
          </a:ln>
        </p:spPr>
      </p:pic>
      <p:pic>
        <p:nvPicPr>
          <p:cNvPr id="21" name="Image 20" descr="AQUI'Brie - Connaissance et protection de l'aquifère du Champigny |"/>
          <p:cNvPicPr>
            <a:picLocks noChangeAspect="1"/>
          </p:cNvPicPr>
          <p:nvPr/>
        </p:nvPicPr>
        <p:blipFill>
          <a:blip r:embed="rId9"/>
          <a:stretch/>
        </p:blipFill>
        <p:spPr bwMode="auto">
          <a:xfrm>
            <a:off x="8753690" y="3985211"/>
            <a:ext cx="1906726" cy="662559"/>
          </a:xfrm>
          <a:prstGeom prst="rect">
            <a:avLst/>
          </a:prstGeom>
          <a:noFill/>
          <a:ln>
            <a:noFill/>
          </a:ln>
        </p:spPr>
      </p:pic>
      <p:pic>
        <p:nvPicPr>
          <p:cNvPr id="22" name="Image 21" descr="Engagement du S2e77 Protection de la ressource en eau | Eau en  Seine-et-Marne"/>
          <p:cNvPicPr>
            <a:picLocks noChangeAspect="1"/>
          </p:cNvPicPr>
          <p:nvPr/>
        </p:nvPicPr>
        <p:blipFill>
          <a:blip r:embed="rId10" cstate="print">
            <a:extLst>
              <a:ext uri="{28A0092B-C50C-407E-A947-70E740481C1C}">
                <a14:useLocalDpi xmlns:a14="http://schemas.microsoft.com/office/drawing/2010/main"/>
              </a:ext>
            </a:extLst>
          </a:blip>
          <a:srcRect l="23407" t="10050" r="26726" b="1"/>
          <a:stretch/>
        </p:blipFill>
        <p:spPr bwMode="auto">
          <a:xfrm>
            <a:off x="4214522" y="6169709"/>
            <a:ext cx="589693" cy="646331"/>
          </a:xfrm>
          <a:prstGeom prst="rect">
            <a:avLst/>
          </a:prstGeom>
          <a:noFill/>
          <a:ln>
            <a:noFill/>
          </a:ln>
        </p:spPr>
      </p:pic>
      <p:pic>
        <p:nvPicPr>
          <p:cNvPr id="23" name="Image 22" descr="Une image contenant Police, Graphique, logo, graphisme&#10;&#10;Description générée automatiquement"/>
          <p:cNvPicPr>
            <a:picLocks noChangeAspect="1"/>
          </p:cNvPicPr>
          <p:nvPr/>
        </p:nvPicPr>
        <p:blipFill>
          <a:blip r:embed="rId11" cstate="print">
            <a:extLst>
              <a:ext uri="{28A0092B-C50C-407E-A947-70E740481C1C}">
                <a14:useLocalDpi xmlns:a14="http://schemas.microsoft.com/office/drawing/2010/main"/>
              </a:ext>
            </a:extLst>
          </a:blip>
          <a:stretch/>
        </p:blipFill>
        <p:spPr bwMode="auto">
          <a:xfrm>
            <a:off x="7013185" y="6413388"/>
            <a:ext cx="953363" cy="25104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186751B2-75F1-E813-9492-927BDBD4F016}"/>
              </a:ext>
            </a:extLst>
          </p:cNvPr>
          <p:cNvGrpSpPr/>
          <p:nvPr/>
        </p:nvGrpSpPr>
        <p:grpSpPr>
          <a:xfrm>
            <a:off x="76200" y="565357"/>
            <a:ext cx="6710679" cy="5333365"/>
            <a:chOff x="-528835" y="-1413134"/>
            <a:chExt cx="9315304" cy="4972049"/>
          </a:xfrm>
        </p:grpSpPr>
        <p:graphicFrame>
          <p:nvGraphicFramePr>
            <p:cNvPr id="5" name="Diagramme 4">
              <a:extLst>
                <a:ext uri="{FF2B5EF4-FFF2-40B4-BE49-F238E27FC236}">
                  <a16:creationId xmlns:a16="http://schemas.microsoft.com/office/drawing/2014/main" id="{F1F56BEB-CE1C-493B-8F52-70636014E0AE}"/>
                </a:ext>
              </a:extLst>
            </p:cNvPr>
            <p:cNvGraphicFramePr/>
            <p:nvPr/>
          </p:nvGraphicFramePr>
          <p:xfrm>
            <a:off x="132918" y="-1413134"/>
            <a:ext cx="8566151" cy="49720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 coins arrondis 5">
              <a:extLst>
                <a:ext uri="{FF2B5EF4-FFF2-40B4-BE49-F238E27FC236}">
                  <a16:creationId xmlns:a16="http://schemas.microsoft.com/office/drawing/2014/main" id="{9A10C8D7-875A-00A4-3481-1281390B6FF8}"/>
                </a:ext>
              </a:extLst>
            </p:cNvPr>
            <p:cNvSpPr/>
            <p:nvPr/>
          </p:nvSpPr>
          <p:spPr>
            <a:xfrm>
              <a:off x="5483065" y="421478"/>
              <a:ext cx="2978007" cy="531174"/>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buNone/>
              </a:pPr>
              <a:r>
                <a:rPr lang="fr-FR" sz="1000" kern="1200" dirty="0">
                  <a:solidFill>
                    <a:srgbClr val="FFFFFF"/>
                  </a:solidFill>
                  <a:effectLst/>
                  <a:ea typeface="Aptos" panose="020B0004020202020204" pitchFamily="34" charset="0"/>
                  <a:cs typeface="Times New Roman" panose="02020603050405020304" pitchFamily="18" charset="0"/>
                </a:rPr>
                <a:t>Analyse eau de drainage &lt; 0,1 &amp; 0,5</a:t>
              </a:r>
              <a:endParaRPr lang="fr-FR" sz="1100" kern="100" dirty="0">
                <a:effectLst/>
                <a:latin typeface="Gadugi" panose="020B0502040204020203" pitchFamily="34" charset="0"/>
                <a:ea typeface="Aptos" panose="020B0004020202020204" pitchFamily="34" charset="0"/>
                <a:cs typeface="Times New Roman" panose="02020603050405020304" pitchFamily="18" charset="0"/>
              </a:endParaRPr>
            </a:p>
            <a:p>
              <a:pPr algn="ctr">
                <a:lnSpc>
                  <a:spcPct val="115000"/>
                </a:lnSpc>
              </a:pPr>
              <a:r>
                <a:rPr lang="fr-FR" sz="1000" kern="1200" dirty="0">
                  <a:solidFill>
                    <a:srgbClr val="FFFFFF"/>
                  </a:solidFill>
                  <a:effectLst/>
                  <a:ea typeface="Aptos" panose="020B0004020202020204" pitchFamily="34" charset="0"/>
                  <a:cs typeface="Times New Roman" panose="02020603050405020304" pitchFamily="18" charset="0"/>
                </a:rPr>
                <a:t>&amp; turbidité &amp; colorimétrie</a:t>
              </a:r>
              <a:endParaRPr lang="fr-FR" sz="1100" kern="100" dirty="0">
                <a:effectLst/>
                <a:latin typeface="Gadugi" panose="020B0502040204020203" pitchFamily="34" charset="0"/>
                <a:ea typeface="Aptos" panose="020B0004020202020204" pitchFamily="34" charset="0"/>
                <a:cs typeface="Times New Roman" panose="02020603050405020304" pitchFamily="18" charset="0"/>
              </a:endParaRPr>
            </a:p>
          </p:txBody>
        </p:sp>
        <p:sp>
          <p:nvSpPr>
            <p:cNvPr id="7" name="Rectangle : coins arrondis 6">
              <a:extLst>
                <a:ext uri="{FF2B5EF4-FFF2-40B4-BE49-F238E27FC236}">
                  <a16:creationId xmlns:a16="http://schemas.microsoft.com/office/drawing/2014/main" id="{C5075018-5D59-425A-B5FA-7D273ADFF477}"/>
                </a:ext>
              </a:extLst>
            </p:cNvPr>
            <p:cNvSpPr/>
            <p:nvPr/>
          </p:nvSpPr>
          <p:spPr>
            <a:xfrm>
              <a:off x="6964512" y="1094701"/>
              <a:ext cx="1734557" cy="64432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lnSpc>
                  <a:spcPct val="115000"/>
                </a:lnSpc>
                <a:spcAft>
                  <a:spcPts val="800"/>
                </a:spcAft>
              </a:pPr>
              <a:r>
                <a:rPr lang="fr-FR" sz="1000" kern="1200">
                  <a:solidFill>
                    <a:srgbClr val="FFFFFF"/>
                  </a:solidFill>
                  <a:effectLst/>
                  <a:ea typeface="Aptos" panose="020B0004020202020204" pitchFamily="34" charset="0"/>
                  <a:cs typeface="Times New Roman" panose="02020603050405020304" pitchFamily="18" charset="0"/>
                </a:rPr>
                <a:t>% parcelle propre &amp; &lt; Kg/ha M.A herbicides</a:t>
              </a:r>
              <a:endParaRPr lang="fr-FR" sz="1100" kern="100">
                <a:effectLst/>
                <a:latin typeface="Gadugi" panose="020B0502040204020203" pitchFamily="34" charset="0"/>
                <a:ea typeface="Aptos" panose="020B0004020202020204" pitchFamily="34" charset="0"/>
                <a:cs typeface="Times New Roman" panose="02020603050405020304" pitchFamily="18" charset="0"/>
              </a:endParaRPr>
            </a:p>
          </p:txBody>
        </p:sp>
        <p:sp>
          <p:nvSpPr>
            <p:cNvPr id="8" name="Rectangle : coins arrondis 7">
              <a:extLst>
                <a:ext uri="{FF2B5EF4-FFF2-40B4-BE49-F238E27FC236}">
                  <a16:creationId xmlns:a16="http://schemas.microsoft.com/office/drawing/2014/main" id="{FD91F39A-B456-4C0F-811F-51F6E25E2B74}"/>
                </a:ext>
              </a:extLst>
            </p:cNvPr>
            <p:cNvSpPr/>
            <p:nvPr/>
          </p:nvSpPr>
          <p:spPr>
            <a:xfrm>
              <a:off x="4542731" y="2638114"/>
              <a:ext cx="1382785" cy="837683"/>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800"/>
                </a:spcAft>
              </a:pPr>
              <a:r>
                <a:rPr lang="fr-FR" sz="1000" kern="1200">
                  <a:solidFill>
                    <a:srgbClr val="FFFFFF"/>
                  </a:solidFill>
                  <a:effectLst/>
                  <a:ea typeface="Aptos" panose="020B0004020202020204" pitchFamily="34" charset="0"/>
                  <a:cs typeface="Times New Roman" panose="02020603050405020304" pitchFamily="18" charset="0"/>
                </a:rPr>
                <a:t>Date de semis du blé 5oct &lt; 15 oct &gt; 20 oct </a:t>
              </a:r>
              <a:endParaRPr lang="fr-FR" sz="1100" kern="100">
                <a:effectLst/>
                <a:latin typeface="Gadugi" panose="020B0502040204020203" pitchFamily="34" charset="0"/>
                <a:ea typeface="Aptos" panose="020B0004020202020204" pitchFamily="34" charset="0"/>
                <a:cs typeface="Times New Roman" panose="02020603050405020304" pitchFamily="18" charset="0"/>
              </a:endParaRPr>
            </a:p>
          </p:txBody>
        </p:sp>
        <p:sp>
          <p:nvSpPr>
            <p:cNvPr id="9" name="Rectangle : coins arrondis 8">
              <a:extLst>
                <a:ext uri="{FF2B5EF4-FFF2-40B4-BE49-F238E27FC236}">
                  <a16:creationId xmlns:a16="http://schemas.microsoft.com/office/drawing/2014/main" id="{FC6CDBC9-321D-A97A-6FA7-8F024E4821A0}"/>
                </a:ext>
              </a:extLst>
            </p:cNvPr>
            <p:cNvSpPr/>
            <p:nvPr/>
          </p:nvSpPr>
          <p:spPr>
            <a:xfrm>
              <a:off x="-430999" y="1129669"/>
              <a:ext cx="1142269" cy="627206"/>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800"/>
                </a:spcAft>
              </a:pPr>
              <a:r>
                <a:rPr lang="fr-FR" sz="1000" kern="1200">
                  <a:solidFill>
                    <a:srgbClr val="FFFFFF"/>
                  </a:solidFill>
                  <a:effectLst/>
                  <a:ea typeface="Aptos" panose="020B0004020202020204" pitchFamily="34" charset="0"/>
                  <a:cs typeface="Times New Roman" panose="02020603050405020304" pitchFamily="18" charset="0"/>
                </a:rPr>
                <a:t>Porosité &amp; stabilité du sol </a:t>
              </a:r>
              <a:endParaRPr lang="fr-FR" sz="1100" kern="100">
                <a:effectLst/>
                <a:latin typeface="Gadugi" panose="020B0502040204020203" pitchFamily="34" charset="0"/>
                <a:ea typeface="Aptos" panose="020B0004020202020204" pitchFamily="34" charset="0"/>
                <a:cs typeface="Times New Roman" panose="02020603050405020304" pitchFamily="18" charset="0"/>
              </a:endParaRPr>
            </a:p>
          </p:txBody>
        </p:sp>
        <p:sp>
          <p:nvSpPr>
            <p:cNvPr id="10" name="Rectangle : coins arrondis 9">
              <a:extLst>
                <a:ext uri="{FF2B5EF4-FFF2-40B4-BE49-F238E27FC236}">
                  <a16:creationId xmlns:a16="http://schemas.microsoft.com/office/drawing/2014/main" id="{169BC789-3F6E-4FC7-8E6B-B230C04CCE74}"/>
                </a:ext>
              </a:extLst>
            </p:cNvPr>
            <p:cNvSpPr/>
            <p:nvPr/>
          </p:nvSpPr>
          <p:spPr>
            <a:xfrm>
              <a:off x="1099951" y="2648337"/>
              <a:ext cx="1896999" cy="848798"/>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fr-FR" sz="1000" kern="1200">
                  <a:solidFill>
                    <a:srgbClr val="FFFFFF"/>
                  </a:solidFill>
                  <a:effectLst/>
                  <a:ea typeface="Aptos" panose="020B0004020202020204" pitchFamily="34" charset="0"/>
                  <a:cs typeface="Times New Roman" panose="02020603050405020304" pitchFamily="18" charset="0"/>
                </a:rPr>
                <a:t>Analyse de sol -acidité de surface, plante bio-indicatrice  </a:t>
              </a:r>
              <a:endParaRPr lang="fr-FR" sz="1100" kern="100">
                <a:effectLst/>
                <a:latin typeface="Gadugi" panose="020B0502040204020203" pitchFamily="34" charset="0"/>
                <a:ea typeface="Aptos" panose="020B0004020202020204" pitchFamily="34" charset="0"/>
                <a:cs typeface="Times New Roman" panose="02020603050405020304" pitchFamily="18" charset="0"/>
              </a:endParaRPr>
            </a:p>
          </p:txBody>
        </p:sp>
        <p:sp>
          <p:nvSpPr>
            <p:cNvPr id="11" name="Rectangle : coins arrondis 10">
              <a:extLst>
                <a:ext uri="{FF2B5EF4-FFF2-40B4-BE49-F238E27FC236}">
                  <a16:creationId xmlns:a16="http://schemas.microsoft.com/office/drawing/2014/main" id="{AEBCCC45-4F9E-40B4-A414-513F2F563275}"/>
                </a:ext>
              </a:extLst>
            </p:cNvPr>
            <p:cNvSpPr/>
            <p:nvPr/>
          </p:nvSpPr>
          <p:spPr>
            <a:xfrm>
              <a:off x="3130315" y="2671328"/>
              <a:ext cx="1258952" cy="712948"/>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800"/>
                </a:spcAft>
              </a:pPr>
              <a:r>
                <a:rPr lang="fr-FR" sz="1000" kern="1200" dirty="0">
                  <a:solidFill>
                    <a:srgbClr val="FFFFFF"/>
                  </a:solidFill>
                  <a:effectLst/>
                  <a:ea typeface="Aptos" panose="020B0004020202020204" pitchFamily="34" charset="0"/>
                  <a:cs typeface="Times New Roman" panose="02020603050405020304" pitchFamily="18" charset="0"/>
                </a:rPr>
                <a:t>Taux de couverture du sol</a:t>
              </a:r>
              <a:endParaRPr lang="fr-FR" sz="1100" kern="100" dirty="0">
                <a:effectLst/>
                <a:latin typeface="Gadugi" panose="020B0502040204020203" pitchFamily="34" charset="0"/>
                <a:ea typeface="Aptos" panose="020B0004020202020204" pitchFamily="34" charset="0"/>
                <a:cs typeface="Times New Roman" panose="02020603050405020304" pitchFamily="18" charset="0"/>
              </a:endParaRPr>
            </a:p>
          </p:txBody>
        </p:sp>
        <p:sp>
          <p:nvSpPr>
            <p:cNvPr id="12" name="Rectangle : coins arrondis 11">
              <a:extLst>
                <a:ext uri="{FF2B5EF4-FFF2-40B4-BE49-F238E27FC236}">
                  <a16:creationId xmlns:a16="http://schemas.microsoft.com/office/drawing/2014/main" id="{08D07665-14EC-46E9-B25E-9F876AA056D8}"/>
                </a:ext>
              </a:extLst>
            </p:cNvPr>
            <p:cNvSpPr/>
            <p:nvPr/>
          </p:nvSpPr>
          <p:spPr>
            <a:xfrm>
              <a:off x="6001410" y="2629557"/>
              <a:ext cx="1412136" cy="754719"/>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800"/>
                </a:spcAft>
              </a:pPr>
              <a:r>
                <a:rPr lang="fr-FR" sz="1000" kern="1200">
                  <a:solidFill>
                    <a:srgbClr val="FFFFFF"/>
                  </a:solidFill>
                  <a:effectLst/>
                  <a:ea typeface="Aptos" panose="020B0004020202020204" pitchFamily="34" charset="0"/>
                  <a:cs typeface="Times New Roman" panose="02020603050405020304" pitchFamily="18" charset="0"/>
                </a:rPr>
                <a:t>Fréquence culture de printemps </a:t>
              </a:r>
              <a:endParaRPr lang="fr-FR" sz="1100" kern="100">
                <a:effectLst/>
                <a:latin typeface="Gadugi" panose="020B0502040204020203" pitchFamily="34" charset="0"/>
                <a:ea typeface="Aptos" panose="020B0004020202020204" pitchFamily="34" charset="0"/>
                <a:cs typeface="Times New Roman" panose="02020603050405020304" pitchFamily="18" charset="0"/>
              </a:endParaRPr>
            </a:p>
          </p:txBody>
        </p:sp>
        <p:sp>
          <p:nvSpPr>
            <p:cNvPr id="13" name="Rectangle : coins arrondis 12">
              <a:extLst>
                <a:ext uri="{FF2B5EF4-FFF2-40B4-BE49-F238E27FC236}">
                  <a16:creationId xmlns:a16="http://schemas.microsoft.com/office/drawing/2014/main" id="{49B9E534-E343-4669-8861-D491F052A941}"/>
                </a:ext>
              </a:extLst>
            </p:cNvPr>
            <p:cNvSpPr/>
            <p:nvPr/>
          </p:nvSpPr>
          <p:spPr>
            <a:xfrm>
              <a:off x="7483136" y="2609687"/>
              <a:ext cx="1303333" cy="746604"/>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800"/>
                </a:spcAft>
              </a:pPr>
              <a:r>
                <a:rPr lang="fr-FR" sz="1000" kern="1200" dirty="0">
                  <a:solidFill>
                    <a:srgbClr val="FFFFFF"/>
                  </a:solidFill>
                  <a:effectLst/>
                  <a:ea typeface="Aptos" panose="020B0004020202020204" pitchFamily="34" charset="0"/>
                  <a:cs typeface="Times New Roman" panose="02020603050405020304" pitchFamily="18" charset="0"/>
                </a:rPr>
                <a:t>Fréquence labour dans rotation</a:t>
              </a:r>
              <a:endParaRPr lang="fr-FR" sz="1100" kern="100" dirty="0">
                <a:effectLst/>
                <a:latin typeface="Gadugi" panose="020B0502040204020203" pitchFamily="34" charset="0"/>
                <a:ea typeface="Aptos" panose="020B0004020202020204" pitchFamily="34" charset="0"/>
                <a:cs typeface="Times New Roman" panose="02020603050405020304" pitchFamily="18" charset="0"/>
              </a:endParaRPr>
            </a:p>
          </p:txBody>
        </p:sp>
        <p:sp>
          <p:nvSpPr>
            <p:cNvPr id="14" name="Rectangle : coins arrondis 13">
              <a:extLst>
                <a:ext uri="{FF2B5EF4-FFF2-40B4-BE49-F238E27FC236}">
                  <a16:creationId xmlns:a16="http://schemas.microsoft.com/office/drawing/2014/main" id="{3D8F64CC-89BA-4B72-893C-CCCA4E4965C7}"/>
                </a:ext>
              </a:extLst>
            </p:cNvPr>
            <p:cNvSpPr/>
            <p:nvPr/>
          </p:nvSpPr>
          <p:spPr>
            <a:xfrm>
              <a:off x="-528835" y="2648482"/>
              <a:ext cx="1507161" cy="707809"/>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fr-FR" sz="1000" kern="1200">
                  <a:solidFill>
                    <a:srgbClr val="FFFFFF"/>
                  </a:solidFill>
                  <a:effectLst/>
                  <a:ea typeface="Aptos" panose="020B0004020202020204" pitchFamily="34" charset="0"/>
                  <a:cs typeface="Times New Roman" panose="02020603050405020304" pitchFamily="18" charset="0"/>
                </a:rPr>
                <a:t>Biomasse couvert &gt; 3T kg/ha</a:t>
              </a:r>
              <a:endParaRPr lang="fr-FR" sz="1100" kern="100">
                <a:effectLst/>
                <a:latin typeface="Gadugi" panose="020B0502040204020203" pitchFamily="34" charset="0"/>
                <a:ea typeface="Aptos" panose="020B0004020202020204" pitchFamily="34" charset="0"/>
                <a:cs typeface="Times New Roman" panose="02020603050405020304" pitchFamily="18" charset="0"/>
              </a:endParaRPr>
            </a:p>
          </p:txBody>
        </p:sp>
      </p:grpSp>
      <p:graphicFrame>
        <p:nvGraphicFramePr>
          <p:cNvPr id="15" name="Diagramme 14">
            <a:extLst>
              <a:ext uri="{FF2B5EF4-FFF2-40B4-BE49-F238E27FC236}">
                <a16:creationId xmlns:a16="http://schemas.microsoft.com/office/drawing/2014/main" id="{5A63C67D-13CF-4B57-AB2B-871091016719}"/>
              </a:ext>
            </a:extLst>
          </p:cNvPr>
          <p:cNvGraphicFramePr/>
          <p:nvPr>
            <p:extLst>
              <p:ext uri="{D42A27DB-BD31-4B8C-83A1-F6EECF244321}">
                <p14:modId xmlns:p14="http://schemas.microsoft.com/office/powerpoint/2010/main" val="3002133069"/>
              </p:ext>
            </p:extLst>
          </p:nvPr>
        </p:nvGraphicFramePr>
        <p:xfrm>
          <a:off x="6628665" y="31957"/>
          <a:ext cx="5487135" cy="67187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itre 1">
            <a:extLst>
              <a:ext uri="{FF2B5EF4-FFF2-40B4-BE49-F238E27FC236}">
                <a16:creationId xmlns:a16="http://schemas.microsoft.com/office/drawing/2014/main" id="{4DE53FD8-1788-6710-7A82-4EBE56D7B100}"/>
              </a:ext>
            </a:extLst>
          </p:cNvPr>
          <p:cNvSpPr>
            <a:spLocks noGrp="1"/>
          </p:cNvSpPr>
          <p:nvPr>
            <p:ph type="title"/>
          </p:nvPr>
        </p:nvSpPr>
        <p:spPr/>
        <p:txBody>
          <a:bodyPr vert="horz" lIns="91440" tIns="45720" rIns="91440" bIns="45720" rtlCol="0" anchor="ctr" anchorCtr="0">
            <a:normAutofit fontScale="90000"/>
          </a:bodyPr>
          <a:lstStyle/>
          <a:p>
            <a:r>
              <a:rPr lang="fr-FR" dirty="0"/>
              <a:t>Exemple de projet de multi-performance intégrant la qualité de l’eau basé sur des objectifs de résultat</a:t>
            </a:r>
          </a:p>
        </p:txBody>
      </p:sp>
      <p:sp>
        <p:nvSpPr>
          <p:cNvPr id="16" name="Subtitle 15">
            <a:extLst>
              <a:ext uri="{FF2B5EF4-FFF2-40B4-BE49-F238E27FC236}">
                <a16:creationId xmlns:a16="http://schemas.microsoft.com/office/drawing/2014/main" id="{9119E45B-D08D-48AC-A852-E1EEE63CD03D}"/>
              </a:ext>
            </a:extLst>
          </p:cNvPr>
          <p:cNvSpPr>
            <a:spLocks noGrp="1"/>
          </p:cNvSpPr>
          <p:nvPr>
            <p:ph type="subTitle" idx="10"/>
          </p:nvPr>
        </p:nvSpPr>
        <p:spPr/>
        <p:txBody>
          <a:bodyPr>
            <a:normAutofit fontScale="85000" lnSpcReduction="20000"/>
          </a:bodyPr>
          <a:lstStyle/>
          <a:p>
            <a:br>
              <a:rPr lang="fr-FR" dirty="0"/>
            </a:br>
            <a:r>
              <a:rPr lang="fr-FR" dirty="0"/>
              <a:t>« Maintenir la bonne qualité de l’eau souterraine et de surface tout en améliorant la résilience économique, sociale et agronomique de nos exploitations » </a:t>
            </a:r>
          </a:p>
        </p:txBody>
      </p:sp>
      <p:sp>
        <p:nvSpPr>
          <p:cNvPr id="17" name="ZoneTexte 16">
            <a:extLst>
              <a:ext uri="{FF2B5EF4-FFF2-40B4-BE49-F238E27FC236}">
                <a16:creationId xmlns:a16="http://schemas.microsoft.com/office/drawing/2014/main" id="{F7356C20-2578-7D32-68BA-0D2C85A57D95}"/>
              </a:ext>
            </a:extLst>
          </p:cNvPr>
          <p:cNvSpPr txBox="1"/>
          <p:nvPr/>
        </p:nvSpPr>
        <p:spPr>
          <a:xfrm>
            <a:off x="156086" y="6027003"/>
            <a:ext cx="11879827" cy="738664"/>
          </a:xfrm>
          <a:prstGeom prst="rect">
            <a:avLst/>
          </a:prstGeom>
          <a:noFill/>
        </p:spPr>
        <p:txBody>
          <a:bodyPr wrap="square">
            <a:spAutoFit/>
          </a:bodyPr>
          <a:lstStyle/>
          <a:p>
            <a:r>
              <a:rPr lang="fr-FR" sz="1400" b="1" dirty="0">
                <a:effectLst/>
                <a:latin typeface="Gadugi" panose="020B0502040204020203" pitchFamily="34" charset="0"/>
                <a:ea typeface="Aptos" panose="020B0004020202020204" pitchFamily="34" charset="0"/>
                <a:cs typeface="Times New Roman" panose="02020603050405020304" pitchFamily="18" charset="0"/>
              </a:rPr>
              <a:t>le tableau de bord ci-dessus</a:t>
            </a:r>
            <a:r>
              <a:rPr lang="fr-FR" sz="1400" b="1" dirty="0">
                <a:latin typeface="Gadugi" panose="020B0502040204020203" pitchFamily="34" charset="0"/>
                <a:ea typeface="Aptos" panose="020B0004020202020204" pitchFamily="34" charset="0"/>
                <a:cs typeface="Times New Roman" panose="02020603050405020304" pitchFamily="18" charset="0"/>
              </a:rPr>
              <a:t> </a:t>
            </a:r>
            <a:r>
              <a:rPr lang="fr-FR" sz="1400" dirty="0">
                <a:effectLst/>
                <a:latin typeface="Gadugi" panose="020B0502040204020203" pitchFamily="34" charset="0"/>
                <a:ea typeface="Aptos" panose="020B0004020202020204" pitchFamily="34" charset="0"/>
                <a:cs typeface="Times New Roman" panose="02020603050405020304" pitchFamily="18" charset="0"/>
              </a:rPr>
              <a:t>est un outil de réparage, de suivi de l’action et possiblement de décision pour les agriculteurs. C’est aussi un outil d’accompagnement du projet de groupe pour les animateurs-facilitateurs, </a:t>
            </a:r>
            <a:r>
              <a:rPr lang="fr-FR" sz="1400" kern="100" dirty="0">
                <a:effectLst/>
                <a:latin typeface="Gadugi" panose="020B0502040204020203" pitchFamily="34" charset="0"/>
                <a:ea typeface="Aptos" panose="020B0004020202020204" pitchFamily="34" charset="0"/>
                <a:cs typeface="Times New Roman" panose="02020603050405020304" pitchFamily="18" charset="0"/>
              </a:rPr>
              <a:t>Ces tableaux ne sont pas fixes. Ils ont vocation à s’adapter aux choix d’orientation du groupe et de s’affiner d’une année sur l’autre en fonction des résultats obtenus par les indicateurs de suivi.  </a:t>
            </a:r>
          </a:p>
        </p:txBody>
      </p:sp>
    </p:spTree>
    <p:extLst>
      <p:ext uri="{BB962C8B-B14F-4D97-AF65-F5344CB8AC3E}">
        <p14:creationId xmlns:p14="http://schemas.microsoft.com/office/powerpoint/2010/main" val="280147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44E6AB-E367-47FF-8A26-C24CD42490A1}"/>
              </a:ext>
            </a:extLst>
          </p:cNvPr>
          <p:cNvSpPr>
            <a:spLocks noGrp="1"/>
          </p:cNvSpPr>
          <p:nvPr>
            <p:ph idx="1"/>
          </p:nvPr>
        </p:nvSpPr>
        <p:spPr/>
        <p:txBody>
          <a:bodyPr/>
          <a:lstStyle/>
          <a:p>
            <a:r>
              <a:rPr lang="fr-FR" dirty="0"/>
              <a:t>Travaux dans l’AAC de </a:t>
            </a:r>
            <a:r>
              <a:rPr lang="fr-FR" dirty="0" err="1"/>
              <a:t>Brienon</a:t>
            </a:r>
            <a:r>
              <a:rPr lang="fr-FR" dirty="0"/>
              <a:t> sur Armançon (89) avec la CA89</a:t>
            </a:r>
          </a:p>
          <a:p>
            <a:r>
              <a:rPr lang="fr-FR" dirty="0"/>
              <a:t>Travaux dans des AAC de la Nappe de Champigny / du Brie (77) avec le S2E77</a:t>
            </a:r>
          </a:p>
          <a:p>
            <a:r>
              <a:rPr lang="fr-FR" dirty="0"/>
              <a:t>Travaux sur le territoire de Saffré (44) avec </a:t>
            </a:r>
            <a:r>
              <a:rPr lang="fr-FR" dirty="0" err="1"/>
              <a:t>Atlantic’Eau</a:t>
            </a:r>
            <a:endParaRPr lang="fr-FR" dirty="0"/>
          </a:p>
          <a:p>
            <a:endParaRPr lang="fr-FR" dirty="0"/>
          </a:p>
        </p:txBody>
      </p:sp>
      <p:sp>
        <p:nvSpPr>
          <p:cNvPr id="2" name="Title 1">
            <a:extLst>
              <a:ext uri="{FF2B5EF4-FFF2-40B4-BE49-F238E27FC236}">
                <a16:creationId xmlns:a16="http://schemas.microsoft.com/office/drawing/2014/main" id="{BCD79BE7-2D96-4C43-95BB-80BBE51222DE}"/>
              </a:ext>
            </a:extLst>
          </p:cNvPr>
          <p:cNvSpPr>
            <a:spLocks noGrp="1"/>
          </p:cNvSpPr>
          <p:nvPr>
            <p:ph type="title"/>
          </p:nvPr>
        </p:nvSpPr>
        <p:spPr/>
        <p:txBody>
          <a:bodyPr/>
          <a:lstStyle/>
          <a:p>
            <a:r>
              <a:rPr lang="fr-FR" dirty="0"/>
              <a:t>Trois exemples de travaux </a:t>
            </a:r>
          </a:p>
        </p:txBody>
      </p:sp>
      <p:sp>
        <p:nvSpPr>
          <p:cNvPr id="4" name="Subtitle 3">
            <a:extLst>
              <a:ext uri="{FF2B5EF4-FFF2-40B4-BE49-F238E27FC236}">
                <a16:creationId xmlns:a16="http://schemas.microsoft.com/office/drawing/2014/main" id="{1862EE96-99B3-4A27-BEB0-9555919C9F98}"/>
              </a:ext>
            </a:extLst>
          </p:cNvPr>
          <p:cNvSpPr>
            <a:spLocks noGrp="1"/>
          </p:cNvSpPr>
          <p:nvPr>
            <p:ph type="subTitle" idx="10"/>
          </p:nvPr>
        </p:nvSpPr>
        <p:spPr/>
        <p:txBody>
          <a:bodyPr/>
          <a:lstStyle/>
          <a:p>
            <a:endParaRPr lang="fr-FR"/>
          </a:p>
        </p:txBody>
      </p:sp>
    </p:spTree>
    <p:extLst>
      <p:ext uri="{BB962C8B-B14F-4D97-AF65-F5344CB8AC3E}">
        <p14:creationId xmlns:p14="http://schemas.microsoft.com/office/powerpoint/2010/main" val="1103356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F70841-B1F6-4457-9515-AF1C35B9B226}"/>
              </a:ext>
            </a:extLst>
          </p:cNvPr>
          <p:cNvSpPr>
            <a:spLocks noGrp="1"/>
          </p:cNvSpPr>
          <p:nvPr>
            <p:ph type="ctrTitle"/>
          </p:nvPr>
        </p:nvSpPr>
        <p:spPr/>
        <p:txBody>
          <a:bodyPr>
            <a:normAutofit/>
          </a:bodyPr>
          <a:lstStyle/>
          <a:p>
            <a:r>
              <a:rPr lang="fr-FR" sz="4800" dirty="0">
                <a:latin typeface="Comfortaa" panose="00000500000000000000" pitchFamily="2" charset="0"/>
              </a:rPr>
              <a:t>Implication « long cours » AAC </a:t>
            </a:r>
            <a:r>
              <a:rPr lang="fr-FR" sz="4800" dirty="0" err="1">
                <a:latin typeface="Comfortaa" panose="00000500000000000000" pitchFamily="2" charset="0"/>
              </a:rPr>
              <a:t>Brienon</a:t>
            </a:r>
            <a:r>
              <a:rPr lang="fr-FR" sz="4800" dirty="0">
                <a:latin typeface="Comfortaa" panose="00000500000000000000" pitchFamily="2" charset="0"/>
              </a:rPr>
              <a:t> sur Armançon</a:t>
            </a:r>
          </a:p>
        </p:txBody>
      </p:sp>
      <p:sp>
        <p:nvSpPr>
          <p:cNvPr id="3" name="Sous-titre 2">
            <a:extLst>
              <a:ext uri="{FF2B5EF4-FFF2-40B4-BE49-F238E27FC236}">
                <a16:creationId xmlns:a16="http://schemas.microsoft.com/office/drawing/2014/main" id="{7A01FD2F-FB82-4FF8-BFEF-BB6914C334E8}"/>
              </a:ext>
            </a:extLst>
          </p:cNvPr>
          <p:cNvSpPr>
            <a:spLocks noGrp="1"/>
          </p:cNvSpPr>
          <p:nvPr>
            <p:ph type="subTitle" idx="1"/>
          </p:nvPr>
        </p:nvSpPr>
        <p:spPr>
          <a:xfrm>
            <a:off x="1592240" y="3602038"/>
            <a:ext cx="8943833" cy="1655762"/>
          </a:xfrm>
        </p:spPr>
        <p:txBody>
          <a:bodyPr>
            <a:normAutofit/>
          </a:bodyPr>
          <a:lstStyle/>
          <a:p>
            <a:r>
              <a:rPr lang="fr-FR" sz="1800" dirty="0">
                <a:latin typeface="Comfortaa" panose="00000500000000000000" pitchFamily="2" charset="0"/>
              </a:rPr>
              <a:t>Laurette </a:t>
            </a:r>
            <a:r>
              <a:rPr lang="fr-FR" sz="1800" dirty="0" err="1">
                <a:latin typeface="Comfortaa" panose="00000500000000000000" pitchFamily="2" charset="0"/>
              </a:rPr>
              <a:t>Paravano</a:t>
            </a:r>
            <a:r>
              <a:rPr lang="fr-FR" sz="1800" dirty="0">
                <a:latin typeface="Comfortaa" panose="00000500000000000000" pitchFamily="2" charset="0"/>
              </a:rPr>
              <a:t>, </a:t>
            </a:r>
            <a:r>
              <a:rPr lang="fr-FR" sz="1800" dirty="0" err="1">
                <a:latin typeface="Comfortaa" panose="00000500000000000000" pitchFamily="2" charset="0"/>
              </a:rPr>
              <a:t>Eric</a:t>
            </a:r>
            <a:r>
              <a:rPr lang="fr-FR" sz="1800" dirty="0">
                <a:latin typeface="Comfortaa" panose="00000500000000000000" pitchFamily="2" charset="0"/>
              </a:rPr>
              <a:t> Bizot, CA 89</a:t>
            </a:r>
          </a:p>
          <a:p>
            <a:r>
              <a:rPr lang="fr-FR" sz="1800" dirty="0">
                <a:latin typeface="Comfortaa" panose="00000500000000000000" pitchFamily="2" charset="0"/>
              </a:rPr>
              <a:t>Raymond </a:t>
            </a:r>
            <a:r>
              <a:rPr lang="fr-FR" sz="1800" dirty="0" err="1">
                <a:latin typeface="Comfortaa" panose="00000500000000000000" pitchFamily="2" charset="0"/>
              </a:rPr>
              <a:t>Reau</a:t>
            </a:r>
            <a:r>
              <a:rPr lang="fr-FR" sz="1800" dirty="0">
                <a:latin typeface="Comfortaa" panose="00000500000000000000" pitchFamily="2" charset="0"/>
              </a:rPr>
              <a:t>, Claudine </a:t>
            </a:r>
            <a:r>
              <a:rPr lang="fr-FR" sz="1800" dirty="0" err="1">
                <a:latin typeface="Comfortaa" panose="00000500000000000000" pitchFamily="2" charset="0"/>
              </a:rPr>
              <a:t>Ferrané</a:t>
            </a:r>
            <a:r>
              <a:rPr lang="fr-FR" sz="1800" dirty="0">
                <a:latin typeface="Comfortaa" panose="00000500000000000000" pitchFamily="2" charset="0"/>
              </a:rPr>
              <a:t>, Lorène Prost, INRAE</a:t>
            </a:r>
          </a:p>
        </p:txBody>
      </p:sp>
      <p:pic>
        <p:nvPicPr>
          <p:cNvPr id="4" name="Image 3">
            <a:extLst>
              <a:ext uri="{FF2B5EF4-FFF2-40B4-BE49-F238E27FC236}">
                <a16:creationId xmlns:a16="http://schemas.microsoft.com/office/drawing/2014/main" id="{0AA09BEF-7B40-47E5-B02C-0FBD2AC50D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124" y="4523722"/>
            <a:ext cx="3024000" cy="2268000"/>
          </a:xfrm>
          <a:prstGeom prst="rect">
            <a:avLst/>
          </a:prstGeom>
        </p:spPr>
      </p:pic>
      <p:pic>
        <p:nvPicPr>
          <p:cNvPr id="5" name="Image 4">
            <a:extLst>
              <a:ext uri="{FF2B5EF4-FFF2-40B4-BE49-F238E27FC236}">
                <a16:creationId xmlns:a16="http://schemas.microsoft.com/office/drawing/2014/main" id="{B45785F1-5061-4D42-9E85-0C3C7E3075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4878" y="4523722"/>
            <a:ext cx="3024000" cy="2268000"/>
          </a:xfrm>
          <a:prstGeom prst="rect">
            <a:avLst/>
          </a:prstGeom>
        </p:spPr>
      </p:pic>
      <p:pic>
        <p:nvPicPr>
          <p:cNvPr id="8" name="Image 3" descr="IMG_0257.JPG">
            <a:extLst>
              <a:ext uri="{FF2B5EF4-FFF2-40B4-BE49-F238E27FC236}">
                <a16:creationId xmlns:a16="http://schemas.microsoft.com/office/drawing/2014/main" id="{B0E884D2-5806-4209-BE1B-EA175F3584B8}"/>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5657" y="30832"/>
            <a:ext cx="3483877" cy="1045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S:\500-ENVIRONNEMENT\502-OPERATIONS_ZONEES\005-OPERATIONS_COLLECTIVES_ENVIRONNEMENTALES\BRIENON\RAPPORT\RAPPORT III\ILLUSTRATIONS\IGN_Brienon.BMP">
            <a:extLst>
              <a:ext uri="{FF2B5EF4-FFF2-40B4-BE49-F238E27FC236}">
                <a16:creationId xmlns:a16="http://schemas.microsoft.com/office/drawing/2014/main" id="{486CB1B9-083A-4C54-8906-80D0E61D6C4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l="1637" t="10071" r="10706" b="1515"/>
          <a:stretch>
            <a:fillRect/>
          </a:stretch>
        </p:blipFill>
        <p:spPr bwMode="auto">
          <a:xfrm>
            <a:off x="10350181" y="30832"/>
            <a:ext cx="1801714" cy="256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B0CB6AF5-B9FE-4442-A9C6-B4F9D7CEDAE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22102" y="4429919"/>
            <a:ext cx="3147796" cy="1980000"/>
          </a:xfrm>
          <a:prstGeom prst="rect">
            <a:avLst/>
          </a:prstGeom>
        </p:spPr>
      </p:pic>
      <p:pic>
        <p:nvPicPr>
          <p:cNvPr id="11" name="Picture 10">
            <a:extLst>
              <a:ext uri="{FF2B5EF4-FFF2-40B4-BE49-F238E27FC236}">
                <a16:creationId xmlns:a16="http://schemas.microsoft.com/office/drawing/2014/main" id="{25EAB0A3-8902-44E7-BD44-35C8BBD3881A}"/>
              </a:ext>
            </a:extLst>
          </p:cNvPr>
          <p:cNvPicPr>
            <a:picLocks noChangeAspect="1"/>
          </p:cNvPicPr>
          <p:nvPr/>
        </p:nvPicPr>
        <p:blipFill>
          <a:blip r:embed="rId7"/>
          <a:stretch>
            <a:fillRect/>
          </a:stretch>
        </p:blipFill>
        <p:spPr>
          <a:xfrm>
            <a:off x="3712200" y="1122363"/>
            <a:ext cx="1619804" cy="668673"/>
          </a:xfrm>
          <a:prstGeom prst="rect">
            <a:avLst/>
          </a:prstGeom>
        </p:spPr>
      </p:pic>
      <p:pic>
        <p:nvPicPr>
          <p:cNvPr id="13" name="Picture 12">
            <a:extLst>
              <a:ext uri="{FF2B5EF4-FFF2-40B4-BE49-F238E27FC236}">
                <a16:creationId xmlns:a16="http://schemas.microsoft.com/office/drawing/2014/main" id="{DF8BD9EC-91AA-4EC6-B3DF-CA2941DC4D0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26481" y="1329161"/>
            <a:ext cx="1486833" cy="391537"/>
          </a:xfrm>
          <a:prstGeom prst="rect">
            <a:avLst/>
          </a:prstGeom>
        </p:spPr>
      </p:pic>
    </p:spTree>
    <p:extLst>
      <p:ext uri="{BB962C8B-B14F-4D97-AF65-F5344CB8AC3E}">
        <p14:creationId xmlns:p14="http://schemas.microsoft.com/office/powerpoint/2010/main" val="1548318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6B093BF8-415B-462E-B7D6-FE5F412849BF}"/>
              </a:ext>
            </a:extLst>
          </p:cNvPr>
          <p:cNvSpPr>
            <a:spLocks noGrp="1"/>
          </p:cNvSpPr>
          <p:nvPr>
            <p:ph idx="1"/>
          </p:nvPr>
        </p:nvSpPr>
        <p:spPr>
          <a:xfrm>
            <a:off x="1651016" y="1321607"/>
            <a:ext cx="9014356" cy="5386755"/>
          </a:xfrm>
        </p:spPr>
        <p:txBody>
          <a:bodyPr>
            <a:normAutofit fontScale="70000" lnSpcReduction="20000"/>
          </a:bodyPr>
          <a:lstStyle/>
          <a:p>
            <a:pPr marL="0" indent="0">
              <a:buNone/>
            </a:pPr>
            <a:r>
              <a:rPr lang="fr-FR" sz="2800" dirty="0"/>
              <a:t>Un captage prioritaire « Grenelle » : problématique nitrates</a:t>
            </a:r>
          </a:p>
          <a:p>
            <a:endParaRPr lang="fr-FR" sz="2800" dirty="0"/>
          </a:p>
          <a:p>
            <a:endParaRPr lang="fr-FR" sz="2800" dirty="0"/>
          </a:p>
          <a:p>
            <a:endParaRPr lang="fr-FR" sz="2800" dirty="0"/>
          </a:p>
          <a:p>
            <a:endParaRPr lang="fr-FR" sz="2800" dirty="0"/>
          </a:p>
          <a:p>
            <a:endParaRPr lang="fr-FR" sz="2800" dirty="0"/>
          </a:p>
          <a:p>
            <a:endParaRPr lang="fr-FR" sz="2800" dirty="0"/>
          </a:p>
          <a:p>
            <a:endParaRPr lang="fr-FR" sz="2800" dirty="0"/>
          </a:p>
          <a:p>
            <a:pPr marL="0" indent="0">
              <a:buNone/>
            </a:pPr>
            <a:endParaRPr lang="fr-FR" sz="2800" dirty="0"/>
          </a:p>
          <a:p>
            <a:pPr marL="0" indent="0">
              <a:buNone/>
            </a:pPr>
            <a:r>
              <a:rPr lang="fr-FR" sz="2800" dirty="0"/>
              <a:t>2000 ha, 1700 ha de terres agricoles</a:t>
            </a:r>
          </a:p>
          <a:p>
            <a:pPr marL="457200" lvl="1" indent="0">
              <a:buNone/>
            </a:pPr>
            <a:r>
              <a:rPr lang="fr-FR" sz="2300" dirty="0"/>
              <a:t>58 fermes, 25 représentent 80% de la surface</a:t>
            </a:r>
          </a:p>
          <a:p>
            <a:pPr marL="457200" lvl="1" indent="0">
              <a:buNone/>
            </a:pPr>
            <a:r>
              <a:rPr lang="fr-FR" sz="2300" dirty="0"/>
              <a:t>Majoritairement des grandes cultures (Colza/Blé/Orge) </a:t>
            </a:r>
          </a:p>
          <a:p>
            <a:pPr marL="457200" lvl="1" indent="0">
              <a:buNone/>
            </a:pPr>
            <a:r>
              <a:rPr lang="fr-FR" sz="2300" dirty="0"/>
              <a:t>+ qq élevages plutôt hors sol</a:t>
            </a:r>
          </a:p>
          <a:p>
            <a:pPr marL="457200" lvl="1" indent="0">
              <a:buNone/>
            </a:pPr>
            <a:endParaRPr lang="fr-FR" sz="2300" dirty="0"/>
          </a:p>
          <a:p>
            <a:pPr marL="0" indent="0">
              <a:buNone/>
            </a:pPr>
            <a:r>
              <a:rPr lang="fr-FR" sz="2900" dirty="0"/>
              <a:t>Au centre au début : </a:t>
            </a:r>
          </a:p>
          <a:p>
            <a:pPr marL="457200" lvl="1" indent="0">
              <a:buNone/>
            </a:pPr>
            <a:r>
              <a:rPr lang="fr-FR" sz="2300" dirty="0"/>
              <a:t>La chambre d’agriculture de l’Yonne, animatrice</a:t>
            </a:r>
          </a:p>
          <a:p>
            <a:pPr marL="457200" lvl="1" indent="0">
              <a:buNone/>
            </a:pPr>
            <a:r>
              <a:rPr lang="fr-FR" sz="2300" dirty="0"/>
              <a:t>Deux chercheurs agronomes </a:t>
            </a:r>
          </a:p>
          <a:p>
            <a:pPr marL="457200" lvl="1" indent="0">
              <a:buNone/>
            </a:pPr>
            <a:r>
              <a:rPr lang="fr-FR" sz="2300" dirty="0"/>
              <a:t>Des agriculteurs volontaires pour réfléchir à reconcevoir leurs pratiques</a:t>
            </a:r>
          </a:p>
          <a:p>
            <a:pPr marL="457200" lvl="1" indent="0">
              <a:buNone/>
            </a:pPr>
            <a:endParaRPr lang="fr-FR" sz="2300" dirty="0"/>
          </a:p>
          <a:p>
            <a:endParaRPr lang="fr-FR" dirty="0"/>
          </a:p>
          <a:p>
            <a:endParaRPr lang="fr-FR" dirty="0"/>
          </a:p>
        </p:txBody>
      </p:sp>
      <p:sp>
        <p:nvSpPr>
          <p:cNvPr id="2" name="Titre 1">
            <a:extLst>
              <a:ext uri="{FF2B5EF4-FFF2-40B4-BE49-F238E27FC236}">
                <a16:creationId xmlns:a16="http://schemas.microsoft.com/office/drawing/2014/main" id="{7532F6D9-FD56-4DA6-89CA-BCB9138861E8}"/>
              </a:ext>
            </a:extLst>
          </p:cNvPr>
          <p:cNvSpPr>
            <a:spLocks noGrp="1"/>
          </p:cNvSpPr>
          <p:nvPr>
            <p:ph type="title"/>
          </p:nvPr>
        </p:nvSpPr>
        <p:spPr/>
        <p:txBody>
          <a:bodyPr/>
          <a:lstStyle/>
          <a:p>
            <a:r>
              <a:rPr lang="fr-FR" dirty="0"/>
              <a:t>Un terrain dans l’Yonne</a:t>
            </a:r>
          </a:p>
        </p:txBody>
      </p:sp>
      <p:pic>
        <p:nvPicPr>
          <p:cNvPr id="7" name="Image 6">
            <a:extLst>
              <a:ext uri="{FF2B5EF4-FFF2-40B4-BE49-F238E27FC236}">
                <a16:creationId xmlns:a16="http://schemas.microsoft.com/office/drawing/2014/main" id="{784A0280-588B-4119-9A52-5038688F44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65429" y="5082006"/>
            <a:ext cx="1800000" cy="1350000"/>
          </a:xfrm>
          <a:prstGeom prst="rect">
            <a:avLst/>
          </a:prstGeom>
        </p:spPr>
      </p:pic>
      <p:pic>
        <p:nvPicPr>
          <p:cNvPr id="9" name="Image 8">
            <a:extLst>
              <a:ext uri="{FF2B5EF4-FFF2-40B4-BE49-F238E27FC236}">
                <a16:creationId xmlns:a16="http://schemas.microsoft.com/office/drawing/2014/main" id="{03A38A31-5645-4755-A0E9-2F6FA37A3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65429" y="2864523"/>
            <a:ext cx="1800000" cy="1350000"/>
          </a:xfrm>
          <a:prstGeom prst="rect">
            <a:avLst/>
          </a:prstGeom>
        </p:spPr>
      </p:pic>
      <p:pic>
        <p:nvPicPr>
          <p:cNvPr id="11" name="Image 10">
            <a:extLst>
              <a:ext uri="{FF2B5EF4-FFF2-40B4-BE49-F238E27FC236}">
                <a16:creationId xmlns:a16="http://schemas.microsoft.com/office/drawing/2014/main" id="{8C7FD2F6-383D-43A9-AE0F-455E0645C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77" y="1321607"/>
            <a:ext cx="1429854" cy="2539141"/>
          </a:xfrm>
          <a:prstGeom prst="rect">
            <a:avLst/>
          </a:prstGeom>
        </p:spPr>
      </p:pic>
      <p:pic>
        <p:nvPicPr>
          <p:cNvPr id="13" name="Image 12">
            <a:extLst>
              <a:ext uri="{FF2B5EF4-FFF2-40B4-BE49-F238E27FC236}">
                <a16:creationId xmlns:a16="http://schemas.microsoft.com/office/drawing/2014/main" id="{1B603145-9A75-46FE-8586-BB29092538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65429" y="647040"/>
            <a:ext cx="1800000" cy="1350000"/>
          </a:xfrm>
          <a:prstGeom prst="rect">
            <a:avLst/>
          </a:prstGeom>
        </p:spPr>
      </p:pic>
      <p:pic>
        <p:nvPicPr>
          <p:cNvPr id="26" name="Image 25">
            <a:extLst>
              <a:ext uri="{FF2B5EF4-FFF2-40B4-BE49-F238E27FC236}">
                <a16:creationId xmlns:a16="http://schemas.microsoft.com/office/drawing/2014/main" id="{C991535E-A11A-468B-B084-E387093A4EC2}"/>
              </a:ext>
            </a:extLst>
          </p:cNvPr>
          <p:cNvPicPr>
            <a:picLocks noChangeAspect="1"/>
          </p:cNvPicPr>
          <p:nvPr/>
        </p:nvPicPr>
        <p:blipFill>
          <a:blip r:embed="rId6" cstate="screen">
            <a:extLst>
              <a:ext uri="{BEBA8EAE-BF5A-486C-A8C5-ECC9F3942E4B}">
                <a14:imgProps xmlns:a14="http://schemas.microsoft.com/office/drawing/2010/main">
                  <a14:imgLayer r:embed="rId7">
                    <a14:imgEffect>
                      <a14:artisticMarker size="40"/>
                    </a14:imgEffect>
                  </a14:imgLayer>
                </a14:imgProps>
              </a:ext>
              <a:ext uri="{28A0092B-C50C-407E-A947-70E740481C1C}">
                <a14:useLocalDpi xmlns:a14="http://schemas.microsoft.com/office/drawing/2010/main"/>
              </a:ext>
            </a:extLst>
          </a:blip>
          <a:stretch>
            <a:fillRect/>
          </a:stretch>
        </p:blipFill>
        <p:spPr>
          <a:xfrm>
            <a:off x="46677" y="5082006"/>
            <a:ext cx="1604341" cy="1203256"/>
          </a:xfrm>
          <a:prstGeom prst="rect">
            <a:avLst/>
          </a:prstGeom>
        </p:spPr>
      </p:pic>
      <p:grpSp>
        <p:nvGrpSpPr>
          <p:cNvPr id="4" name="Group 3">
            <a:extLst>
              <a:ext uri="{FF2B5EF4-FFF2-40B4-BE49-F238E27FC236}">
                <a16:creationId xmlns:a16="http://schemas.microsoft.com/office/drawing/2014/main" id="{4D8EDE12-79B5-41E1-897B-3DA6315E3C32}"/>
              </a:ext>
            </a:extLst>
          </p:cNvPr>
          <p:cNvGrpSpPr/>
          <p:nvPr/>
        </p:nvGrpSpPr>
        <p:grpSpPr>
          <a:xfrm>
            <a:off x="4018672" y="1681799"/>
            <a:ext cx="3556658" cy="2365448"/>
            <a:chOff x="3807178" y="1855782"/>
            <a:chExt cx="3709180" cy="2441523"/>
          </a:xfrm>
        </p:grpSpPr>
        <p:pic>
          <p:nvPicPr>
            <p:cNvPr id="12" name="Picture 6">
              <a:extLst>
                <a:ext uri="{FF2B5EF4-FFF2-40B4-BE49-F238E27FC236}">
                  <a16:creationId xmlns:a16="http://schemas.microsoft.com/office/drawing/2014/main" id="{461D2FB5-6536-4BC7-88F0-5FA595F8291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07178" y="1855782"/>
              <a:ext cx="3709180" cy="244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5DC3334-54BC-40B9-B89D-067AC89E30A4}"/>
                </a:ext>
              </a:extLst>
            </p:cNvPr>
            <p:cNvSpPr/>
            <p:nvPr/>
          </p:nvSpPr>
          <p:spPr>
            <a:xfrm>
              <a:off x="6370820" y="4146129"/>
              <a:ext cx="869430" cy="10078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900" dirty="0"/>
                <a:t>1939/2009</a:t>
              </a:r>
              <a:endParaRPr lang="fr-FR" sz="1000" dirty="0"/>
            </a:p>
          </p:txBody>
        </p:sp>
      </p:grpSp>
    </p:spTree>
    <p:extLst>
      <p:ext uri="{BB962C8B-B14F-4D97-AF65-F5344CB8AC3E}">
        <p14:creationId xmlns:p14="http://schemas.microsoft.com/office/powerpoint/2010/main" val="960135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8786C-B510-4605-9DB9-D5D12977EBA9}"/>
              </a:ext>
            </a:extLst>
          </p:cNvPr>
          <p:cNvSpPr>
            <a:spLocks noGrp="1"/>
          </p:cNvSpPr>
          <p:nvPr>
            <p:ph type="title"/>
          </p:nvPr>
        </p:nvSpPr>
        <p:spPr/>
        <p:txBody>
          <a:bodyPr vert="horz" lIns="91440" tIns="45720" rIns="91440" bIns="45720" rtlCol="0" anchor="ctr" anchorCtr="0">
            <a:normAutofit/>
          </a:bodyPr>
          <a:lstStyle/>
          <a:p>
            <a:pPr marL="457200" indent="-457200">
              <a:buBlip>
                <a:blip r:embed="rId2"/>
              </a:buBlip>
            </a:pPr>
            <a:r>
              <a:rPr lang="fr-FR" sz="3000" b="1" dirty="0">
                <a:solidFill>
                  <a:srgbClr val="00A3A6"/>
                </a:solidFill>
                <a:latin typeface="Raleway SemiBold" panose="020B0703030101060003" pitchFamily="34" charset="0"/>
              </a:rPr>
              <a:t>Un travail ensemble depuis 2010</a:t>
            </a:r>
          </a:p>
        </p:txBody>
      </p:sp>
      <p:sp>
        <p:nvSpPr>
          <p:cNvPr id="4" name="Flèche : droite 3">
            <a:extLst>
              <a:ext uri="{FF2B5EF4-FFF2-40B4-BE49-F238E27FC236}">
                <a16:creationId xmlns:a16="http://schemas.microsoft.com/office/drawing/2014/main" id="{094E8283-B180-483B-B5F9-FCD5F5874186}"/>
              </a:ext>
            </a:extLst>
          </p:cNvPr>
          <p:cNvSpPr/>
          <p:nvPr/>
        </p:nvSpPr>
        <p:spPr>
          <a:xfrm>
            <a:off x="603250" y="1797050"/>
            <a:ext cx="10871200" cy="552450"/>
          </a:xfrm>
          <a:prstGeom prst="rightArrow">
            <a:avLst/>
          </a:prstGeom>
          <a:solidFill>
            <a:srgbClr val="2756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endParaRPr>
          </a:p>
        </p:txBody>
      </p:sp>
      <p:sp>
        <p:nvSpPr>
          <p:cNvPr id="5" name="Ellipse 4">
            <a:extLst>
              <a:ext uri="{FF2B5EF4-FFF2-40B4-BE49-F238E27FC236}">
                <a16:creationId xmlns:a16="http://schemas.microsoft.com/office/drawing/2014/main" id="{B268FF6A-BC51-4B03-B81C-F68630C886CB}"/>
              </a:ext>
            </a:extLst>
          </p:cNvPr>
          <p:cNvSpPr>
            <a:spLocks noChangeAspect="1"/>
          </p:cNvSpPr>
          <p:nvPr/>
        </p:nvSpPr>
        <p:spPr>
          <a:xfrm>
            <a:off x="734450" y="2001275"/>
            <a:ext cx="144000" cy="14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F58B89B8-8924-4359-8F2F-E974DA94A0A0}"/>
              </a:ext>
            </a:extLst>
          </p:cNvPr>
          <p:cNvSpPr txBox="1"/>
          <p:nvPr/>
        </p:nvSpPr>
        <p:spPr>
          <a:xfrm>
            <a:off x="48491" y="3312994"/>
            <a:ext cx="2435402" cy="1200329"/>
          </a:xfrm>
          <a:prstGeom prst="rect">
            <a:avLst/>
          </a:prstGeom>
          <a:noFill/>
        </p:spPr>
        <p:txBody>
          <a:bodyPr wrap="square" rtlCol="0">
            <a:spAutoFit/>
          </a:bodyPr>
          <a:lstStyle/>
          <a:p>
            <a:r>
              <a:rPr lang="fr-FR" dirty="0">
                <a:latin typeface="AvenirNext LT Pro MediumCn" panose="020B0606020202020204" pitchFamily="34" charset="0"/>
              </a:rPr>
              <a:t>Des entretiens</a:t>
            </a:r>
          </a:p>
          <a:p>
            <a:endParaRPr lang="fr-FR" dirty="0">
              <a:latin typeface="AvenirNext LT Pro MediumCn" panose="020B0606020202020204" pitchFamily="34" charset="0"/>
            </a:endParaRPr>
          </a:p>
          <a:p>
            <a:r>
              <a:rPr lang="fr-FR" dirty="0">
                <a:latin typeface="AvenirNext LT Pro MediumCn" panose="020B0606020202020204" pitchFamily="34" charset="0"/>
              </a:rPr>
              <a:t>Des analyses de pratiques agricoles</a:t>
            </a:r>
          </a:p>
        </p:txBody>
      </p:sp>
      <p:sp>
        <p:nvSpPr>
          <p:cNvPr id="8" name="ZoneTexte 7">
            <a:extLst>
              <a:ext uri="{FF2B5EF4-FFF2-40B4-BE49-F238E27FC236}">
                <a16:creationId xmlns:a16="http://schemas.microsoft.com/office/drawing/2014/main" id="{D97AF989-7519-40F6-BDD6-8CF068605D56}"/>
              </a:ext>
            </a:extLst>
          </p:cNvPr>
          <p:cNvSpPr txBox="1"/>
          <p:nvPr/>
        </p:nvSpPr>
        <p:spPr>
          <a:xfrm>
            <a:off x="567459" y="1461409"/>
            <a:ext cx="644656" cy="307777"/>
          </a:xfrm>
          <a:prstGeom prst="rect">
            <a:avLst/>
          </a:prstGeom>
          <a:noFill/>
        </p:spPr>
        <p:txBody>
          <a:bodyPr wrap="square" rtlCol="0">
            <a:spAutoFit/>
          </a:bodyPr>
          <a:lstStyle/>
          <a:p>
            <a:r>
              <a:rPr lang="fr-FR" sz="1400" b="1" dirty="0">
                <a:latin typeface="AvenirNext LT Pro MediumCn" panose="020B0606020202020204" pitchFamily="34" charset="0"/>
              </a:rPr>
              <a:t>2010</a:t>
            </a:r>
          </a:p>
        </p:txBody>
      </p:sp>
      <p:sp>
        <p:nvSpPr>
          <p:cNvPr id="9" name="ZoneTexte 8">
            <a:extLst>
              <a:ext uri="{FF2B5EF4-FFF2-40B4-BE49-F238E27FC236}">
                <a16:creationId xmlns:a16="http://schemas.microsoft.com/office/drawing/2014/main" id="{68BC3B63-85C3-4BF9-AB47-6501D4E3382E}"/>
              </a:ext>
            </a:extLst>
          </p:cNvPr>
          <p:cNvSpPr txBox="1"/>
          <p:nvPr/>
        </p:nvSpPr>
        <p:spPr>
          <a:xfrm>
            <a:off x="263235" y="2451852"/>
            <a:ext cx="1334193" cy="307777"/>
          </a:xfrm>
          <a:prstGeom prst="rect">
            <a:avLst/>
          </a:prstGeom>
          <a:noFill/>
        </p:spPr>
        <p:txBody>
          <a:bodyPr wrap="square" rtlCol="0">
            <a:spAutoFit/>
          </a:bodyPr>
          <a:lstStyle/>
          <a:p>
            <a:r>
              <a:rPr lang="fr-FR" sz="1400" dirty="0">
                <a:latin typeface="AvenirNext LT Pro MediumCn" panose="020B0606020202020204" pitchFamily="34" charset="0"/>
              </a:rPr>
              <a:t>Compréhension </a:t>
            </a:r>
          </a:p>
        </p:txBody>
      </p:sp>
    </p:spTree>
    <p:extLst>
      <p:ext uri="{BB962C8B-B14F-4D97-AF65-F5344CB8AC3E}">
        <p14:creationId xmlns:p14="http://schemas.microsoft.com/office/powerpoint/2010/main" val="19183399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10491</TotalTime>
  <Words>6092</Words>
  <Application>Microsoft Office PowerPoint</Application>
  <PresentationFormat>Widescreen</PresentationFormat>
  <Paragraphs>673</Paragraphs>
  <Slides>51</Slides>
  <Notes>12</Notes>
  <HiddenSlides>2</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51</vt:i4>
      </vt:variant>
    </vt:vector>
  </HeadingPairs>
  <TitlesOfParts>
    <vt:vector size="64" baseType="lpstr">
      <vt:lpstr>Aptos</vt:lpstr>
      <vt:lpstr>Arial</vt:lpstr>
      <vt:lpstr>AvenirNext LT Pro LightCn</vt:lpstr>
      <vt:lpstr>AvenirNext LT Pro MediumCn</vt:lpstr>
      <vt:lpstr>Calibri</vt:lpstr>
      <vt:lpstr>Calibri Light</vt:lpstr>
      <vt:lpstr>Comfortaa</vt:lpstr>
      <vt:lpstr>Gadugi</vt:lpstr>
      <vt:lpstr>Raleway Medium</vt:lpstr>
      <vt:lpstr>Raleway SemiBold</vt:lpstr>
      <vt:lpstr>Trebuchet MS</vt:lpstr>
      <vt:lpstr>Wingdings</vt:lpstr>
      <vt:lpstr>Office Theme</vt:lpstr>
      <vt:lpstr>Qualité de l’eau &amp; agriculture : des travaux de recherche en agronomie système auprès des animateurs captage</vt:lpstr>
      <vt:lpstr>Un état de la qualité de l’eau alarmant</vt:lpstr>
      <vt:lpstr>Aussi dans les régions…revue de presse au mois d’avril 2025</vt:lpstr>
      <vt:lpstr>La cheville ouvrière sur le terrain : l’animateur captage</vt:lpstr>
      <vt:lpstr>La cheville ouvrière sur le terrain : l’animateur captage</vt:lpstr>
      <vt:lpstr>Trois exemples de travaux </vt:lpstr>
      <vt:lpstr>Implication « long cours » AAC Brienon sur Armançon</vt:lpstr>
      <vt:lpstr>Un terrain dans l’Yonne</vt:lpstr>
      <vt:lpstr>Un travail ensemble depuis 2010</vt:lpstr>
      <vt:lpstr>Un travail ensemble depuis 2010</vt:lpstr>
      <vt:lpstr>Un travail ensemble depuis 2010</vt:lpstr>
      <vt:lpstr>Un travail ensemble depuis 2010</vt:lpstr>
      <vt:lpstr>Un travail ensemble depuis 2010</vt:lpstr>
      <vt:lpstr>Un travail ensemble depuis 2010</vt:lpstr>
      <vt:lpstr>Un travail ensemble depuis 2010</vt:lpstr>
      <vt:lpstr>Un travail ensemble depuis 2010</vt:lpstr>
      <vt:lpstr>Un travail ensemble depuis 2010</vt:lpstr>
      <vt:lpstr>Un travail ensemble depuis 2010</vt:lpstr>
      <vt:lpstr>Un travail ensemble depuis 2010</vt:lpstr>
      <vt:lpstr>PowerPoint Presentation</vt:lpstr>
      <vt:lpstr>Repenser une animation captage eau &amp; phyto orientée résultats et multiperformance</vt:lpstr>
      <vt:lpstr>Nappe des calcaires de Champigny: un problème de qualité de l’eau qui nécessite de lourds investissements</vt:lpstr>
      <vt:lpstr>Projet de thèse de Louise Bellet : B’eauPhyX</vt:lpstr>
      <vt:lpstr>Eléments clés du projet B’eauPhyX</vt:lpstr>
      <vt:lpstr>Concrètement de quoi parle-t-on? </vt:lpstr>
      <vt:lpstr>Frise du parcours de co-construction multi-acteurs</vt:lpstr>
      <vt:lpstr>Frise du parcours de co-construction multi-acteurs</vt:lpstr>
      <vt:lpstr>PowerPoint Presentation</vt:lpstr>
      <vt:lpstr>Vers un territoire 0 phyto ?</vt:lpstr>
      <vt:lpstr>Le bassin de Saffré, un territoire de polyculture élevage sur une AAC affichant une ambition 0 phyto</vt:lpstr>
      <vt:lpstr>Un travail en cours depuis 2021</vt:lpstr>
      <vt:lpstr>Qui se décline aujourd’hui en 3 axes</vt:lpstr>
      <vt:lpstr>PowerPoint Presentation</vt:lpstr>
      <vt:lpstr>Ce qui nous rassemble</vt:lpstr>
      <vt:lpstr>Constats partagés</vt:lpstr>
      <vt:lpstr>PowerPoint Presentation</vt:lpstr>
      <vt:lpstr>Suppléments…</vt:lpstr>
      <vt:lpstr>Expérience de Brienon </vt:lpstr>
      <vt:lpstr>Un travail ensemble depuis 2010</vt:lpstr>
      <vt:lpstr>Un travail ensemble depuis 2010</vt:lpstr>
      <vt:lpstr>Expérience de Brienon</vt:lpstr>
      <vt:lpstr>Expérience de Brienon</vt:lpstr>
      <vt:lpstr>Un travail ensemble depuis 2010</vt:lpstr>
      <vt:lpstr>Un travail ensemble depuis 2010</vt:lpstr>
      <vt:lpstr>Un travail ensemble depuis 2010</vt:lpstr>
      <vt:lpstr>PowerPoint Presentation</vt:lpstr>
      <vt:lpstr>PowerPoint Presentation</vt:lpstr>
      <vt:lpstr>Faire appel à la recherche </vt:lpstr>
      <vt:lpstr>Un terrain d’étude emblématique des pollutions agricoles diffuses mettant en péril l’approvisionnement de la qualité de l’eau </vt:lpstr>
      <vt:lpstr>Les animateurs des groupes pilotes</vt:lpstr>
      <vt:lpstr>Exemple de projet de multi-performance intégrant la qualité de l’eau basé sur des objectifs de résultat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Qualité de l’eau et agriculture Pour qui travaillons-nous ? Focus sur l’animation captages</dc:title>
  <dc:creator>lp</dc:creator>
  <cp:lastModifiedBy>rev</cp:lastModifiedBy>
  <cp:revision>57</cp:revision>
  <dcterms:created xsi:type="dcterms:W3CDTF">2025-05-02T12:42:39Z</dcterms:created>
  <dcterms:modified xsi:type="dcterms:W3CDTF">2025-05-19T17:00:19Z</dcterms:modified>
</cp:coreProperties>
</file>