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25"/>
  </p:notesMasterIdLst>
  <p:handoutMasterIdLst>
    <p:handoutMasterId r:id="rId26"/>
  </p:handoutMasterIdLst>
  <p:sldIdLst>
    <p:sldId id="256" r:id="rId5"/>
    <p:sldId id="355" r:id="rId6"/>
    <p:sldId id="352" r:id="rId7"/>
    <p:sldId id="357" r:id="rId8"/>
    <p:sldId id="321" r:id="rId9"/>
    <p:sldId id="353" r:id="rId10"/>
    <p:sldId id="364" r:id="rId11"/>
    <p:sldId id="358" r:id="rId12"/>
    <p:sldId id="347" r:id="rId13"/>
    <p:sldId id="365" r:id="rId14"/>
    <p:sldId id="366" r:id="rId15"/>
    <p:sldId id="368" r:id="rId16"/>
    <p:sldId id="367" r:id="rId17"/>
    <p:sldId id="369" r:id="rId18"/>
    <p:sldId id="370" r:id="rId19"/>
    <p:sldId id="371" r:id="rId20"/>
    <p:sldId id="349" r:id="rId21"/>
    <p:sldId id="372" r:id="rId22"/>
    <p:sldId id="351" r:id="rId23"/>
    <p:sldId id="348" r:id="rId24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pe Hinsinger" initials="PHH" lastIdx="1" clrIdx="2">
    <p:extLst>
      <p:ext uri="{19B8F6BF-5375-455C-9EA6-DF929625EA0E}">
        <p15:presenceInfo xmlns:p15="http://schemas.microsoft.com/office/powerpoint/2012/main" userId="Philippe Hinsinger" providerId="None"/>
      </p:ext>
    </p:extLst>
  </p:cmAuthor>
  <p:cmAuthor id="5" name="Valerie Viaud" initials="VV" lastIdx="3" clrIdx="1">
    <p:extLst>
      <p:ext uri="{19B8F6BF-5375-455C-9EA6-DF929625EA0E}">
        <p15:presenceInfo xmlns:p15="http://schemas.microsoft.com/office/powerpoint/2012/main" userId="S-1-5-21-3569255166-3711921035-3486062074-345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6"/>
    <a:srgbClr val="57F7FB"/>
    <a:srgbClr val="B5FBFD"/>
    <a:srgbClr val="2756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0" autoAdjust="0"/>
    <p:restoredTop sz="95306" autoAdjust="0"/>
  </p:normalViewPr>
  <p:slideViewPr>
    <p:cSldViewPr snapToGrid="0">
      <p:cViewPr varScale="1">
        <p:scale>
          <a:sx n="67" d="100"/>
          <a:sy n="67" d="100"/>
        </p:scale>
        <p:origin x="3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CD421EA-E2B2-48DE-B2A8-9AFD83AFBD07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702AE4D-7FDA-46B4-AFE7-61CE9F8A0E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287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58655AC-4AD3-4810-81DD-EA648546F5FF}" type="datetimeFigureOut">
              <a:rPr lang="fr-FR" smtClean="0"/>
              <a:t>20/05/2025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A067350-A153-4348-B61C-E10402ECF8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92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Françoise </a:t>
            </a:r>
            <a:r>
              <a:rPr lang="fr-FR" dirty="0" err="1"/>
              <a:t>Vertès</a:t>
            </a:r>
            <a:r>
              <a:rPr lang="fr-FR" dirty="0"/>
              <a:t> a aussi contribué</a:t>
            </a:r>
            <a:r>
              <a:rPr lang="fr-FR" baseline="0" dirty="0"/>
              <a:t> à ces recherches.</a:t>
            </a:r>
          </a:p>
          <a:p>
            <a:endParaRPr lang="fr-FR" baseline="0" dirty="0"/>
          </a:p>
          <a:p>
            <a:r>
              <a:rPr lang="fr-FR" baseline="0" dirty="0"/>
              <a:t>Cadre de recherches fortement </a:t>
            </a:r>
            <a:r>
              <a:rPr lang="fr-FR" baseline="0" dirty="0" err="1"/>
              <a:t>transdisplinaire</a:t>
            </a:r>
            <a:r>
              <a:rPr lang="fr-FR" baseline="0" dirty="0"/>
              <a:t>. Articulation de sciences thématiques et sciences et technologie de l’information.</a:t>
            </a:r>
          </a:p>
          <a:p>
            <a:r>
              <a:rPr lang="fr-FR" baseline="0" dirty="0"/>
              <a:t>Un ancrage des recherches sur des terrains finistériens</a:t>
            </a:r>
            <a:r>
              <a:rPr lang="fr-FR" baseline="0"/>
              <a:t>, facilité </a:t>
            </a:r>
            <a:r>
              <a:rPr lang="fr-FR" baseline="0" dirty="0"/>
              <a:t>par la présence à Quimper.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7350-A153-4348-B61C-E10402ECF8F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608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7350-A153-4348-B61C-E10402ECF8F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668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7350-A153-4348-B61C-E10402ECF8F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665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7350-A153-4348-B61C-E10402ECF8F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660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7350-A153-4348-B61C-E10402ECF8F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640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7350-A153-4348-B61C-E10402ECF8F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592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7350-A153-4348-B61C-E10402ECF8F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715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7350-A153-4348-B61C-E10402ECF8F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32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7350-A153-4348-B61C-E10402ECF8F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41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7350-A153-4348-B61C-E10402ECF8F3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53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7350-A153-4348-B61C-E10402ECF8F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73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7350-A153-4348-B61C-E10402ECF8F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930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7350-A153-4348-B61C-E10402ECF8F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69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7350-A153-4348-B61C-E10402ECF8F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369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7350-A153-4348-B61C-E10402ECF8F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117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7350-A153-4348-B61C-E10402ECF8F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441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7350-A153-4348-B61C-E10402ECF8F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823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7350-A153-4348-B61C-E10402ECF8F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154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7350-A153-4348-B61C-E10402ECF8F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943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67350-A153-4348-B61C-E10402ECF8F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68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9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8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13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- Vers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54" y="650809"/>
            <a:ext cx="1392174" cy="37604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2837627"/>
            <a:ext cx="4647438" cy="31815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2401116"/>
            <a:ext cx="314325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631168"/>
            <a:ext cx="12192000" cy="1226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5624" y="2306059"/>
            <a:ext cx="9144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rgbClr val="00A3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5624" y="3173299"/>
            <a:ext cx="9144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51" y="417538"/>
            <a:ext cx="960787" cy="9982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25" y="587886"/>
            <a:ext cx="2114845" cy="7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68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class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>
                <a:solidFill>
                  <a:srgbClr val="00A3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278" y="1537856"/>
            <a:ext cx="9680172" cy="400673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77E12C6-00F3-439F-A2FE-1D2F0A604A8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67278" y="858838"/>
            <a:ext cx="9680171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D89875-15D8-49EB-AD90-DC8B7336F9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5" y="433020"/>
            <a:ext cx="314325" cy="3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61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ersion 2">
    <p:bg>
      <p:bgPr>
        <a:solidFill>
          <a:srgbClr val="00A3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F33C8C-4663-47F8-AAC2-AA7669DF2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843" y="1272216"/>
            <a:ext cx="1546860" cy="31337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405A067-B49C-4F11-A938-80BC29FEE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37629"/>
            <a:ext cx="5435599" cy="2790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5A9449-A06C-4EA1-A540-CB2DC3C493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6" y="2862262"/>
            <a:ext cx="314324" cy="321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A9A26A8-F041-4097-AF69-174D33070FC9}"/>
              </a:ext>
            </a:extLst>
          </p:cNvPr>
          <p:cNvSpPr/>
          <p:nvPr userDrawn="1"/>
        </p:nvSpPr>
        <p:spPr>
          <a:xfrm>
            <a:off x="0" y="5994603"/>
            <a:ext cx="12192000" cy="864524"/>
          </a:xfrm>
          <a:prstGeom prst="rect">
            <a:avLst/>
          </a:prstGeom>
          <a:solidFill>
            <a:srgbClr val="00A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F5AA71-3F4D-4E9E-BA5E-688B6C5A5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843" y="2767205"/>
            <a:ext cx="9144000" cy="1057708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4FC2D0F-6FA4-4470-9D28-7A0490629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843" y="3634445"/>
            <a:ext cx="9144000" cy="65492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67" y="990783"/>
            <a:ext cx="977900" cy="762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77" y="1104506"/>
            <a:ext cx="3311820" cy="84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44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296" y="1747089"/>
            <a:ext cx="9724504" cy="4009910"/>
          </a:xfrm>
        </p:spPr>
        <p:txBody>
          <a:bodyPr/>
          <a:lstStyle>
            <a:lvl1pPr>
              <a:defRPr sz="2400" b="0"/>
            </a:lvl1pPr>
            <a:lvl2pPr>
              <a:defRPr sz="22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0E4042-F103-41C7-A8C2-1E73691C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>
                <a:solidFill>
                  <a:srgbClr val="00A3A6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16F62D-3288-44C0-94E9-C3D02F2826C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67278" y="858838"/>
            <a:ext cx="9680172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D9D1D3-E2D8-4793-B07A-058B895A4B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5" y="433020"/>
            <a:ext cx="314325" cy="3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00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8211" y="1537856"/>
            <a:ext cx="4401589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1870" y="1537856"/>
            <a:ext cx="4401589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9260C-DFCE-4742-A383-0E8E4051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81FB95A-986F-409A-BA0C-DB98244D370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67278" y="858838"/>
            <a:ext cx="9680172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37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7278" y="1537856"/>
            <a:ext cx="4330297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7278" y="2355451"/>
            <a:ext cx="4330297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49088" y="1537856"/>
            <a:ext cx="4351624" cy="817594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49088" y="2355451"/>
            <a:ext cx="4351624" cy="3369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FE5FF0-308D-4BEA-A2B8-273A1592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068979D-31F0-453F-A511-275008CD94FE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67278" y="858838"/>
            <a:ext cx="9680172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26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D72F5C4-C7B0-4DC4-859A-A0EF010A9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50CA12-EF92-4923-A288-18425A342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5" y="433020"/>
            <a:ext cx="314325" cy="3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46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458" y="581890"/>
            <a:ext cx="3253567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81890"/>
            <a:ext cx="6172200" cy="50624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A161D90-8CEB-43C5-B5C5-E16450DD9099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18458" y="1492134"/>
            <a:ext cx="3253567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B498EB6-14FF-4794-BB07-42C86721F09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18459" y="2593570"/>
            <a:ext cx="3253565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8144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84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581890"/>
            <a:ext cx="6172200" cy="503751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3E39DD-4EF5-40BB-B7DF-0FBC1CA61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58" y="581890"/>
            <a:ext cx="3253567" cy="910244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E58761D-328C-41E9-9379-256236BD2D5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518458" y="1492134"/>
            <a:ext cx="3253567" cy="110143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96CCA9-291E-425F-AF04-DFA8C86B546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1518459" y="2593570"/>
            <a:ext cx="3253565" cy="305077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95553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0379" y="1424045"/>
            <a:ext cx="9713421" cy="4009910"/>
          </a:xfrm>
        </p:spPr>
        <p:txBody>
          <a:bodyPr vert="eaVert"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5397C7-28D4-4FCC-978A-64FFC2C50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109" y="149630"/>
            <a:ext cx="10216343" cy="888251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7F1404C-CDE5-4C5B-BECC-6588FAC96AF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1667278" y="858838"/>
            <a:ext cx="9680172" cy="67901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4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8429" y="365125"/>
            <a:ext cx="175537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8241047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0C85A8C-AE66-4CB1-AC77-8A0677F197D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 rot="5400000">
            <a:off x="6626007" y="2818367"/>
            <a:ext cx="5811839" cy="90535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2756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1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5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7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63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4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3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E5E307-CA40-4ED0-9348-725E7A17004C}"/>
              </a:ext>
            </a:extLst>
          </p:cNvPr>
          <p:cNvSpPr txBox="1"/>
          <p:nvPr userDrawn="1"/>
        </p:nvSpPr>
        <p:spPr>
          <a:xfrm>
            <a:off x="9154510" y="6337739"/>
            <a:ext cx="2785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0">
                <a:solidFill>
                  <a:srgbClr val="00A3A6"/>
                </a:solidFill>
                <a:latin typeface="Raleway" panose="020B0503030101060003" pitchFamily="34" charset="0"/>
              </a:rPr>
              <a:t>p. </a:t>
            </a:r>
            <a:fld id="{10B4F56D-375A-4CA4-ABA3-E73F3ECBB440}" type="slidenum">
              <a:rPr lang="fr-FR" sz="1200" b="0" smtClean="0">
                <a:solidFill>
                  <a:srgbClr val="00A3A6"/>
                </a:solidFill>
                <a:latin typeface="Raleway" panose="020B0503030101060003" pitchFamily="34" charset="0"/>
              </a:rPr>
              <a:pPr algn="r"/>
              <a:t>‹N°›</a:t>
            </a:fld>
            <a:endParaRPr lang="fr-FR" sz="1200" b="0">
              <a:solidFill>
                <a:srgbClr val="00A3A6"/>
              </a:solidFill>
              <a:latin typeface="Raleway" panose="020B05030301010600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7B2D19-3E3E-48DC-A2FD-929894FF7D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71"/>
          <a:stretch/>
        </p:blipFill>
        <p:spPr>
          <a:xfrm>
            <a:off x="0" y="5856287"/>
            <a:ext cx="1550919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5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73" r:id="rId14"/>
    <p:sldLayoutId id="2147483662" r:id="rId15"/>
    <p:sldLayoutId id="2147483664" r:id="rId16"/>
    <p:sldLayoutId id="2147483665" r:id="rId17"/>
    <p:sldLayoutId id="2147483666" r:id="rId18"/>
    <p:sldLayoutId id="2147483668" r:id="rId19"/>
    <p:sldLayoutId id="2147483669" r:id="rId20"/>
    <p:sldLayoutId id="2147483670" r:id="rId21"/>
    <p:sldLayoutId id="214748367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microsoft.com/office/2007/relationships/hdphoto" Target="../media/hdphoto3.wdp"/><Relationship Id="rId9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3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48.png"/><Relationship Id="rId10" Type="http://schemas.openxmlformats.org/officeDocument/2006/relationships/image" Target="../media/image51.jpg"/><Relationship Id="rId4" Type="http://schemas.microsoft.com/office/2007/relationships/hdphoto" Target="../media/hdphoto5.wdp"/><Relationship Id="rId9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9.wdp"/><Relationship Id="rId5" Type="http://schemas.openxmlformats.org/officeDocument/2006/relationships/image" Target="../media/image54.pn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1.wdp"/><Relationship Id="rId5" Type="http://schemas.openxmlformats.org/officeDocument/2006/relationships/image" Target="../media/image56.png"/><Relationship Id="rId4" Type="http://schemas.microsoft.com/office/2007/relationships/hdphoto" Target="../media/hdphoto10.wdp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746B46-E595-4DBE-87D5-FA08048ED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2498" y="2352920"/>
            <a:ext cx="7328337" cy="1057708"/>
          </a:xfrm>
        </p:spPr>
        <p:txBody>
          <a:bodyPr>
            <a:normAutofit fontScale="90000"/>
          </a:bodyPr>
          <a:lstStyle/>
          <a:p>
            <a:r>
              <a:rPr lang="fr-FR" b="0" dirty="0"/>
              <a:t>Eutrophisation littorale : </a:t>
            </a:r>
            <a:br>
              <a:rPr lang="fr-FR" b="0" dirty="0"/>
            </a:br>
            <a:r>
              <a:rPr lang="fr-FR" b="0" dirty="0"/>
              <a:t>exemple d’une approche rétrospective et par les socio-écosystèmes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366982-7C61-432E-8315-33727D8751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8265" y="4033593"/>
            <a:ext cx="6858000" cy="654923"/>
          </a:xfrm>
        </p:spPr>
        <p:txBody>
          <a:bodyPr>
            <a:noAutofit/>
          </a:bodyPr>
          <a:lstStyle/>
          <a:p>
            <a:r>
              <a:rPr lang="fr-FR" sz="2800" dirty="0"/>
              <a:t> 21 mai 2025</a:t>
            </a:r>
          </a:p>
          <a:p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2324811" y="4597366"/>
            <a:ext cx="62419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5">
                    <a:lumMod val="50000"/>
                  </a:schemeClr>
                </a:solidFill>
              </a:rPr>
              <a:t>Valérie Viaud – UMR SAS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9746B46-E595-4DBE-87D5-FA08048EDD78}"/>
              </a:ext>
            </a:extLst>
          </p:cNvPr>
          <p:cNvSpPr txBox="1">
            <a:spLocks/>
          </p:cNvSpPr>
          <p:nvPr/>
        </p:nvSpPr>
        <p:spPr>
          <a:xfrm>
            <a:off x="3267919" y="3744064"/>
            <a:ext cx="7175229" cy="1057708"/>
          </a:xfrm>
          <a:prstGeom prst="rect">
            <a:avLst/>
          </a:prstGeom>
        </p:spPr>
        <p:txBody>
          <a:bodyPr vert="horz" lIns="0" tIns="46800" rIns="91440" bIns="45720" rtlCol="0" anchor="t" anchorCtr="0">
            <a:normAutofit fontScale="97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SzPct val="125000"/>
              <a:buFontTx/>
              <a:buNone/>
              <a:defRPr sz="3600" b="1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b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FA5005E-49C2-4BC1-A4DE-02868F54B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936" y="94860"/>
            <a:ext cx="1165333" cy="1165333"/>
          </a:xfrm>
          <a:prstGeom prst="rect">
            <a:avLst/>
          </a:prstGeom>
        </p:spPr>
      </p:pic>
      <p:pic>
        <p:nvPicPr>
          <p:cNvPr id="7" name="Image 6" descr="Au service de la science | ANR">
            <a:extLst>
              <a:ext uri="{FF2B5EF4-FFF2-40B4-BE49-F238E27FC236}">
                <a16:creationId xmlns:a16="http://schemas.microsoft.com/office/drawing/2014/main" id="{8C9B9A10-66F8-4480-BCA4-D15F14ABD73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265" y="596378"/>
            <a:ext cx="938694" cy="8573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92975F-4995-4CE9-B034-A64AC65E4E78}"/>
              </a:ext>
            </a:extLst>
          </p:cNvPr>
          <p:cNvSpPr/>
          <p:nvPr/>
        </p:nvSpPr>
        <p:spPr>
          <a:xfrm>
            <a:off x="7140340" y="1268587"/>
            <a:ext cx="4193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i="1" dirty="0">
                <a:solidFill>
                  <a:srgbClr val="1F4E79"/>
                </a:solidFill>
                <a:latin typeface="AvenirNext LT Pro Cn" panose="020B0506020202020204" pitchFamily="34" charset="0"/>
              </a:rPr>
              <a:t>Adaptation des systèmes socio-écologiques côtiers vulnérables à l’eutrophisation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35DAC17-387C-469B-98F4-EB7AFFB70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65" y="5893371"/>
            <a:ext cx="2177869" cy="87419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AB01320-BA8C-42DA-B773-AFE708A77E93}"/>
              </a:ext>
            </a:extLst>
          </p:cNvPr>
          <p:cNvSpPr txBox="1"/>
          <p:nvPr/>
        </p:nvSpPr>
        <p:spPr>
          <a:xfrm>
            <a:off x="4330857" y="6330466"/>
            <a:ext cx="5428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Séminaire du réseau Systèmes Agricoles et Eau - Rennes</a:t>
            </a:r>
          </a:p>
        </p:txBody>
      </p:sp>
    </p:spTree>
    <p:extLst>
      <p:ext uri="{BB962C8B-B14F-4D97-AF65-F5344CB8AC3E}">
        <p14:creationId xmlns:p14="http://schemas.microsoft.com/office/powerpoint/2010/main" val="4225991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Actions de recherches / expériences de l’eutrophisation (2/2)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F6B72-3F24-4990-BE48-A1F57998C364}"/>
              </a:ext>
            </a:extLst>
          </p:cNvPr>
          <p:cNvSpPr/>
          <p:nvPr/>
        </p:nvSpPr>
        <p:spPr>
          <a:xfrm>
            <a:off x="1131109" y="1037881"/>
            <a:ext cx="88080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</a:tabLst>
            </a:pP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  <a:t>Documenter les points de vue socialement et spatialement situés sur les problèmes d’eutrophisation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E45B0F3-3233-4CA8-B147-093BC9FA0539}"/>
              </a:ext>
            </a:extLst>
          </p:cNvPr>
          <p:cNvSpPr txBox="1">
            <a:spLocks/>
          </p:cNvSpPr>
          <p:nvPr/>
        </p:nvSpPr>
        <p:spPr>
          <a:xfrm>
            <a:off x="1199650" y="1585461"/>
            <a:ext cx="5873701" cy="544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1" dirty="0">
              <a:solidFill>
                <a:srgbClr val="009999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Mise en œuvre : </a:t>
            </a:r>
          </a:p>
          <a:p>
            <a:pPr marL="800100" lvl="1" indent="-342900">
              <a:lnSpc>
                <a:spcPct val="100000"/>
              </a:lnSpc>
              <a:buFont typeface="Calibri" panose="020F0502020204030204" pitchFamily="34" charset="0"/>
              <a:buChar char="−"/>
            </a:pPr>
            <a:r>
              <a:rPr lang="fr-FR" sz="1800" dirty="0">
                <a:solidFill>
                  <a:schemeClr val="tx1"/>
                </a:solidFill>
              </a:rPr>
              <a:t>Enquête des usagers professionnels et amateurs des espaces côtiers affectés : </a:t>
            </a:r>
          </a:p>
          <a:p>
            <a:pPr marL="1257300" lvl="2" indent="-342900">
              <a:lnSpc>
                <a:spcPct val="100000"/>
              </a:lnSpc>
              <a:buFont typeface="Calibri" panose="020F0502020204030204" pitchFamily="34" charset="0"/>
              <a:buChar char="−"/>
            </a:pPr>
            <a:r>
              <a:rPr lang="fr-FR" sz="1600" dirty="0" err="1">
                <a:solidFill>
                  <a:schemeClr val="tx1"/>
                </a:solidFill>
              </a:rPr>
              <a:t>Ostréiculteur·rices</a:t>
            </a:r>
            <a:r>
              <a:rPr lang="fr-FR" sz="1600" dirty="0">
                <a:solidFill>
                  <a:schemeClr val="tx1"/>
                </a:solidFill>
              </a:rPr>
              <a:t> en baie de Morlaix</a:t>
            </a:r>
          </a:p>
          <a:p>
            <a:pPr marL="1257300" lvl="2" indent="-342900">
              <a:lnSpc>
                <a:spcPct val="100000"/>
              </a:lnSpc>
              <a:buFont typeface="Calibri" panose="020F0502020204030204" pitchFamily="34" charset="0"/>
              <a:buChar char="−"/>
            </a:pPr>
            <a:r>
              <a:rPr lang="fr-FR" sz="1600" dirty="0">
                <a:solidFill>
                  <a:schemeClr val="tx1"/>
                </a:solidFill>
              </a:rPr>
              <a:t>Pratiques nautiques en baie de Douarnenez</a:t>
            </a:r>
          </a:p>
          <a:p>
            <a:pPr marL="1257300" lvl="2" indent="-342900">
              <a:lnSpc>
                <a:spcPct val="100000"/>
              </a:lnSpc>
              <a:buFont typeface="Calibri" panose="020F0502020204030204" pitchFamily="34" charset="0"/>
              <a:buChar char="−"/>
            </a:pPr>
            <a:r>
              <a:rPr lang="fr-FR" sz="1600" dirty="0">
                <a:solidFill>
                  <a:schemeClr val="tx1"/>
                </a:solidFill>
              </a:rPr>
              <a:t>Populations des sites à prolifération d’algues vertes sur vasière</a:t>
            </a:r>
          </a:p>
          <a:p>
            <a:pPr marL="800100" lvl="1" indent="-342900">
              <a:lnSpc>
                <a:spcPct val="100000"/>
              </a:lnSpc>
              <a:buFont typeface="Calibri" panose="020F0502020204030204" pitchFamily="34" charset="0"/>
              <a:buChar char="−"/>
            </a:pPr>
            <a:r>
              <a:rPr lang="fr-FR" sz="1800" dirty="0">
                <a:solidFill>
                  <a:schemeClr val="tx1"/>
                </a:solidFill>
              </a:rPr>
              <a:t>Suivi des opérations foncières publiques en baies de la </a:t>
            </a:r>
            <a:r>
              <a:rPr lang="fr-FR" sz="1800" dirty="0" err="1">
                <a:solidFill>
                  <a:schemeClr val="tx1"/>
                </a:solidFill>
              </a:rPr>
              <a:t>Fresnaye</a:t>
            </a:r>
            <a:r>
              <a:rPr lang="fr-FR" sz="1800" dirty="0">
                <a:solidFill>
                  <a:schemeClr val="tx1"/>
                </a:solidFill>
              </a:rPr>
              <a:t> et Horn-</a:t>
            </a:r>
            <a:r>
              <a:rPr lang="fr-FR" sz="1800" dirty="0" err="1">
                <a:solidFill>
                  <a:schemeClr val="tx1"/>
                </a:solidFill>
              </a:rPr>
              <a:t>Guillec</a:t>
            </a:r>
            <a:endParaRPr lang="fr-FR" sz="1800" dirty="0">
              <a:solidFill>
                <a:schemeClr val="tx1"/>
              </a:solidFill>
            </a:endParaRP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Partenaires</a:t>
            </a:r>
            <a:r>
              <a:rPr lang="fr-FR" sz="2000" dirty="0">
                <a:solidFill>
                  <a:srgbClr val="009999"/>
                </a:solidFill>
              </a:rPr>
              <a:t> 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sz="1800" dirty="0">
                <a:solidFill>
                  <a:schemeClr val="tx1"/>
                </a:solidFill>
              </a:rPr>
              <a:t>Conservatoire du littoral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sz="1800" dirty="0">
                <a:solidFill>
                  <a:schemeClr val="tx1"/>
                </a:solidFill>
              </a:rPr>
              <a:t>EPAB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sz="1800" dirty="0">
                <a:solidFill>
                  <a:schemeClr val="tx1"/>
                </a:solidFill>
              </a:rPr>
              <a:t>Comité local des pêches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sz="1800" dirty="0">
                <a:solidFill>
                  <a:schemeClr val="tx1"/>
                </a:solidFill>
              </a:rPr>
              <a:t>Clubs nautiques et écoles de surf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D134B62-96D0-4D5D-ACC2-5A0D4C1197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7" r="23582"/>
          <a:stretch/>
        </p:blipFill>
        <p:spPr>
          <a:xfrm>
            <a:off x="11278499" y="1512495"/>
            <a:ext cx="804687" cy="91007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D3B3FFB-6C0A-4943-B0AE-7755A1B8EE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397" y="1512495"/>
            <a:ext cx="885201" cy="91007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3569B3F-6866-4556-94CA-797987D110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1" r="21712"/>
          <a:stretch/>
        </p:blipFill>
        <p:spPr>
          <a:xfrm>
            <a:off x="10330941" y="1512495"/>
            <a:ext cx="878465" cy="91007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1D40B7D-4A10-4A3D-A248-47A9A986DF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15" r="14555"/>
          <a:stretch/>
        </p:blipFill>
        <p:spPr>
          <a:xfrm>
            <a:off x="9363788" y="1512495"/>
            <a:ext cx="906905" cy="91085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C90BCAA-209D-436A-80A7-0FE2825D5F3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1" r="13244"/>
          <a:stretch/>
        </p:blipFill>
        <p:spPr>
          <a:xfrm>
            <a:off x="7465162" y="1512495"/>
            <a:ext cx="869117" cy="91007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14864DE-6790-4AFE-897C-C7E7CA0E1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2"/>
          <a:stretch/>
        </p:blipFill>
        <p:spPr>
          <a:xfrm>
            <a:off x="7411420" y="3038600"/>
            <a:ext cx="4246181" cy="2736304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FF477930-EE44-49FB-9483-9E8845E6C281}"/>
              </a:ext>
            </a:extLst>
          </p:cNvPr>
          <p:cNvSpPr txBox="1"/>
          <p:nvPr/>
        </p:nvSpPr>
        <p:spPr>
          <a:xfrm>
            <a:off x="1526047" y="6488668"/>
            <a:ext cx="1026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A3A6"/>
                </a:solidFill>
              </a:rPr>
              <a:t>V. Viaud - séminaire du réseau Systèmes agricoles et Eau, Rennes, 21-22 mai 2025</a:t>
            </a:r>
          </a:p>
        </p:txBody>
      </p:sp>
    </p:spTree>
    <p:extLst>
      <p:ext uri="{BB962C8B-B14F-4D97-AF65-F5344CB8AC3E}">
        <p14:creationId xmlns:p14="http://schemas.microsoft.com/office/powerpoint/2010/main" val="3420357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Actions de recherches / dynamiques biophysiques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F6B72-3F24-4990-BE48-A1F57998C364}"/>
              </a:ext>
            </a:extLst>
          </p:cNvPr>
          <p:cNvSpPr/>
          <p:nvPr/>
        </p:nvSpPr>
        <p:spPr>
          <a:xfrm>
            <a:off x="1131109" y="1037881"/>
            <a:ext cx="88080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</a:tabLst>
            </a:pP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  <a:t>Datation des 1</a:t>
            </a:r>
            <a:r>
              <a:rPr lang="fr-FR" sz="2200" b="1" baseline="30000" dirty="0">
                <a:solidFill>
                  <a:schemeClr val="accent3">
                    <a:lumMod val="50000"/>
                  </a:schemeClr>
                </a:solidFill>
              </a:rPr>
              <a:t>ère</a:t>
            </a: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  <a:t> marées vertes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E45B0F3-3233-4CA8-B147-093BC9FA0539}"/>
              </a:ext>
            </a:extLst>
          </p:cNvPr>
          <p:cNvSpPr txBox="1">
            <a:spLocks/>
          </p:cNvSpPr>
          <p:nvPr/>
        </p:nvSpPr>
        <p:spPr>
          <a:xfrm>
            <a:off x="1200849" y="1684852"/>
            <a:ext cx="5873701" cy="544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1" dirty="0">
              <a:solidFill>
                <a:srgbClr val="009999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Objectifs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sz="1800" dirty="0">
                <a:solidFill>
                  <a:schemeClr val="tx1"/>
                </a:solidFill>
              </a:rPr>
              <a:t>Caractériser la dynamique d’émergence des marées vertes en Bretagne 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sz="1800" dirty="0">
                <a:solidFill>
                  <a:schemeClr val="tx1"/>
                </a:solidFill>
              </a:rPr>
              <a:t>Consolider et publiciser l’analyse des sources documentant l’origine des efflorescences d’ulves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Mise en œuvre</a:t>
            </a:r>
            <a:r>
              <a:rPr lang="fr-FR" sz="2000" dirty="0">
                <a:solidFill>
                  <a:srgbClr val="009999"/>
                </a:solidFill>
              </a:rPr>
              <a:t> 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sz="1800" dirty="0">
                <a:solidFill>
                  <a:schemeClr val="tx1"/>
                </a:solidFill>
              </a:rPr>
              <a:t>Caractérisation du fonds d'archives du CEVA  (enquêtes « ramassage ») 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sz="1800" dirty="0">
                <a:solidFill>
                  <a:schemeClr val="tx1"/>
                </a:solidFill>
              </a:rPr>
              <a:t>Spatialisation de la phase d’émergence et de la dynamique temporelle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sz="1800" dirty="0">
                <a:solidFill>
                  <a:schemeClr val="tx1"/>
                </a:solidFill>
              </a:rPr>
              <a:t>Croisement des sources : archives CEVA, photos aériennes, délibérations communales, article de presse,...</a:t>
            </a:r>
          </a:p>
        </p:txBody>
      </p:sp>
      <p:pic>
        <p:nvPicPr>
          <p:cNvPr id="19" name="Espace réservé du contenu 6">
            <a:extLst>
              <a:ext uri="{FF2B5EF4-FFF2-40B4-BE49-F238E27FC236}">
                <a16:creationId xmlns:a16="http://schemas.microsoft.com/office/drawing/2014/main" id="{EAC4B88A-32E0-4AC8-9806-D2189F8B80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7" r="16706" b="17929"/>
          <a:stretch/>
        </p:blipFill>
        <p:spPr>
          <a:xfrm flipH="1">
            <a:off x="9242640" y="891524"/>
            <a:ext cx="801681" cy="94490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9C7A903-8D6E-42B7-B4AC-DC41A12001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20" t="24261" r="41740"/>
          <a:stretch/>
        </p:blipFill>
        <p:spPr>
          <a:xfrm>
            <a:off x="8344117" y="875206"/>
            <a:ext cx="801682" cy="94490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E91F781-D446-4589-B84C-71BE737D5B9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1" r="21712"/>
          <a:stretch/>
        </p:blipFill>
        <p:spPr>
          <a:xfrm>
            <a:off x="10962906" y="926350"/>
            <a:ext cx="878465" cy="91007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4D5545E-E907-425C-9998-145D1479DA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r="14234"/>
          <a:stretch/>
        </p:blipFill>
        <p:spPr>
          <a:xfrm>
            <a:off x="10060271" y="981194"/>
            <a:ext cx="699338" cy="929646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2D404387-04E5-467F-9B3C-D347A9C7A7AC}"/>
              </a:ext>
            </a:extLst>
          </p:cNvPr>
          <p:cNvSpPr txBox="1"/>
          <p:nvPr/>
        </p:nvSpPr>
        <p:spPr>
          <a:xfrm>
            <a:off x="8416242" y="1793006"/>
            <a:ext cx="6993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J. Louis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AF5215E-E260-483B-8566-5FF29541F299}"/>
              </a:ext>
            </a:extLst>
          </p:cNvPr>
          <p:cNvSpPr txBox="1"/>
          <p:nvPr/>
        </p:nvSpPr>
        <p:spPr>
          <a:xfrm>
            <a:off x="9253709" y="1793276"/>
            <a:ext cx="6993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S. Ballu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0584C12-1D9F-4914-8468-1595BC2F6499}"/>
              </a:ext>
            </a:extLst>
          </p:cNvPr>
          <p:cNvSpPr txBox="1"/>
          <p:nvPr/>
        </p:nvSpPr>
        <p:spPr>
          <a:xfrm>
            <a:off x="10125778" y="1785965"/>
            <a:ext cx="741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H. Squividant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C2902C6-85C8-402F-B538-1530F6F90EE7}"/>
              </a:ext>
            </a:extLst>
          </p:cNvPr>
          <p:cNvSpPr txBox="1"/>
          <p:nvPr/>
        </p:nvSpPr>
        <p:spPr>
          <a:xfrm>
            <a:off x="11070129" y="1793006"/>
            <a:ext cx="741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A. Levain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FF3E9A9-F5BC-4AD6-A81D-A10CFFE5337A}"/>
              </a:ext>
            </a:extLst>
          </p:cNvPr>
          <p:cNvSpPr txBox="1"/>
          <p:nvPr/>
        </p:nvSpPr>
        <p:spPr>
          <a:xfrm>
            <a:off x="7870667" y="3776036"/>
            <a:ext cx="3742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Réponse de la commune de </a:t>
            </a:r>
            <a:r>
              <a:rPr lang="fr-FR" sz="1200" dirty="0" err="1">
                <a:solidFill>
                  <a:schemeClr val="bg2">
                    <a:lumMod val="75000"/>
                  </a:schemeClr>
                </a:solidFill>
              </a:rPr>
              <a:t>Plomodiern</a:t>
            </a:r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 (saison 1983)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1A7C788A-4454-427D-83DD-0AC6890C3610}"/>
              </a:ext>
            </a:extLst>
          </p:cNvPr>
          <p:cNvGrpSpPr/>
          <p:nvPr/>
        </p:nvGrpSpPr>
        <p:grpSpPr>
          <a:xfrm>
            <a:off x="7638072" y="2224639"/>
            <a:ext cx="4017885" cy="1584175"/>
            <a:chOff x="3681297" y="2445794"/>
            <a:chExt cx="5462703" cy="2222000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AECD1111-90FC-4E34-ACBB-CE5EA4E366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091"/>
            <a:stretch/>
          </p:blipFill>
          <p:spPr>
            <a:xfrm rot="5400000">
              <a:off x="5243647" y="883444"/>
              <a:ext cx="2222000" cy="5346700"/>
            </a:xfrm>
            <a:prstGeom prst="rect">
              <a:avLst/>
            </a:prstGeom>
          </p:spPr>
        </p:pic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B3A1215A-7975-4825-A231-C8FC7B6BC747}"/>
                </a:ext>
              </a:extLst>
            </p:cNvPr>
            <p:cNvSpPr/>
            <p:nvPr/>
          </p:nvSpPr>
          <p:spPr>
            <a:xfrm>
              <a:off x="8038050" y="3128943"/>
              <a:ext cx="1105950" cy="607367"/>
            </a:xfrm>
            <a:prstGeom prst="ellipse">
              <a:avLst/>
            </a:prstGeom>
            <a:solidFill>
              <a:schemeClr val="accent1">
                <a:alpha val="1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71FB042D-B265-4E4B-871D-F498F60F12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4550" y="4528532"/>
            <a:ext cx="4435979" cy="1954996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6C4E7361-3B93-40CE-A864-E40AAFEAD6EE}"/>
              </a:ext>
            </a:extLst>
          </p:cNvPr>
          <p:cNvSpPr txBox="1"/>
          <p:nvPr/>
        </p:nvSpPr>
        <p:spPr>
          <a:xfrm>
            <a:off x="7389743" y="6478122"/>
            <a:ext cx="3742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Outils de visualisation sur le site de GreenSeas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2BF2002-9687-4C62-B0B9-40549DAF7FF8}"/>
              </a:ext>
            </a:extLst>
          </p:cNvPr>
          <p:cNvSpPr txBox="1"/>
          <p:nvPr/>
        </p:nvSpPr>
        <p:spPr>
          <a:xfrm>
            <a:off x="1526047" y="6488668"/>
            <a:ext cx="1026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A3A6"/>
                </a:solidFill>
              </a:rPr>
              <a:t>V. Viaud - séminaire du réseau Systèmes agricoles et Eau, Rennes, 21-22 mai 2025</a:t>
            </a:r>
          </a:p>
        </p:txBody>
      </p:sp>
    </p:spTree>
    <p:extLst>
      <p:ext uri="{BB962C8B-B14F-4D97-AF65-F5344CB8AC3E}">
        <p14:creationId xmlns:p14="http://schemas.microsoft.com/office/powerpoint/2010/main" val="66917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Actions de recherches / dynamiques biophysiques (1/2)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F6B72-3F24-4990-BE48-A1F57998C364}"/>
              </a:ext>
            </a:extLst>
          </p:cNvPr>
          <p:cNvSpPr/>
          <p:nvPr/>
        </p:nvSpPr>
        <p:spPr>
          <a:xfrm>
            <a:off x="1131108" y="992371"/>
            <a:ext cx="82414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</a:tabLst>
            </a:pP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  <a:t>Caractériser l’évolution de l’agriculture et des flux de nutriments au sein des territoires côtiers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E45B0F3-3233-4CA8-B147-093BC9FA0539}"/>
              </a:ext>
            </a:extLst>
          </p:cNvPr>
          <p:cNvSpPr txBox="1">
            <a:spLocks/>
          </p:cNvSpPr>
          <p:nvPr/>
        </p:nvSpPr>
        <p:spPr>
          <a:xfrm>
            <a:off x="1137903" y="1654090"/>
            <a:ext cx="6326384" cy="544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Objectif : 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sz="2000" dirty="0">
                <a:solidFill>
                  <a:schemeClr val="tx1"/>
                </a:solidFill>
              </a:rPr>
              <a:t>Caractériser l’évolution des usages des sols et les flux associés et spatialiser les changements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dirty="0">
                <a:solidFill>
                  <a:schemeClr val="tx1"/>
                </a:solidFill>
              </a:rPr>
              <a:t>Dater et comprendre les points d’inflexion</a:t>
            </a: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Mise en œuvre</a:t>
            </a:r>
            <a:r>
              <a:rPr lang="fr-FR" sz="2000" dirty="0">
                <a:solidFill>
                  <a:srgbClr val="009999"/>
                </a:solidFill>
              </a:rPr>
              <a:t> 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dirty="0">
                <a:solidFill>
                  <a:schemeClr val="tx1"/>
                </a:solidFill>
              </a:rPr>
              <a:t>Diagnostic agraire par enquêtes et analyse d’archives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dirty="0">
                <a:solidFill>
                  <a:schemeClr val="tx1"/>
                </a:solidFill>
              </a:rPr>
              <a:t>Reconstitution des assolements et des flux de N importés / exportés à partir de statistiques agricoles et de données d’archives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CC07542C-4EF0-49A6-80D4-26E63D05A4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0" r="15980" b="12201"/>
          <a:stretch/>
        </p:blipFill>
        <p:spPr>
          <a:xfrm>
            <a:off x="11045868" y="866476"/>
            <a:ext cx="579986" cy="748430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1DB530DD-512D-4A2D-98DF-2A647580BC90}"/>
              </a:ext>
            </a:extLst>
          </p:cNvPr>
          <p:cNvSpPr txBox="1"/>
          <p:nvPr/>
        </p:nvSpPr>
        <p:spPr>
          <a:xfrm>
            <a:off x="10972684" y="1567959"/>
            <a:ext cx="741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P. Durand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87AECA3-108C-467D-91A4-9A1B64D995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r="14234"/>
          <a:stretch/>
        </p:blipFill>
        <p:spPr>
          <a:xfrm>
            <a:off x="10133739" y="739581"/>
            <a:ext cx="699338" cy="92964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EA0AD5E-AF25-417A-BF0D-D76924B2F989}"/>
              </a:ext>
            </a:extLst>
          </p:cNvPr>
          <p:cNvSpPr txBox="1"/>
          <p:nvPr/>
        </p:nvSpPr>
        <p:spPr>
          <a:xfrm>
            <a:off x="10155629" y="1561505"/>
            <a:ext cx="741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S. Harchaoui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905912B-71F7-4047-A974-1E0961E1D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4287" y="2285436"/>
            <a:ext cx="4602878" cy="262760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35E02CF2-1A05-42EB-A120-FEB1E338FBBE}"/>
              </a:ext>
            </a:extLst>
          </p:cNvPr>
          <p:cNvSpPr txBox="1"/>
          <p:nvPr/>
        </p:nvSpPr>
        <p:spPr>
          <a:xfrm>
            <a:off x="7894412" y="4774539"/>
            <a:ext cx="3742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Reconstruction des flux d’azote entrants à l’échelle du département du Finistère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B932757-1729-41BD-BDE5-3C00C38B180A}"/>
              </a:ext>
            </a:extLst>
          </p:cNvPr>
          <p:cNvSpPr txBox="1"/>
          <p:nvPr/>
        </p:nvSpPr>
        <p:spPr>
          <a:xfrm>
            <a:off x="1526047" y="6488668"/>
            <a:ext cx="1026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A3A6"/>
                </a:solidFill>
              </a:rPr>
              <a:t>V. Viaud - séminaire du réseau Systèmes agricoles et Eau, Rennes, 21-22 mai 2025</a:t>
            </a:r>
          </a:p>
        </p:txBody>
      </p:sp>
    </p:spTree>
    <p:extLst>
      <p:ext uri="{BB962C8B-B14F-4D97-AF65-F5344CB8AC3E}">
        <p14:creationId xmlns:p14="http://schemas.microsoft.com/office/powerpoint/2010/main" val="296096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Actions de recherches / dynamiques biophysiques (2/2)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F6B72-3F24-4990-BE48-A1F57998C364}"/>
              </a:ext>
            </a:extLst>
          </p:cNvPr>
          <p:cNvSpPr/>
          <p:nvPr/>
        </p:nvSpPr>
        <p:spPr>
          <a:xfrm>
            <a:off x="1190663" y="992371"/>
            <a:ext cx="8097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</a:tabLst>
            </a:pP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  <a:t>Comprendre les couplages-découplages  temporels et spatiaux le long du continuum terre-mer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E45B0F3-3233-4CA8-B147-093BC9FA0539}"/>
              </a:ext>
            </a:extLst>
          </p:cNvPr>
          <p:cNvSpPr txBox="1">
            <a:spLocks/>
          </p:cNvSpPr>
          <p:nvPr/>
        </p:nvSpPr>
        <p:spPr>
          <a:xfrm>
            <a:off x="1200849" y="1684852"/>
            <a:ext cx="5873701" cy="544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1" dirty="0">
              <a:solidFill>
                <a:srgbClr val="009999"/>
              </a:solidFill>
            </a:endParaRP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Mise en œuvre</a:t>
            </a:r>
            <a:r>
              <a:rPr lang="fr-FR" sz="2000" dirty="0">
                <a:solidFill>
                  <a:srgbClr val="009999"/>
                </a:solidFill>
              </a:rPr>
              <a:t> 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sz="1800" dirty="0">
                <a:solidFill>
                  <a:schemeClr val="tx1"/>
                </a:solidFill>
              </a:rPr>
              <a:t>Modélisation couplée entre un modèle de bassin versant et un modèle de développement de la biomasse sur la Baie de Douarnenez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CC9C4E3-1C4A-4F90-99AF-D8B76591B1FE}"/>
              </a:ext>
            </a:extLst>
          </p:cNvPr>
          <p:cNvSpPr txBox="1"/>
          <p:nvPr/>
        </p:nvSpPr>
        <p:spPr>
          <a:xfrm>
            <a:off x="11097295" y="1549195"/>
            <a:ext cx="741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M. Raimonet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CC07542C-4EF0-49A6-80D4-26E63D05A4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0" r="15980" b="12201"/>
          <a:stretch/>
        </p:blipFill>
        <p:spPr>
          <a:xfrm>
            <a:off x="9703148" y="843987"/>
            <a:ext cx="579986" cy="748430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1DB530DD-512D-4A2D-98DF-2A647580BC90}"/>
              </a:ext>
            </a:extLst>
          </p:cNvPr>
          <p:cNvSpPr txBox="1"/>
          <p:nvPr/>
        </p:nvSpPr>
        <p:spPr>
          <a:xfrm>
            <a:off x="9629964" y="1545470"/>
            <a:ext cx="741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P. Durand</a:t>
            </a: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2C95E087-A24C-40CC-9948-EFEA683035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120" y="843987"/>
            <a:ext cx="747044" cy="748430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A2D8BDC9-D4E9-496A-9FFF-CF0A60FD69A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86" r="11429" b="15980"/>
          <a:stretch/>
        </p:blipFill>
        <p:spPr>
          <a:xfrm>
            <a:off x="10356319" y="850383"/>
            <a:ext cx="645018" cy="754593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BF68A6FC-AEA5-42A0-AF04-68C10B932450}"/>
              </a:ext>
            </a:extLst>
          </p:cNvPr>
          <p:cNvSpPr txBox="1"/>
          <p:nvPr/>
        </p:nvSpPr>
        <p:spPr>
          <a:xfrm>
            <a:off x="10292087" y="1531703"/>
            <a:ext cx="741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P-E. Oms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FE768B7-5848-4679-B5FB-9ED02D611BFB}"/>
              </a:ext>
            </a:extLst>
          </p:cNvPr>
          <p:cNvSpPr txBox="1"/>
          <p:nvPr/>
        </p:nvSpPr>
        <p:spPr>
          <a:xfrm>
            <a:off x="6990994" y="6386239"/>
            <a:ext cx="3742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Couplage du modèle de bassin versant au modèle MARS-ULVE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79A2BFFD-B715-43A6-873F-8247EF66D7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9797" y="4225875"/>
            <a:ext cx="4572000" cy="2199048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BC75419A-3CDC-4DC2-8B73-7CA6CC069D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77" y="1937053"/>
            <a:ext cx="2498697" cy="1881970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382EFA81-1BB8-4E47-A2E0-601819814E94}"/>
              </a:ext>
            </a:extLst>
          </p:cNvPr>
          <p:cNvSpPr txBox="1"/>
          <p:nvPr/>
        </p:nvSpPr>
        <p:spPr>
          <a:xfrm>
            <a:off x="7086952" y="3799420"/>
            <a:ext cx="3742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Bassins versants de la Baie de </a:t>
            </a:r>
            <a:r>
              <a:rPr lang="fr-FR" sz="1000" dirty="0" err="1">
                <a:solidFill>
                  <a:schemeClr val="bg2">
                    <a:lumMod val="75000"/>
                  </a:schemeClr>
                </a:solidFill>
              </a:rPr>
              <a:t>Douarrnenez</a:t>
            </a:r>
            <a:endParaRPr lang="fr-FR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4C36142-FBFB-4216-AB87-D9B720668229}"/>
              </a:ext>
            </a:extLst>
          </p:cNvPr>
          <p:cNvSpPr txBox="1"/>
          <p:nvPr/>
        </p:nvSpPr>
        <p:spPr>
          <a:xfrm>
            <a:off x="1526047" y="6488668"/>
            <a:ext cx="1026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A3A6"/>
                </a:solidFill>
              </a:rPr>
              <a:t>V. Viaud - séminaire du réseau Systèmes agricoles et Eau, Rennes, 21-22 mai 2025</a:t>
            </a:r>
          </a:p>
        </p:txBody>
      </p:sp>
    </p:spTree>
    <p:extLst>
      <p:ext uri="{BB962C8B-B14F-4D97-AF65-F5344CB8AC3E}">
        <p14:creationId xmlns:p14="http://schemas.microsoft.com/office/powerpoint/2010/main" val="181158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Actions de recherches / gouvernance de l’eutrophisation (1/2)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F6B72-3F24-4990-BE48-A1F57998C364}"/>
              </a:ext>
            </a:extLst>
          </p:cNvPr>
          <p:cNvSpPr/>
          <p:nvPr/>
        </p:nvSpPr>
        <p:spPr>
          <a:xfrm>
            <a:off x="1190663" y="992371"/>
            <a:ext cx="8097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</a:tabLst>
            </a:pP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  <a:t>Caractériser les évolutions sociotechniques de la filière porcine et leur lien aux politiques publiques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E45B0F3-3233-4CA8-B147-093BC9FA0539}"/>
              </a:ext>
            </a:extLst>
          </p:cNvPr>
          <p:cNvSpPr txBox="1">
            <a:spLocks/>
          </p:cNvSpPr>
          <p:nvPr/>
        </p:nvSpPr>
        <p:spPr>
          <a:xfrm>
            <a:off x="1190663" y="2065641"/>
            <a:ext cx="7615160" cy="544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Mise en œuvre</a:t>
            </a:r>
            <a:r>
              <a:rPr lang="fr-FR" sz="2000" dirty="0">
                <a:solidFill>
                  <a:srgbClr val="009999"/>
                </a:solidFill>
              </a:rPr>
              <a:t> 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sz="1800" dirty="0">
                <a:solidFill>
                  <a:schemeClr val="tx1"/>
                </a:solidFill>
              </a:rPr>
              <a:t>Analyse de statistiques, d’archives et entretiens (acteurs de la filière, représentants professionnels, administrations,...)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D86CE160-4AB5-4091-A81D-353FB637D9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/>
          <a:stretch/>
        </p:blipFill>
        <p:spPr>
          <a:xfrm>
            <a:off x="11070556" y="776821"/>
            <a:ext cx="749399" cy="98499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D1AD85D-E34F-41F0-828C-061BC371E89F}"/>
              </a:ext>
            </a:extLst>
          </p:cNvPr>
          <p:cNvSpPr txBox="1"/>
          <p:nvPr/>
        </p:nvSpPr>
        <p:spPr>
          <a:xfrm>
            <a:off x="10801772" y="1695739"/>
            <a:ext cx="12869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E. Régnier, Economie, UBO - AMURE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D826E54-4BA4-497A-BFB6-81A8FE9FAE3E}"/>
              </a:ext>
            </a:extLst>
          </p:cNvPr>
          <p:cNvSpPr txBox="1"/>
          <p:nvPr/>
        </p:nvSpPr>
        <p:spPr>
          <a:xfrm>
            <a:off x="1190663" y="3139555"/>
            <a:ext cx="10070824" cy="1900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Des constats sur les facteurs à l’</a:t>
            </a:r>
            <a:r>
              <a:rPr lang="fr-FR" sz="2000" dirty="0" err="1"/>
              <a:t>oeuvre</a:t>
            </a:r>
            <a:r>
              <a:rPr lang="fr-FR" sz="2000" dirty="0"/>
              <a:t> pour expliquer l’évolution de la filière vers l’intensification 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─"/>
            </a:pPr>
            <a:r>
              <a:rPr lang="fr-FR" dirty="0"/>
              <a:t>Sous-investissement dans l’outil de production, bâtiments 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─"/>
            </a:pPr>
            <a:r>
              <a:rPr lang="fr-FR" dirty="0"/>
              <a:t>Rôle du contexte réglementaire et des aides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─"/>
            </a:pPr>
            <a:r>
              <a:rPr lang="fr-FR" dirty="0"/>
              <a:t>Pression de la concurrence internationale(partie transformation)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─"/>
            </a:pPr>
            <a:r>
              <a:rPr lang="fr-FR" dirty="0"/>
              <a:t>Pression règlementaire environnementale (faible)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5BEF83E-D0FB-437D-8839-7C8A52F821D4}"/>
              </a:ext>
            </a:extLst>
          </p:cNvPr>
          <p:cNvSpPr txBox="1"/>
          <p:nvPr/>
        </p:nvSpPr>
        <p:spPr>
          <a:xfrm>
            <a:off x="1329358" y="5158372"/>
            <a:ext cx="103988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Perspectives : articuler cette histoire interne (entreprise /filière) et l’histoire environnementale (bifurcation vers l’intensification / verrous actuels pour une transition)</a:t>
            </a:r>
            <a:br>
              <a:rPr lang="fr-FR" sz="2000" dirty="0"/>
            </a:br>
            <a:endParaRPr lang="fr-FR" sz="20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428F8972-D271-4607-B79A-498871025CB1}"/>
              </a:ext>
            </a:extLst>
          </p:cNvPr>
          <p:cNvSpPr txBox="1"/>
          <p:nvPr/>
        </p:nvSpPr>
        <p:spPr>
          <a:xfrm>
            <a:off x="1526047" y="6488668"/>
            <a:ext cx="1026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A3A6"/>
                </a:solidFill>
              </a:rPr>
              <a:t>V. Viaud - séminaire du réseau Systèmes agricoles et Eau, Rennes, 21-22 mai 2025</a:t>
            </a:r>
          </a:p>
        </p:txBody>
      </p:sp>
    </p:spTree>
    <p:extLst>
      <p:ext uri="{BB962C8B-B14F-4D97-AF65-F5344CB8AC3E}">
        <p14:creationId xmlns:p14="http://schemas.microsoft.com/office/powerpoint/2010/main" val="1464165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Actions de recherches / gouvernance de l’eutrophisation (2/2)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F6B72-3F24-4990-BE48-A1F57998C364}"/>
              </a:ext>
            </a:extLst>
          </p:cNvPr>
          <p:cNvSpPr/>
          <p:nvPr/>
        </p:nvSpPr>
        <p:spPr>
          <a:xfrm>
            <a:off x="1190663" y="992371"/>
            <a:ext cx="8097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</a:tabLst>
            </a:pP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  <a:t>Retracer la trajectoire institutionnelle du problème des algues vertes et de sa gouvernance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E45B0F3-3233-4CA8-B147-093BC9FA0539}"/>
              </a:ext>
            </a:extLst>
          </p:cNvPr>
          <p:cNvSpPr txBox="1">
            <a:spLocks/>
          </p:cNvSpPr>
          <p:nvPr/>
        </p:nvSpPr>
        <p:spPr>
          <a:xfrm>
            <a:off x="1190662" y="2065641"/>
            <a:ext cx="8552931" cy="544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Objectifs :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sz="1800" dirty="0">
                <a:solidFill>
                  <a:schemeClr val="tx1"/>
                </a:solidFill>
              </a:rPr>
              <a:t>Comprendre la genèse des cibles de l’action publique en matière de lutte contre les marées vertes : métriques N, spatialisation des interventions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sz="1800" dirty="0">
                <a:solidFill>
                  <a:schemeClr val="tx1"/>
                </a:solidFill>
              </a:rPr>
              <a:t>Caractériser la conception et usages politiques de la modélisation :</a:t>
            </a:r>
          </a:p>
          <a:p>
            <a:pPr marL="1257300" lvl="2" indent="-342900">
              <a:buFont typeface="Calibri" panose="020F0502020204030204" pitchFamily="34" charset="0"/>
              <a:buChar char="─"/>
            </a:pPr>
            <a:r>
              <a:rPr lang="fr-FR" sz="1600" dirty="0">
                <a:solidFill>
                  <a:schemeClr val="tx1"/>
                </a:solidFill>
              </a:rPr>
              <a:t>Instrument qui permet d’éviter conflits avec groupes d’intérêt et qui leur évite d’avoir à assumer politiquement des décisions coûteuses</a:t>
            </a:r>
          </a:p>
          <a:p>
            <a:pPr marL="1257300" lvl="2" indent="-342900">
              <a:buFont typeface="Calibri" panose="020F0502020204030204" pitchFamily="34" charset="0"/>
              <a:buChar char="─"/>
            </a:pPr>
            <a:r>
              <a:rPr lang="fr-FR" sz="1600" dirty="0">
                <a:solidFill>
                  <a:schemeClr val="tx1"/>
                </a:solidFill>
              </a:rPr>
              <a:t>Instrument pédagogique/communication en direction agriculteurs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Mise en œuvre</a:t>
            </a:r>
            <a:r>
              <a:rPr lang="fr-FR" sz="2000" dirty="0">
                <a:solidFill>
                  <a:srgbClr val="009999"/>
                </a:solidFill>
              </a:rPr>
              <a:t> 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sz="1800" dirty="0">
                <a:solidFill>
                  <a:schemeClr val="tx1"/>
                </a:solidFill>
              </a:rPr>
              <a:t>Analyse d’archives 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sz="1800" dirty="0">
                <a:solidFill>
                  <a:schemeClr val="tx1"/>
                </a:solidFill>
              </a:rPr>
              <a:t>Entretiens (acteurs des plans de lutte contre les algues vertes, opérateurs, scientifiques...)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60EB8C2-F872-4AED-8A62-618E372B5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098" b="29691"/>
          <a:stretch/>
        </p:blipFill>
        <p:spPr>
          <a:xfrm>
            <a:off x="10124496" y="1089761"/>
            <a:ext cx="876841" cy="96897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830F4EF-14D4-4EC2-A949-28EA3FD9A1B6}"/>
              </a:ext>
            </a:extLst>
          </p:cNvPr>
          <p:cNvSpPr txBox="1"/>
          <p:nvPr/>
        </p:nvSpPr>
        <p:spPr>
          <a:xfrm>
            <a:off x="9952037" y="2030154"/>
            <a:ext cx="1286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M. Bourblanc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EA39910-69F5-4C7D-9A4C-391606A342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907" y="1104466"/>
            <a:ext cx="870078" cy="98425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F76E9E7-ACBF-4457-B2B5-3693AAF238ED}"/>
              </a:ext>
            </a:extLst>
          </p:cNvPr>
          <p:cNvSpPr txBox="1"/>
          <p:nvPr/>
        </p:nvSpPr>
        <p:spPr>
          <a:xfrm>
            <a:off x="10964463" y="2036005"/>
            <a:ext cx="12869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/>
              <a:t>J-P. Le Bourhis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58D86D0-5B60-4265-94EB-E60A0FA8E7F7}"/>
              </a:ext>
            </a:extLst>
          </p:cNvPr>
          <p:cNvSpPr txBox="1"/>
          <p:nvPr/>
        </p:nvSpPr>
        <p:spPr>
          <a:xfrm>
            <a:off x="1526047" y="6488668"/>
            <a:ext cx="1026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A3A6"/>
                </a:solidFill>
              </a:rPr>
              <a:t>V. Viaud - séminaire du réseau Systèmes agricoles et Eau, Rennes, 21-22 mai 2025</a:t>
            </a:r>
          </a:p>
        </p:txBody>
      </p:sp>
    </p:spTree>
    <p:extLst>
      <p:ext uri="{BB962C8B-B14F-4D97-AF65-F5344CB8AC3E}">
        <p14:creationId xmlns:p14="http://schemas.microsoft.com/office/powerpoint/2010/main" val="1169804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Actions de recherches intégratives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F6B72-3F24-4990-BE48-A1F57998C364}"/>
              </a:ext>
            </a:extLst>
          </p:cNvPr>
          <p:cNvSpPr/>
          <p:nvPr/>
        </p:nvSpPr>
        <p:spPr>
          <a:xfrm>
            <a:off x="1190663" y="992371"/>
            <a:ext cx="80972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</a:tabLst>
            </a:pP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  <a:t>Périodiser et caractériser les propriétés émergentes de systèmes socio-écologiques soumis à l’eutrophisation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E45B0F3-3233-4CA8-B147-093BC9FA0539}"/>
              </a:ext>
            </a:extLst>
          </p:cNvPr>
          <p:cNvSpPr txBox="1">
            <a:spLocks/>
          </p:cNvSpPr>
          <p:nvPr/>
        </p:nvSpPr>
        <p:spPr>
          <a:xfrm>
            <a:off x="1190662" y="2065641"/>
            <a:ext cx="6363077" cy="544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Objectifs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sz="1800" dirty="0">
                <a:solidFill>
                  <a:schemeClr val="tx1"/>
                </a:solidFill>
              </a:rPr>
              <a:t>Comprendre et donner à voir les dynamiques complexes des socio-écosystèmes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sz="1800" dirty="0">
                <a:solidFill>
                  <a:schemeClr val="tx1"/>
                </a:solidFill>
              </a:rPr>
              <a:t>Identifier les périodes de fonctionnement, les points de bascules, les synergies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endParaRPr lang="fr-FR" sz="1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Mise en </a:t>
            </a:r>
            <a:r>
              <a:rPr lang="fr-FR" sz="2000" dirty="0" err="1"/>
              <a:t>oeuvre</a:t>
            </a:r>
            <a:endParaRPr lang="fr-FR" sz="2000" dirty="0"/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sz="1800" dirty="0">
                <a:solidFill>
                  <a:schemeClr val="tx1"/>
                </a:solidFill>
              </a:rPr>
              <a:t>Co-construction d’une frise </a:t>
            </a:r>
            <a:r>
              <a:rPr lang="fr-FR" sz="1800" dirty="0" err="1">
                <a:solidFill>
                  <a:schemeClr val="tx1"/>
                </a:solidFill>
              </a:rPr>
              <a:t>chono</a:t>
            </a:r>
            <a:r>
              <a:rPr lang="fr-FR" sz="1800" dirty="0">
                <a:solidFill>
                  <a:schemeClr val="tx1"/>
                </a:solidFill>
              </a:rPr>
              <a:t>-systémique avec les acteurs de la Baie de Douarnenez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fr-FR" sz="1800" dirty="0">
                <a:solidFill>
                  <a:schemeClr val="tx1"/>
                </a:solidFill>
              </a:rPr>
              <a:t>Opérationnalisation des cadres conceptuels des socio-écosystèmes</a:t>
            </a:r>
          </a:p>
          <a:p>
            <a:pPr marL="342900" indent="-342900">
              <a:buFont typeface="Calibri" panose="020F0502020204030204" pitchFamily="34" charset="0"/>
              <a:buChar char="─"/>
            </a:pPr>
            <a:endParaRPr lang="fr-FR" sz="1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400" dirty="0">
              <a:solidFill>
                <a:schemeClr val="tx1"/>
              </a:solidFill>
            </a:endParaRPr>
          </a:p>
          <a:p>
            <a:pPr marL="342900" indent="-342900">
              <a:buFont typeface="Calibri" panose="020F0502020204030204" pitchFamily="34" charset="0"/>
              <a:buChar char="─"/>
            </a:pP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AF6DF19-3C0A-4A44-B0F8-2B3154EE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6851" y="590922"/>
            <a:ext cx="645459" cy="87471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CA30853-8243-45A6-AB5B-6226CDD75B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88" r="29947" b="25973"/>
          <a:stretch/>
        </p:blipFill>
        <p:spPr>
          <a:xfrm>
            <a:off x="9743593" y="458304"/>
            <a:ext cx="729258" cy="100197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4773A0A-AC18-4460-8B96-4C46330482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r="15117" b="6767"/>
          <a:stretch/>
        </p:blipFill>
        <p:spPr>
          <a:xfrm>
            <a:off x="10539033" y="594328"/>
            <a:ext cx="620865" cy="86595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FCD5C244-876C-402E-9B93-40A4DFC2FC0A}"/>
              </a:ext>
            </a:extLst>
          </p:cNvPr>
          <p:cNvSpPr txBox="1"/>
          <p:nvPr/>
        </p:nvSpPr>
        <p:spPr>
          <a:xfrm>
            <a:off x="10512563" y="1422012"/>
            <a:ext cx="741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J-F. Dewals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A6BE03F-C2F4-4331-AA82-14E64B622FC4}"/>
              </a:ext>
            </a:extLst>
          </p:cNvPr>
          <p:cNvSpPr txBox="1"/>
          <p:nvPr/>
        </p:nvSpPr>
        <p:spPr>
          <a:xfrm>
            <a:off x="9742670" y="1422012"/>
            <a:ext cx="729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R. Mongruel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FEBC1A0-5756-4EB8-A84D-1FFEE004BB5B}"/>
              </a:ext>
            </a:extLst>
          </p:cNvPr>
          <p:cNvSpPr txBox="1"/>
          <p:nvPr/>
        </p:nvSpPr>
        <p:spPr>
          <a:xfrm>
            <a:off x="11212658" y="1427801"/>
            <a:ext cx="741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V. Viaud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6DE967D-192D-4A28-A7AD-B6351DA26D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8668" y="1734092"/>
            <a:ext cx="3883139" cy="217741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E18F384E-05A1-4EA0-95E1-93517F89E179}"/>
              </a:ext>
            </a:extLst>
          </p:cNvPr>
          <p:cNvSpPr txBox="1"/>
          <p:nvPr/>
        </p:nvSpPr>
        <p:spPr>
          <a:xfrm>
            <a:off x="8211085" y="3802301"/>
            <a:ext cx="3742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Exemple de frise construite sur la lagune de Thau (projet RETROSCOPE)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DDAF47E-9123-45A0-B782-4B6B9EE149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8668" y="4532485"/>
            <a:ext cx="4045045" cy="179542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A4116676-38E2-47A7-A3DD-906EB7959DAE}"/>
              </a:ext>
            </a:extLst>
          </p:cNvPr>
          <p:cNvSpPr txBox="1"/>
          <p:nvPr/>
        </p:nvSpPr>
        <p:spPr>
          <a:xfrm>
            <a:off x="7978923" y="6283293"/>
            <a:ext cx="37426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>
                <a:solidFill>
                  <a:schemeClr val="bg2">
                    <a:lumMod val="75000"/>
                  </a:schemeClr>
                </a:solidFill>
              </a:rPr>
              <a:t>Représensation</a:t>
            </a:r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 simplifiée d’un système-socio-écologique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B74F384-B701-45AC-B0DA-79D69A4A04C1}"/>
              </a:ext>
            </a:extLst>
          </p:cNvPr>
          <p:cNvSpPr txBox="1"/>
          <p:nvPr/>
        </p:nvSpPr>
        <p:spPr>
          <a:xfrm>
            <a:off x="1526047" y="6488668"/>
            <a:ext cx="1026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A3A6"/>
                </a:solidFill>
              </a:rPr>
              <a:t>V. Viaud - séminaire du réseau Systèmes agricoles et Eau, Rennes, 21-22 mai 2025</a:t>
            </a:r>
          </a:p>
        </p:txBody>
      </p:sp>
    </p:spTree>
    <p:extLst>
      <p:ext uri="{BB962C8B-B14F-4D97-AF65-F5344CB8AC3E}">
        <p14:creationId xmlns:p14="http://schemas.microsoft.com/office/powerpoint/2010/main" val="3873311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Conclusion sur ces recherches, sur la démarche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63E0BF-1CA8-438C-98CF-2150C752E87C}"/>
              </a:ext>
            </a:extLst>
          </p:cNvPr>
          <p:cNvSpPr/>
          <p:nvPr/>
        </p:nvSpPr>
        <p:spPr>
          <a:xfrm>
            <a:off x="1204803" y="1260727"/>
            <a:ext cx="92312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</a:tabLst>
            </a:pP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  <a:t>Travaux toujours en cours...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818E7A-FC87-4165-8C1E-2D3DCB18EE54}"/>
              </a:ext>
            </a:extLst>
          </p:cNvPr>
          <p:cNvSpPr/>
          <p:nvPr/>
        </p:nvSpPr>
        <p:spPr>
          <a:xfrm>
            <a:off x="1204804" y="1940485"/>
            <a:ext cx="80972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</a:tabLst>
            </a:pP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  <a:t>Atouts du positionnement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3E2F762-93D7-4F0B-8779-C3DD8BFF176C}"/>
              </a:ext>
            </a:extLst>
          </p:cNvPr>
          <p:cNvSpPr txBox="1"/>
          <p:nvPr/>
        </p:nvSpPr>
        <p:spPr>
          <a:xfrm>
            <a:off x="1131108" y="2446302"/>
            <a:ext cx="97621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3">
                    <a:lumMod val="50000"/>
                  </a:schemeClr>
                </a:solidFill>
              </a:rPr>
              <a:t>Inscription des recherches sur agriculture et eau dans une communauté de recherche élargie, effectivement interdisciplinaire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3">
                    <a:lumMod val="50000"/>
                  </a:schemeClr>
                </a:solidFill>
              </a:rPr>
              <a:t>Réponse à la nécessité de développer une approche systémique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F43013-6D52-4B86-98A1-426C5311E17B}"/>
              </a:ext>
            </a:extLst>
          </p:cNvPr>
          <p:cNvSpPr txBox="1"/>
          <p:nvPr/>
        </p:nvSpPr>
        <p:spPr>
          <a:xfrm>
            <a:off x="1526047" y="6488668"/>
            <a:ext cx="1026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A3A6"/>
                </a:solidFill>
              </a:rPr>
              <a:t>V. Viaud - séminaire du réseau Systèmes agricoles et Eau, Rennes, 21-22 mai 2025</a:t>
            </a:r>
          </a:p>
        </p:txBody>
      </p:sp>
    </p:spTree>
    <p:extLst>
      <p:ext uri="{BB962C8B-B14F-4D97-AF65-F5344CB8AC3E}">
        <p14:creationId xmlns:p14="http://schemas.microsoft.com/office/powerpoint/2010/main" val="3226085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Conclusion sur ces recherches, sur la démarche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63E0BF-1CA8-438C-98CF-2150C752E87C}"/>
              </a:ext>
            </a:extLst>
          </p:cNvPr>
          <p:cNvSpPr/>
          <p:nvPr/>
        </p:nvSpPr>
        <p:spPr>
          <a:xfrm>
            <a:off x="1204803" y="1260727"/>
            <a:ext cx="92312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</a:tabLst>
            </a:pP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  <a:t>Limites et perspectives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3E2F762-93D7-4F0B-8779-C3DD8BFF176C}"/>
              </a:ext>
            </a:extLst>
          </p:cNvPr>
          <p:cNvSpPr txBox="1"/>
          <p:nvPr/>
        </p:nvSpPr>
        <p:spPr>
          <a:xfrm>
            <a:off x="1131109" y="1691614"/>
            <a:ext cx="985163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3">
                    <a:lumMod val="50000"/>
                  </a:schemeClr>
                </a:solidFill>
              </a:rPr>
              <a:t>Que reste-t-il à faire ?</a:t>
            </a:r>
          </a:p>
          <a:p>
            <a:pPr marL="1257300" lvl="2" indent="-342900">
              <a:buFont typeface="Calibri" panose="020F0502020204030204" pitchFamily="34" charset="0"/>
              <a:buChar char="─"/>
            </a:pPr>
            <a:r>
              <a:rPr lang="fr-FR" dirty="0">
                <a:solidFill>
                  <a:schemeClr val="tx1"/>
                </a:solidFill>
              </a:rPr>
              <a:t>Progresser dans l’intégration des connaissances</a:t>
            </a:r>
          </a:p>
          <a:p>
            <a:pPr marL="1257300" lvl="2" indent="-342900">
              <a:buFont typeface="Calibri" panose="020F0502020204030204" pitchFamily="34" charset="0"/>
              <a:buChar char="─"/>
            </a:pPr>
            <a:r>
              <a:rPr lang="fr-FR" dirty="0"/>
              <a:t>Progresser dans l’opérationnalisation des outils / cadres de représentation systémique</a:t>
            </a:r>
          </a:p>
          <a:p>
            <a:pPr marL="1257300" lvl="2" indent="-342900">
              <a:buFont typeface="Calibri" panose="020F0502020204030204" pitchFamily="34" charset="0"/>
              <a:buChar char="─"/>
            </a:pPr>
            <a:r>
              <a:rPr lang="fr-FR" dirty="0">
                <a:solidFill>
                  <a:schemeClr val="tx1"/>
                </a:solidFill>
              </a:rPr>
              <a:t>Faire la preuve de concept qu’une démarche rétrospective peut servir de point d’appui pour se projeter vers des situations plus durables </a:t>
            </a:r>
          </a:p>
          <a:p>
            <a:pPr marL="1257300" lvl="2" indent="-342900">
              <a:buFont typeface="Calibri" panose="020F0502020204030204" pitchFamily="34" charset="0"/>
              <a:buChar char="─"/>
            </a:pPr>
            <a:endParaRPr lang="fr-FR" sz="20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3">
                    <a:lumMod val="50000"/>
                  </a:schemeClr>
                </a:solidFill>
              </a:rPr>
              <a:t>Quels débouchés ?</a:t>
            </a:r>
          </a:p>
          <a:p>
            <a:pPr marL="1257300" lvl="2" indent="-342900">
              <a:buFont typeface="Calibri" panose="020F0502020204030204" pitchFamily="34" charset="0"/>
              <a:buChar char="─"/>
            </a:pPr>
            <a:r>
              <a:rPr lang="fr-FR" dirty="0"/>
              <a:t>Production de nouvelles connaissances intégratives et coproduites, permettant aux parties prenantes de saisir la complexité des défis de la durabilité socio-écologique à long terme ?</a:t>
            </a:r>
          </a:p>
          <a:p>
            <a:pPr marL="1257300" lvl="2" indent="-342900">
              <a:buFont typeface="Calibri" panose="020F0502020204030204" pitchFamily="34" charset="0"/>
              <a:buChar char="─"/>
            </a:pPr>
            <a:r>
              <a:rPr lang="fr-FR" dirty="0"/>
              <a:t>Formation</a:t>
            </a:r>
          </a:p>
          <a:p>
            <a:pPr marL="1257300" lvl="2" indent="-342900">
              <a:buFont typeface="Calibri" panose="020F0502020204030204" pitchFamily="34" charset="0"/>
              <a:buChar char="─"/>
            </a:pPr>
            <a:endParaRPr lang="fr-FR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3">
                    <a:lumMod val="50000"/>
                  </a:schemeClr>
                </a:solidFill>
              </a:rPr>
              <a:t>Quels élargissements, quelles généralisations ?</a:t>
            </a:r>
          </a:p>
          <a:p>
            <a:pPr marL="1257300" lvl="2" indent="-342900">
              <a:buFont typeface="Calibri" panose="020F0502020204030204" pitchFamily="34" charset="0"/>
              <a:buChar char="─"/>
            </a:pPr>
            <a:r>
              <a:rPr lang="fr-FR" dirty="0"/>
              <a:t>Portée méthodologique des travaux</a:t>
            </a:r>
          </a:p>
          <a:p>
            <a:pPr marL="1257300" lvl="2" indent="-342900">
              <a:buFont typeface="Calibri" panose="020F0502020204030204" pitchFamily="34" charset="0"/>
              <a:buChar char="─"/>
            </a:pPr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FD54AB-6576-463B-8EAA-7DB6F3847FB5}"/>
              </a:ext>
            </a:extLst>
          </p:cNvPr>
          <p:cNvSpPr txBox="1"/>
          <p:nvPr/>
        </p:nvSpPr>
        <p:spPr>
          <a:xfrm>
            <a:off x="1526047" y="6488668"/>
            <a:ext cx="1026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A3A6"/>
                </a:solidFill>
              </a:rPr>
              <a:t>V. Viaud - séminaire du réseau Systèmes agricoles et Eau, Rennes, 21-22 mai 2025</a:t>
            </a:r>
          </a:p>
        </p:txBody>
      </p:sp>
    </p:spTree>
    <p:extLst>
      <p:ext uri="{BB962C8B-B14F-4D97-AF65-F5344CB8AC3E}">
        <p14:creationId xmlns:p14="http://schemas.microsoft.com/office/powerpoint/2010/main" val="2189344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523982" y="645383"/>
            <a:ext cx="8746800" cy="1214416"/>
          </a:xfrm>
        </p:spPr>
        <p:txBody>
          <a:bodyPr>
            <a:normAutofit fontScale="85000" lnSpcReduction="20000"/>
          </a:bodyPr>
          <a:lstStyle/>
          <a:p>
            <a:pPr algn="r">
              <a:lnSpc>
                <a:spcPct val="110000"/>
              </a:lnSpc>
              <a:spcBef>
                <a:spcPct val="0"/>
              </a:spcBef>
              <a:tabLst>
                <a:tab pos="360363" algn="l"/>
              </a:tabLst>
            </a:pPr>
            <a:r>
              <a:rPr lang="fr-FR" sz="3300" dirty="0">
                <a:solidFill>
                  <a:schemeClr val="bg2">
                    <a:lumMod val="50000"/>
                  </a:schemeClr>
                </a:solidFill>
                <a:latin typeface="AvenirNext LT Pro Cn" panose="020B0506020202020204" pitchFamily="34" charset="0"/>
                <a:ea typeface="+mj-ea"/>
                <a:cs typeface="+mj-cs"/>
              </a:rPr>
              <a:t>Projet ANR GreenSeas</a:t>
            </a:r>
          </a:p>
          <a:p>
            <a:pPr algn="r">
              <a:lnSpc>
                <a:spcPct val="110000"/>
              </a:lnSpc>
              <a:spcBef>
                <a:spcPct val="0"/>
              </a:spcBef>
              <a:tabLst>
                <a:tab pos="360363" algn="l"/>
              </a:tabLst>
            </a:pP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AvenirNext LT Pro Cn" panose="020B0506020202020204" pitchFamily="34" charset="0"/>
                <a:ea typeface="+mj-ea"/>
                <a:cs typeface="+mj-cs"/>
              </a:rPr>
              <a:t>Adaptations des systèmes socio-écologiques côtiers vulnérables à l'eutrophisation</a:t>
            </a:r>
            <a:r>
              <a:rPr lang="fr-FR" sz="3100" dirty="0">
                <a:solidFill>
                  <a:schemeClr val="bg2">
                    <a:lumMod val="50000"/>
                  </a:schemeClr>
                </a:solidFill>
                <a:latin typeface="AvenirNext LT Pro Cn" panose="020B0506020202020204" pitchFamily="34" charset="0"/>
                <a:ea typeface="+mj-ea"/>
                <a:cs typeface="+mj-cs"/>
              </a:rPr>
              <a:t> </a:t>
            </a:r>
          </a:p>
          <a:p>
            <a:pPr algn="r"/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201" y="497137"/>
            <a:ext cx="1384995" cy="13849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97C162-B8BE-496D-88E6-723E67019E7E}"/>
              </a:ext>
            </a:extLst>
          </p:cNvPr>
          <p:cNvSpPr/>
          <p:nvPr/>
        </p:nvSpPr>
        <p:spPr>
          <a:xfrm>
            <a:off x="9835477" y="5886456"/>
            <a:ext cx="7787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62342A0-2E44-482B-8ABF-0803CD2FD3B7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536320" y="2050676"/>
            <a:ext cx="6509876" cy="46437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73E1E9-3FCA-49EA-878E-B5B1132F712C}"/>
              </a:ext>
            </a:extLst>
          </p:cNvPr>
          <p:cNvSpPr/>
          <p:nvPr/>
        </p:nvSpPr>
        <p:spPr>
          <a:xfrm>
            <a:off x="359596" y="164387"/>
            <a:ext cx="1047964" cy="832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10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107760" y="161054"/>
            <a:ext cx="7662257" cy="888251"/>
          </a:xfrm>
        </p:spPr>
        <p:txBody>
          <a:bodyPr>
            <a:normAutofit/>
          </a:bodyPr>
          <a:lstStyle/>
          <a:p>
            <a:r>
              <a:rPr lang="fr-FR" sz="3200" dirty="0"/>
              <a:t>Contexte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7760" y="1232882"/>
            <a:ext cx="9591771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360363" algn="l"/>
              </a:tabLst>
            </a:pPr>
            <a:r>
              <a:rPr lang="fr-FR" sz="2400" b="1" dirty="0">
                <a:solidFill>
                  <a:schemeClr val="accent3">
                    <a:lumMod val="50000"/>
                  </a:schemeClr>
                </a:solidFill>
              </a:rPr>
              <a:t>Eutrophisation : principale menace sur la santé des écosystèmes côtiers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92E6AFF-AEC6-47DD-BADF-7166B94E2D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1869" r="2867" b="3547"/>
          <a:stretch/>
        </p:blipFill>
        <p:spPr>
          <a:xfrm>
            <a:off x="7103731" y="1999346"/>
            <a:ext cx="4464970" cy="33618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97C162-B8BE-496D-88E6-723E67019E7E}"/>
              </a:ext>
            </a:extLst>
          </p:cNvPr>
          <p:cNvSpPr/>
          <p:nvPr/>
        </p:nvSpPr>
        <p:spPr>
          <a:xfrm>
            <a:off x="9835477" y="5886456"/>
            <a:ext cx="7787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B5562B-54ED-4A0A-BDB4-AA28D0E35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60" y="1931515"/>
            <a:ext cx="4870058" cy="3512171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DE14BF17-A869-4BAF-B3B6-114009334E6B}"/>
              </a:ext>
            </a:extLst>
          </p:cNvPr>
          <p:cNvGrpSpPr/>
          <p:nvPr/>
        </p:nvGrpSpPr>
        <p:grpSpPr>
          <a:xfrm>
            <a:off x="6924782" y="1931515"/>
            <a:ext cx="5013789" cy="3954941"/>
            <a:chOff x="6924782" y="1931515"/>
            <a:chExt cx="5013789" cy="395494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933A369-A962-4517-85E2-07B286DD122C}"/>
                </a:ext>
              </a:extLst>
            </p:cNvPr>
            <p:cNvSpPr/>
            <p:nvPr/>
          </p:nvSpPr>
          <p:spPr>
            <a:xfrm>
              <a:off x="6924782" y="1931515"/>
              <a:ext cx="5013789" cy="39549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233CD05C-79E2-4DCC-9463-AECC38F3C4B9}"/>
                </a:ext>
              </a:extLst>
            </p:cNvPr>
            <p:cNvGrpSpPr/>
            <p:nvPr/>
          </p:nvGrpSpPr>
          <p:grpSpPr>
            <a:xfrm>
              <a:off x="7103731" y="2096575"/>
              <a:ext cx="4464970" cy="3698050"/>
              <a:chOff x="177919" y="843282"/>
              <a:chExt cx="6172476" cy="5900498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7BA9767F-C452-417F-9B40-571FF316AE42}"/>
                  </a:ext>
                </a:extLst>
              </p:cNvPr>
              <p:cNvGrpSpPr/>
              <p:nvPr/>
            </p:nvGrpSpPr>
            <p:grpSpPr>
              <a:xfrm>
                <a:off x="177919" y="843282"/>
                <a:ext cx="6172476" cy="5900498"/>
                <a:chOff x="237065" y="835379"/>
                <a:chExt cx="6172476" cy="5900498"/>
              </a:xfrm>
            </p:grpSpPr>
            <p:pic>
              <p:nvPicPr>
                <p:cNvPr id="15" name="Image 14">
                  <a:extLst>
                    <a:ext uri="{FF2B5EF4-FFF2-40B4-BE49-F238E27FC236}">
                      <a16:creationId xmlns:a16="http://schemas.microsoft.com/office/drawing/2014/main" id="{A7B7E87E-3B69-48F4-8EC6-569A47FE2E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5210" r="14492"/>
                <a:stretch/>
              </p:blipFill>
              <p:spPr>
                <a:xfrm>
                  <a:off x="237065" y="835379"/>
                  <a:ext cx="5915378" cy="5900498"/>
                </a:xfrm>
                <a:prstGeom prst="rect">
                  <a:avLst/>
                </a:prstGeom>
              </p:spPr>
            </p:pic>
            <p:pic>
              <p:nvPicPr>
                <p:cNvPr id="16" name="Image 15">
                  <a:extLst>
                    <a:ext uri="{FF2B5EF4-FFF2-40B4-BE49-F238E27FC236}">
                      <a16:creationId xmlns:a16="http://schemas.microsoft.com/office/drawing/2014/main" id="{9B05E21A-FA82-4F68-8A35-6295CB72D2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93749" t="11261" r="4"/>
                <a:stretch/>
              </p:blipFill>
              <p:spPr>
                <a:xfrm>
                  <a:off x="5949244" y="1309511"/>
                  <a:ext cx="460297" cy="5236088"/>
                </a:xfrm>
                <a:prstGeom prst="rect">
                  <a:avLst/>
                </a:prstGeom>
              </p:spPr>
            </p:pic>
          </p:grpSp>
          <p:sp>
            <p:nvSpPr>
              <p:cNvPr id="14" name="Titre 1">
                <a:extLst>
                  <a:ext uri="{FF2B5EF4-FFF2-40B4-BE49-F238E27FC236}">
                    <a16:creationId xmlns:a16="http://schemas.microsoft.com/office/drawing/2014/main" id="{E9848156-5A21-4855-960B-685C970451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959" y="843282"/>
                <a:ext cx="5318041" cy="4741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 anchor="ctr">
                <a:normAutofit fontScale="77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fr-FR" sz="2200" b="1" dirty="0"/>
                  <a:t>Echouages observés entre 2008 et 2019</a:t>
                </a:r>
              </a:p>
            </p:txBody>
          </p:sp>
        </p:grp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3DAFB27D-2316-4F0C-B542-CCDCB83DA575}"/>
              </a:ext>
            </a:extLst>
          </p:cNvPr>
          <p:cNvSpPr txBox="1"/>
          <p:nvPr/>
        </p:nvSpPr>
        <p:spPr>
          <a:xfrm>
            <a:off x="1116050" y="5409402"/>
            <a:ext cx="4744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Carte mondiale représentant les zones côtières eutrophisées (en jaune) et ayant connue des cas d'anoxie et d'hypoxie (en rouge). Les zones en voie de restauration sont figurées en vert (Diaz &amp; Selman, 2010).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B386FAF-5056-48A3-AB7C-038E4D55162C}"/>
              </a:ext>
            </a:extLst>
          </p:cNvPr>
          <p:cNvSpPr txBox="1"/>
          <p:nvPr/>
        </p:nvSpPr>
        <p:spPr>
          <a:xfrm>
            <a:off x="1526047" y="6488668"/>
            <a:ext cx="1026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A3A6"/>
                </a:solidFill>
              </a:rPr>
              <a:t>V. Viaud - séminaire du réseau Systèmes agricoles et Eau, Rennes, 21-22 mai 2025</a:t>
            </a:r>
          </a:p>
        </p:txBody>
      </p:sp>
    </p:spTree>
    <p:extLst>
      <p:ext uri="{BB962C8B-B14F-4D97-AF65-F5344CB8AC3E}">
        <p14:creationId xmlns:p14="http://schemas.microsoft.com/office/powerpoint/2010/main" val="198023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Recherches sur les socio-écosystèmes littoraux soumis à l’eutrophisation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6585B162-CF21-4930-871D-7CF164A0D42D}"/>
              </a:ext>
            </a:extLst>
          </p:cNvPr>
          <p:cNvGrpSpPr/>
          <p:nvPr/>
        </p:nvGrpSpPr>
        <p:grpSpPr>
          <a:xfrm>
            <a:off x="1630768" y="1303374"/>
            <a:ext cx="3534296" cy="2423250"/>
            <a:chOff x="947765" y="1787042"/>
            <a:chExt cx="3534296" cy="242325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12D32335-637E-45C6-A76E-6E4E99388285}"/>
                </a:ext>
              </a:extLst>
            </p:cNvPr>
            <p:cNvSpPr/>
            <p:nvPr/>
          </p:nvSpPr>
          <p:spPr>
            <a:xfrm>
              <a:off x="947765" y="1787042"/>
              <a:ext cx="3534296" cy="242325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5000">
                  <a:srgbClr val="1F9CB2"/>
                </a:gs>
                <a:gs pos="100000">
                  <a:srgbClr val="1F9CB2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CC47FC0E-A998-412B-B73A-446561B2C426}"/>
                </a:ext>
              </a:extLst>
            </p:cNvPr>
            <p:cNvSpPr txBox="1"/>
            <p:nvPr/>
          </p:nvSpPr>
          <p:spPr>
            <a:xfrm>
              <a:off x="1521235" y="2398502"/>
              <a:ext cx="22397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Construction de récits pluriels de l’expérience de l’eutrophisation 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BE3B5DD8-758D-4F24-9C77-569F5AD28D58}"/>
              </a:ext>
            </a:extLst>
          </p:cNvPr>
          <p:cNvGrpSpPr/>
          <p:nvPr/>
        </p:nvGrpSpPr>
        <p:grpSpPr>
          <a:xfrm>
            <a:off x="6607245" y="1224224"/>
            <a:ext cx="3534296" cy="2423250"/>
            <a:chOff x="5663028" y="1700512"/>
            <a:chExt cx="3534296" cy="2423250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D5E01454-77DB-469A-BADD-F841230C3604}"/>
                </a:ext>
              </a:extLst>
            </p:cNvPr>
            <p:cNvSpPr/>
            <p:nvPr/>
          </p:nvSpPr>
          <p:spPr>
            <a:xfrm>
              <a:off x="5663028" y="1700512"/>
              <a:ext cx="3534296" cy="242325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5000">
                  <a:srgbClr val="1F9CB2"/>
                </a:gs>
                <a:gs pos="100000">
                  <a:srgbClr val="1F9CB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37201B-AD21-40FE-945C-57481B1AA776}"/>
                </a:ext>
              </a:extLst>
            </p:cNvPr>
            <p:cNvSpPr txBox="1"/>
            <p:nvPr/>
          </p:nvSpPr>
          <p:spPr>
            <a:xfrm>
              <a:off x="6476056" y="2261424"/>
              <a:ext cx="22397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dirty="0">
                  <a:solidFill>
                    <a:schemeClr val="bg1"/>
                  </a:solidFill>
                </a:rPr>
                <a:t>Caractérisation des dynamiques biophysiques  du continuum terre-mer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DA89FB0F-3A01-41DA-B924-4375C2C33D1B}"/>
              </a:ext>
            </a:extLst>
          </p:cNvPr>
          <p:cNvGrpSpPr/>
          <p:nvPr/>
        </p:nvGrpSpPr>
        <p:grpSpPr>
          <a:xfrm>
            <a:off x="4245310" y="4117940"/>
            <a:ext cx="3534296" cy="2423250"/>
            <a:chOff x="3472790" y="4368692"/>
            <a:chExt cx="3534296" cy="242325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6C2A8712-C6B4-42D8-A3C4-7B1EB9D47062}"/>
                </a:ext>
              </a:extLst>
            </p:cNvPr>
            <p:cNvSpPr/>
            <p:nvPr/>
          </p:nvSpPr>
          <p:spPr>
            <a:xfrm>
              <a:off x="3472790" y="4368692"/>
              <a:ext cx="3534296" cy="242325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5000">
                  <a:srgbClr val="1F9CB2"/>
                </a:gs>
                <a:gs pos="100000">
                  <a:srgbClr val="1F9CB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C85ABEA-8BB1-4A67-B159-35B9FF9424CD}"/>
                </a:ext>
              </a:extLst>
            </p:cNvPr>
            <p:cNvSpPr txBox="1"/>
            <p:nvPr/>
          </p:nvSpPr>
          <p:spPr>
            <a:xfrm>
              <a:off x="3829787" y="4914435"/>
              <a:ext cx="274396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Caractérisation de l’institutionnalisation multi-niveau de la gouvernance de l’eutrophisation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A886C803-78CD-4530-8995-2FA35924A49C}"/>
              </a:ext>
            </a:extLst>
          </p:cNvPr>
          <p:cNvGrpSpPr/>
          <p:nvPr/>
        </p:nvGrpSpPr>
        <p:grpSpPr>
          <a:xfrm>
            <a:off x="4245310" y="2435849"/>
            <a:ext cx="3272658" cy="1986302"/>
            <a:chOff x="3301093" y="2912137"/>
            <a:chExt cx="3272658" cy="1986302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C6F7FDA7-5613-4735-8DBC-F991AFB543B8}"/>
                </a:ext>
              </a:extLst>
            </p:cNvPr>
            <p:cNvSpPr/>
            <p:nvPr/>
          </p:nvSpPr>
          <p:spPr>
            <a:xfrm>
              <a:off x="3301093" y="2912137"/>
              <a:ext cx="3272658" cy="1986302"/>
            </a:xfrm>
            <a:prstGeom prst="ellipse">
              <a:avLst/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  <a:latin typeface="AvenirNext LT Pro Cn" panose="020B0506020202020204" pitchFamily="34" charset="0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3B012635-2136-4EB0-B470-689ABC456873}"/>
                </a:ext>
              </a:extLst>
            </p:cNvPr>
            <p:cNvSpPr txBox="1"/>
            <p:nvPr/>
          </p:nvSpPr>
          <p:spPr>
            <a:xfrm>
              <a:off x="3789594" y="3160069"/>
              <a:ext cx="223976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Caractérisation des propriétés émergentes du socio-écosystème, périodisation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307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0260" y="1920412"/>
            <a:ext cx="99978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fr-FR" sz="2200" dirty="0">
                <a:solidFill>
                  <a:schemeClr val="accent3">
                    <a:lumMod val="50000"/>
                  </a:schemeClr>
                </a:solidFill>
              </a:rPr>
              <a:t>Prise de conscience du problème de l’eutrophisation dans les années 1970</a:t>
            </a:r>
          </a:p>
          <a:p>
            <a:pPr marL="800100" lvl="1" indent="-34290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fr-FR" sz="2200" dirty="0">
                <a:solidFill>
                  <a:schemeClr val="accent3">
                    <a:lumMod val="50000"/>
                  </a:schemeClr>
                </a:solidFill>
              </a:rPr>
              <a:t>Déploiement de politiques publiques </a:t>
            </a:r>
          </a:p>
          <a:p>
            <a:pPr marL="1257300" lvl="2" indent="-342900">
              <a:buFont typeface="Calibri" panose="020F0502020204030204" pitchFamily="34" charset="0"/>
              <a:buChar char="─"/>
              <a:tabLst>
                <a:tab pos="360363" algn="l"/>
              </a:tabLst>
            </a:pPr>
            <a:r>
              <a:rPr lang="fr-FR" sz="2000" dirty="0">
                <a:solidFill>
                  <a:schemeClr val="accent3">
                    <a:lumMod val="50000"/>
                  </a:schemeClr>
                </a:solidFill>
              </a:rPr>
              <a:t>A l’international : traités sur la protection des milieux marins (70ies), directives sur la réduction des flux de nutriments (90ies), bon état écologiques -2000)</a:t>
            </a:r>
          </a:p>
          <a:p>
            <a:pPr marL="1257300" lvl="2" indent="-342900">
              <a:buFont typeface="Calibri" panose="020F0502020204030204" pitchFamily="34" charset="0"/>
              <a:buChar char="─"/>
              <a:tabLst>
                <a:tab pos="360363" algn="l"/>
              </a:tabLst>
            </a:pPr>
            <a:r>
              <a:rPr lang="fr-FR" sz="2000" dirty="0">
                <a:solidFill>
                  <a:schemeClr val="accent3">
                    <a:lumMod val="50000"/>
                  </a:schemeClr>
                </a:solidFill>
              </a:rPr>
              <a:t>Au national : depuis une 30 ans, avec des programmes d’actions ciblés sur les marées vertes</a:t>
            </a:r>
            <a:endParaRPr lang="fr-FR" dirty="0">
              <a:solidFill>
                <a:schemeClr val="accent3">
                  <a:lumMod val="50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fr-F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97C162-B8BE-496D-88E6-723E67019E7E}"/>
              </a:ext>
            </a:extLst>
          </p:cNvPr>
          <p:cNvSpPr/>
          <p:nvPr/>
        </p:nvSpPr>
        <p:spPr>
          <a:xfrm>
            <a:off x="9835477" y="5886456"/>
            <a:ext cx="7787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28A5A0E-AF5B-4B6A-AA81-A55F35757BED}"/>
              </a:ext>
            </a:extLst>
          </p:cNvPr>
          <p:cNvSpPr txBox="1"/>
          <p:nvPr/>
        </p:nvSpPr>
        <p:spPr>
          <a:xfrm>
            <a:off x="982061" y="5347621"/>
            <a:ext cx="98982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fr-FR" sz="2200" dirty="0">
                <a:solidFill>
                  <a:schemeClr val="accent3">
                    <a:lumMod val="50000"/>
                  </a:schemeClr>
                </a:solidFill>
              </a:rPr>
              <a:t>Des résultats positifs observables, mais insuffisants, et des conflits socio-environnementaux persistants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5C3D182-8940-450D-9D10-78C7404B8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520" y="4017196"/>
            <a:ext cx="9204928" cy="1163357"/>
          </a:xfrm>
          <a:prstGeom prst="rect">
            <a:avLst/>
          </a:prstGeom>
        </p:spPr>
      </p:pic>
      <p:sp>
        <p:nvSpPr>
          <p:cNvPr id="10" name="Titre 3">
            <a:extLst>
              <a:ext uri="{FF2B5EF4-FFF2-40B4-BE49-F238E27FC236}">
                <a16:creationId xmlns:a16="http://schemas.microsoft.com/office/drawing/2014/main" id="{096AD93F-D09B-4167-8046-F236D0C5DEB6}"/>
              </a:ext>
            </a:extLst>
          </p:cNvPr>
          <p:cNvSpPr txBox="1">
            <a:spLocks/>
          </p:cNvSpPr>
          <p:nvPr/>
        </p:nvSpPr>
        <p:spPr>
          <a:xfrm>
            <a:off x="1107760" y="161054"/>
            <a:ext cx="7662257" cy="8882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/>
              <a:t>Contexte</a:t>
            </a:r>
            <a:endParaRPr lang="fr-FR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F29704-76E6-4BC0-BAE5-E9A5D9E4E84F}"/>
              </a:ext>
            </a:extLst>
          </p:cNvPr>
          <p:cNvSpPr/>
          <p:nvPr/>
        </p:nvSpPr>
        <p:spPr>
          <a:xfrm>
            <a:off x="1107760" y="1232882"/>
            <a:ext cx="9591771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360363" algn="l"/>
              </a:tabLst>
            </a:pPr>
            <a:r>
              <a:rPr lang="fr-FR" sz="2400" b="1" dirty="0">
                <a:solidFill>
                  <a:schemeClr val="accent3">
                    <a:lumMod val="50000"/>
                  </a:schemeClr>
                </a:solidFill>
              </a:rPr>
              <a:t>Un problème qui dure </a:t>
            </a:r>
            <a:r>
              <a:rPr lang="fr-FR" sz="2400" b="1" dirty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(wicked problem ?)</a:t>
            </a:r>
            <a:endParaRPr lang="fr-F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D4FB40D-49ED-4E15-B9FE-A62C151EE86A}"/>
              </a:ext>
            </a:extLst>
          </p:cNvPr>
          <p:cNvSpPr txBox="1"/>
          <p:nvPr/>
        </p:nvSpPr>
        <p:spPr>
          <a:xfrm>
            <a:off x="1526047" y="6488668"/>
            <a:ext cx="1026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A3A6"/>
                </a:solidFill>
              </a:rPr>
              <a:t>V. Viaud - séminaire du réseau Systèmes agricoles et Eau, Rennes, 21-22 mai 2025</a:t>
            </a:r>
          </a:p>
        </p:txBody>
      </p:sp>
    </p:spTree>
    <p:extLst>
      <p:ext uri="{BB962C8B-B14F-4D97-AF65-F5344CB8AC3E}">
        <p14:creationId xmlns:p14="http://schemas.microsoft.com/office/powerpoint/2010/main" val="106326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497C162-B8BE-496D-88E6-723E67019E7E}"/>
              </a:ext>
            </a:extLst>
          </p:cNvPr>
          <p:cNvSpPr/>
          <p:nvPr/>
        </p:nvSpPr>
        <p:spPr>
          <a:xfrm>
            <a:off x="9835477" y="5886456"/>
            <a:ext cx="7787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096AD93F-D09B-4167-8046-F236D0C5DEB6}"/>
              </a:ext>
            </a:extLst>
          </p:cNvPr>
          <p:cNvSpPr txBox="1">
            <a:spLocks/>
          </p:cNvSpPr>
          <p:nvPr/>
        </p:nvSpPr>
        <p:spPr>
          <a:xfrm>
            <a:off x="1107760" y="161054"/>
            <a:ext cx="7662257" cy="88825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00A3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/>
              <a:t>Contexte</a:t>
            </a:r>
            <a:endParaRPr lang="fr-FR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F29704-76E6-4BC0-BAE5-E9A5D9E4E84F}"/>
              </a:ext>
            </a:extLst>
          </p:cNvPr>
          <p:cNvSpPr/>
          <p:nvPr/>
        </p:nvSpPr>
        <p:spPr>
          <a:xfrm>
            <a:off x="1107760" y="1049305"/>
            <a:ext cx="9591771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360363" algn="l"/>
              </a:tabLst>
            </a:pPr>
            <a:r>
              <a:rPr lang="fr-FR" sz="2400" b="1" dirty="0">
                <a:solidFill>
                  <a:schemeClr val="accent3">
                    <a:lumMod val="50000"/>
                  </a:schemeClr>
                </a:solidFill>
              </a:rPr>
              <a:t>Une trajectoire de recherche déjà longue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DEC979DD-6D92-4A8B-8D54-72257BC5658B}"/>
              </a:ext>
            </a:extLst>
          </p:cNvPr>
          <p:cNvCxnSpPr>
            <a:cxnSpLocks/>
          </p:cNvCxnSpPr>
          <p:nvPr/>
        </p:nvCxnSpPr>
        <p:spPr bwMode="auto">
          <a:xfrm>
            <a:off x="1552558" y="2915988"/>
            <a:ext cx="10513168" cy="2508297"/>
          </a:xfrm>
          <a:prstGeom prst="straightConnector1">
            <a:avLst/>
          </a:prstGeom>
          <a:ln w="1524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7A1E9E7-E091-44E3-9F76-49A65D64B580}"/>
              </a:ext>
            </a:extLst>
          </p:cNvPr>
          <p:cNvCxnSpPr>
            <a:cxnSpLocks/>
          </p:cNvCxnSpPr>
          <p:nvPr/>
        </p:nvCxnSpPr>
        <p:spPr bwMode="auto">
          <a:xfrm>
            <a:off x="204046" y="2559886"/>
            <a:ext cx="1708552" cy="471872"/>
          </a:xfrm>
          <a:prstGeom prst="line">
            <a:avLst/>
          </a:prstGeom>
          <a:ln w="15240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D55DA04E-4E2E-4AE7-BB68-1281CE489567}"/>
              </a:ext>
            </a:extLst>
          </p:cNvPr>
          <p:cNvSpPr txBox="1"/>
          <p:nvPr/>
        </p:nvSpPr>
        <p:spPr bwMode="auto">
          <a:xfrm>
            <a:off x="659663" y="1820562"/>
            <a:ext cx="1882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>
                <a:latin typeface="AvenirNext LT Pro Thin"/>
              </a:rPr>
              <a:t>Années 1990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EBA8D7E-A1B3-4FD6-89C4-D0E48E6AB8CA}"/>
              </a:ext>
            </a:extLst>
          </p:cNvPr>
          <p:cNvSpPr txBox="1"/>
          <p:nvPr/>
        </p:nvSpPr>
        <p:spPr bwMode="auto">
          <a:xfrm>
            <a:off x="4520284" y="2487129"/>
            <a:ext cx="178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b="1" dirty="0">
                <a:latin typeface="AvenirNext LT Pro Thin"/>
              </a:rPr>
              <a:t>Années 2000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7FBACB-B20D-47D9-BDD6-B26FD2266E7C}"/>
              </a:ext>
            </a:extLst>
          </p:cNvPr>
          <p:cNvSpPr/>
          <p:nvPr/>
        </p:nvSpPr>
        <p:spPr bwMode="auto">
          <a:xfrm>
            <a:off x="26685" y="5005269"/>
            <a:ext cx="34503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Travaux sur eutrophisation littorale, début de modélisation des estuaires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Recherches sur agriculture et qualité des eaux, cycle de l’azote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Renforcement des liens terre-mer</a:t>
            </a:r>
            <a:endParaRPr dirty="0">
              <a:solidFill>
                <a:srgbClr val="002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124B94C3-DAD8-45A3-87FA-DC4D3D931D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5" b="52817"/>
          <a:stretch/>
        </p:blipFill>
        <p:spPr>
          <a:xfrm>
            <a:off x="553243" y="2189894"/>
            <a:ext cx="1783568" cy="9936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7AC81F3-38F5-4A36-83DC-3AFDA91964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80" y="2671795"/>
            <a:ext cx="1010003" cy="154260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50E10B7-B7D9-41C9-B2CF-C1AD613CF0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0" b="8127"/>
          <a:stretch/>
        </p:blipFill>
        <p:spPr>
          <a:xfrm>
            <a:off x="669643" y="3330182"/>
            <a:ext cx="1063558" cy="138499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4DA5584-8FA5-4EF9-9A99-018A1898F57B}"/>
              </a:ext>
            </a:extLst>
          </p:cNvPr>
          <p:cNvSpPr/>
          <p:nvPr/>
        </p:nvSpPr>
        <p:spPr bwMode="auto">
          <a:xfrm>
            <a:off x="3879237" y="4387274"/>
            <a:ext cx="34503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l’international : chainage modélisation BV – fleuves – mer côtière sur de grandes étendues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Développement de la modélisation </a:t>
            </a:r>
            <a:r>
              <a:rPr lang="fr-FR" sz="1400" dirty="0" err="1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agrohydrologique</a:t>
            </a:r>
            <a:r>
              <a:rPr lang="fr-FR" sz="14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et début de la modélisation en appui aux politiques publiques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Recherches sur les temps de transferts  dans les BV</a:t>
            </a:r>
            <a:endParaRPr dirty="0">
              <a:solidFill>
                <a:srgbClr val="002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F2953CE-792C-4F11-957B-8FB39CA14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237" y="2886775"/>
            <a:ext cx="2445662" cy="1523655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D8151FC3-EDB7-4F25-A0D8-7BFF57B949F0}"/>
              </a:ext>
            </a:extLst>
          </p:cNvPr>
          <p:cNvSpPr txBox="1"/>
          <p:nvPr/>
        </p:nvSpPr>
        <p:spPr bwMode="auto">
          <a:xfrm>
            <a:off x="8860042" y="3073291"/>
            <a:ext cx="166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b="1" dirty="0">
                <a:latin typeface="AvenirNext LT Pro Thin"/>
              </a:rPr>
              <a:t>Années 2010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94A1F700-DB49-46D9-9972-B7FC12AC35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22" y="4743254"/>
            <a:ext cx="2404067" cy="255752"/>
          </a:xfrm>
          <a:prstGeom prst="rect">
            <a:avLst/>
          </a:prstGeom>
        </p:spPr>
      </p:pic>
      <p:pic>
        <p:nvPicPr>
          <p:cNvPr id="28" name="Espace réservé du contenu 5">
            <a:extLst>
              <a:ext uri="{FF2B5EF4-FFF2-40B4-BE49-F238E27FC236}">
                <a16:creationId xmlns:a16="http://schemas.microsoft.com/office/drawing/2014/main" id="{A777F60E-13E8-4A5A-9DFC-C6BE56AA1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313" y="3476043"/>
            <a:ext cx="963345" cy="139508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58EAB906-3A02-400A-BF50-800BE1CCB695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7"/>
          <a:stretch/>
        </p:blipFill>
        <p:spPr bwMode="auto">
          <a:xfrm>
            <a:off x="10225118" y="3763435"/>
            <a:ext cx="760065" cy="725369"/>
          </a:xfrm>
          <a:prstGeom prst="rect">
            <a:avLst/>
          </a:prstGeom>
          <a:solidFill>
            <a:srgbClr val="262137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2BDFAFD-B8EE-418B-B8E7-8042F4BB2E21}"/>
              </a:ext>
            </a:extLst>
          </p:cNvPr>
          <p:cNvSpPr/>
          <p:nvPr/>
        </p:nvSpPr>
        <p:spPr bwMode="auto">
          <a:xfrm>
            <a:off x="7714563" y="5190503"/>
            <a:ext cx="345038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Approfondissement des connaissances sur les processus hydrologiques – biogéochimiques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Développement de la recherche action pour construire des solutions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400" dirty="0">
                <a:solidFill>
                  <a:srgbClr val="00206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Recherches interdisciplinaire sur les transformations de l’agriculture </a:t>
            </a:r>
            <a:endParaRPr dirty="0">
              <a:solidFill>
                <a:srgbClr val="00206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4195556-DA42-4869-80BD-F57BA1F90E99}"/>
              </a:ext>
            </a:extLst>
          </p:cNvPr>
          <p:cNvSpPr txBox="1"/>
          <p:nvPr/>
        </p:nvSpPr>
        <p:spPr>
          <a:xfrm>
            <a:off x="1526047" y="6488668"/>
            <a:ext cx="1026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A3A6"/>
                </a:solidFill>
              </a:rPr>
              <a:t>V. Viaud - séminaire du réseau Systèmes agricoles et Eau, Rennes, 21-22 mai 2025</a:t>
            </a:r>
          </a:p>
        </p:txBody>
      </p:sp>
    </p:spTree>
    <p:extLst>
      <p:ext uri="{BB962C8B-B14F-4D97-AF65-F5344CB8AC3E}">
        <p14:creationId xmlns:p14="http://schemas.microsoft.com/office/powerpoint/2010/main" val="263930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Enjeux scientifiques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52" y="3426766"/>
            <a:ext cx="3734746" cy="28042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29367" y="3112306"/>
            <a:ext cx="733816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fr-FR" sz="2200" dirty="0">
                <a:solidFill>
                  <a:schemeClr val="accent3">
                    <a:lumMod val="50000"/>
                  </a:schemeClr>
                </a:solidFill>
              </a:rPr>
              <a:t>Identifier les voies de transition vers des futurs plus soutenables et plus équitables, à travers 2 questions spécifiques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fr-F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968" y="1173586"/>
            <a:ext cx="978205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fr-FR" sz="2200" dirty="0">
                <a:solidFill>
                  <a:schemeClr val="accent3">
                    <a:lumMod val="50000"/>
                  </a:schemeClr>
                </a:solidFill>
              </a:rPr>
              <a:t>Analyser de façon rétrospective les  transformations de territoires côtiers soumis à l’eutrophisation, et les adaptations passées et en cours, à ce changement environnemental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fr-FR" sz="800" dirty="0">
              <a:solidFill>
                <a:schemeClr val="accent3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fr-FR" sz="2200" dirty="0">
                <a:solidFill>
                  <a:schemeClr val="accent3">
                    <a:lumMod val="50000"/>
                  </a:schemeClr>
                </a:solidFill>
              </a:rPr>
              <a:t>Comprendre les interactions / rétroactions entre les processus biophysiques, sociaux et de gouvernance en jeu dans le problème de l’eutrophisation</a:t>
            </a:r>
            <a:endParaRPr lang="fr-FR" sz="22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3BCF53D-E522-49D0-8627-7FE86A086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082" y="684005"/>
            <a:ext cx="1214416" cy="121441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69F76AE-B340-4671-A49E-B3A3C679EF61}"/>
              </a:ext>
            </a:extLst>
          </p:cNvPr>
          <p:cNvSpPr txBox="1"/>
          <p:nvPr/>
        </p:nvSpPr>
        <p:spPr>
          <a:xfrm>
            <a:off x="1229366" y="4244945"/>
            <a:ext cx="6195163" cy="2069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spcBef>
                <a:spcPts val="300"/>
              </a:spcBef>
              <a:buFont typeface="+mj-lt"/>
              <a:buAutoNum type="arabicPeriod"/>
            </a:pP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Dans quelles conditions l'expérience durable des dommages environnementaux et de la conflictualité liés à l’eutrophisation peut-elle favoriser l’émergence de stratégies d'adaptation aux changements globaux ? </a:t>
            </a:r>
          </a:p>
          <a:p>
            <a:pPr marL="800100" lvl="1" indent="-342900">
              <a:spcBef>
                <a:spcPts val="300"/>
              </a:spcBef>
              <a:buFont typeface="+mj-lt"/>
              <a:buAutoNum type="arabicPeriod"/>
            </a:pPr>
            <a:r>
              <a:rPr lang="fr-FR" dirty="0">
                <a:solidFill>
                  <a:schemeClr val="accent3">
                    <a:lumMod val="50000"/>
                  </a:schemeClr>
                </a:solidFill>
              </a:rPr>
              <a:t>Comment l'accent mis sur l‘élément azote permet-il ou empêche-t-il d'aborder d'autres questions centrales de durabilité ?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583A742-7A36-411E-93EA-7158F3A6C151}"/>
              </a:ext>
            </a:extLst>
          </p:cNvPr>
          <p:cNvSpPr txBox="1"/>
          <p:nvPr/>
        </p:nvSpPr>
        <p:spPr>
          <a:xfrm>
            <a:off x="1526047" y="6488668"/>
            <a:ext cx="1026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A3A6"/>
                </a:solidFill>
              </a:rPr>
              <a:t>V. Viaud - séminaire du réseau Systèmes agricoles et Eau, Rennes, 21-22 mai 2025</a:t>
            </a:r>
          </a:p>
        </p:txBody>
      </p:sp>
    </p:spTree>
    <p:extLst>
      <p:ext uri="{BB962C8B-B14F-4D97-AF65-F5344CB8AC3E}">
        <p14:creationId xmlns:p14="http://schemas.microsoft.com/office/powerpoint/2010/main" val="398462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Démarche</a:t>
            </a:r>
          </a:p>
        </p:txBody>
      </p:sp>
      <p:sp>
        <p:nvSpPr>
          <p:cNvPr id="2" name="Rectangle 1"/>
          <p:cNvSpPr/>
          <p:nvPr/>
        </p:nvSpPr>
        <p:spPr>
          <a:xfrm>
            <a:off x="698012" y="1873687"/>
            <a:ext cx="104579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fr-FR" sz="2200" dirty="0">
                <a:solidFill>
                  <a:schemeClr val="accent3">
                    <a:lumMod val="50000"/>
                  </a:schemeClr>
                </a:solidFill>
              </a:rPr>
              <a:t>Intégration du </a:t>
            </a:r>
            <a:r>
              <a:rPr lang="fr-FR" sz="2200" dirty="0">
                <a:solidFill>
                  <a:srgbClr val="1F4E79"/>
                </a:solidFill>
                <a:ea typeface="+mj-ea"/>
                <a:cs typeface="+mj-cs"/>
              </a:rPr>
              <a:t>continuum terre-mer </a:t>
            </a:r>
            <a:r>
              <a:rPr lang="fr-FR" sz="2200" dirty="0">
                <a:solidFill>
                  <a:schemeClr val="accent3">
                    <a:lumMod val="50000"/>
                  </a:schemeClr>
                </a:solidFill>
              </a:rPr>
              <a:t>dans son ensemble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fr-FR" sz="800" dirty="0">
              <a:solidFill>
                <a:schemeClr val="accent3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fr-FR" sz="2200" dirty="0">
                <a:solidFill>
                  <a:schemeClr val="accent3">
                    <a:lumMod val="50000"/>
                  </a:schemeClr>
                </a:solidFill>
              </a:rPr>
              <a:t>Prise en compte </a:t>
            </a:r>
            <a:r>
              <a:rPr lang="fr-FR" sz="2200" dirty="0">
                <a:solidFill>
                  <a:srgbClr val="1F4E79"/>
                </a:solidFill>
                <a:ea typeface="+mj-ea"/>
                <a:cs typeface="+mj-cs"/>
              </a:rPr>
              <a:t>équilibrée des dimensions biophysiques / écosystémiques et socio-politiques </a:t>
            </a:r>
            <a:r>
              <a:rPr lang="fr-FR" sz="2200" dirty="0">
                <a:solidFill>
                  <a:schemeClr val="accent3">
                    <a:lumMod val="50000"/>
                  </a:schemeClr>
                </a:solidFill>
              </a:rPr>
              <a:t>des dynamiques de transformation et d’adaptation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fr-FR" sz="800" dirty="0">
              <a:solidFill>
                <a:schemeClr val="accent3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fr-FR" sz="2200" dirty="0">
                <a:solidFill>
                  <a:schemeClr val="accent3">
                    <a:lumMod val="50000"/>
                  </a:schemeClr>
                </a:solidFill>
              </a:rPr>
              <a:t>Analyse de la </a:t>
            </a:r>
            <a:r>
              <a:rPr lang="fr-FR" sz="2200" dirty="0">
                <a:solidFill>
                  <a:srgbClr val="1F4E79"/>
                </a:solidFill>
                <a:ea typeface="+mj-ea"/>
                <a:cs typeface="+mj-cs"/>
              </a:rPr>
              <a:t>complexité des interactions, des couplages et découplages dans l’espace et dans le temps</a:t>
            </a:r>
            <a:r>
              <a:rPr lang="fr-FR" sz="2200" dirty="0">
                <a:solidFill>
                  <a:schemeClr val="accent3">
                    <a:lumMod val="50000"/>
                  </a:schemeClr>
                </a:solidFill>
              </a:rPr>
              <a:t>, entre les impulsions politiques, les changements sociaux et </a:t>
            </a:r>
            <a:r>
              <a:rPr lang="fr-FR" sz="2200" dirty="0" err="1">
                <a:solidFill>
                  <a:schemeClr val="accent3">
                    <a:lumMod val="50000"/>
                  </a:schemeClr>
                </a:solidFill>
              </a:rPr>
              <a:t>socio-techniques</a:t>
            </a:r>
            <a:r>
              <a:rPr lang="fr-FR" sz="2200" dirty="0">
                <a:solidFill>
                  <a:schemeClr val="accent3">
                    <a:lumMod val="50000"/>
                  </a:schemeClr>
                </a:solidFill>
              </a:rPr>
              <a:t> et les évolutions des fonctionnements biophysiques et écologiques dans les bassins versants et dans les baies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fr-FR" sz="800" dirty="0">
              <a:solidFill>
                <a:schemeClr val="accent3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r>
              <a:rPr lang="fr-FR" sz="2200" dirty="0">
                <a:solidFill>
                  <a:srgbClr val="1F4E79"/>
                </a:solidFill>
                <a:ea typeface="+mj-ea"/>
                <a:cs typeface="+mj-cs"/>
              </a:rPr>
              <a:t>Co-production avec les parties prenantes </a:t>
            </a:r>
            <a:r>
              <a:rPr lang="fr-FR" sz="2200" dirty="0">
                <a:solidFill>
                  <a:schemeClr val="accent3">
                    <a:lumMod val="50000"/>
                  </a:schemeClr>
                </a:solidFill>
              </a:rPr>
              <a:t>de connaissances et d’outils appropriables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360363" algn="l"/>
              </a:tabLst>
            </a:pPr>
            <a:endParaRPr lang="fr-FR" sz="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2196A9-3286-4B6C-B126-A404CE90046B}"/>
              </a:ext>
            </a:extLst>
          </p:cNvPr>
          <p:cNvSpPr/>
          <p:nvPr/>
        </p:nvSpPr>
        <p:spPr>
          <a:xfrm>
            <a:off x="1131109" y="1367715"/>
            <a:ext cx="9591771" cy="505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360363" algn="l"/>
              </a:tabLst>
            </a:pPr>
            <a:r>
              <a:rPr lang="fr-FR" sz="2400" b="1" dirty="0">
                <a:solidFill>
                  <a:schemeClr val="accent3">
                    <a:lumMod val="50000"/>
                  </a:schemeClr>
                </a:solidFill>
              </a:rPr>
              <a:t>Approche par les socio-écosystèmes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D26A7AF-5626-4084-8076-F67175A55445}"/>
              </a:ext>
            </a:extLst>
          </p:cNvPr>
          <p:cNvSpPr txBox="1"/>
          <p:nvPr/>
        </p:nvSpPr>
        <p:spPr>
          <a:xfrm>
            <a:off x="1526047" y="6488668"/>
            <a:ext cx="1026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A3A6"/>
                </a:solidFill>
              </a:rPr>
              <a:t>V. Viaud - séminaire du réseau Systèmes agricoles et Eau, Rennes, 21-22 mai 2025</a:t>
            </a:r>
          </a:p>
        </p:txBody>
      </p:sp>
    </p:spTree>
    <p:extLst>
      <p:ext uri="{BB962C8B-B14F-4D97-AF65-F5344CB8AC3E}">
        <p14:creationId xmlns:p14="http://schemas.microsoft.com/office/powerpoint/2010/main" val="1683750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Démarche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CE140-544A-4A71-94A1-6A892428633B}"/>
              </a:ext>
            </a:extLst>
          </p:cNvPr>
          <p:cNvSpPr/>
          <p:nvPr/>
        </p:nvSpPr>
        <p:spPr>
          <a:xfrm>
            <a:off x="1131109" y="1037881"/>
            <a:ext cx="10687959" cy="94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360363" algn="l"/>
              </a:tabLst>
            </a:pPr>
            <a:r>
              <a:rPr lang="fr-FR" sz="2400" b="1" dirty="0">
                <a:solidFill>
                  <a:schemeClr val="accent3">
                    <a:lumMod val="50000"/>
                  </a:schemeClr>
                </a:solidFill>
              </a:rPr>
              <a:t>Construction de connaissances interdisciplinaires </a:t>
            </a: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(sciences biophysiques, économiques, sociales, de la durabilité)</a:t>
            </a:r>
            <a:endParaRPr lang="fr-F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559E411-6B1B-4816-AEE1-ECA5CAEF5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763" y="2156248"/>
            <a:ext cx="7286004" cy="455212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27AB71D3-1956-42F4-8AE3-12647A010789}"/>
              </a:ext>
            </a:extLst>
          </p:cNvPr>
          <p:cNvSpPr txBox="1"/>
          <p:nvPr/>
        </p:nvSpPr>
        <p:spPr>
          <a:xfrm>
            <a:off x="1526047" y="6488668"/>
            <a:ext cx="1026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A3A6"/>
                </a:solidFill>
              </a:rPr>
              <a:t>V. Viaud - séminaire du réseau Systèmes agricoles et Eau, Rennes, 21-22 mai 2025</a:t>
            </a:r>
          </a:p>
        </p:txBody>
      </p:sp>
    </p:spTree>
    <p:extLst>
      <p:ext uri="{BB962C8B-B14F-4D97-AF65-F5344CB8AC3E}">
        <p14:creationId xmlns:p14="http://schemas.microsoft.com/office/powerpoint/2010/main" val="348561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Sites d’étude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C2F2211-4B2F-4417-BD87-3CE6D8A68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046" y="1364281"/>
            <a:ext cx="4190224" cy="27691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06449C0-DE66-407A-9822-2C83B7629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7" t="25679" r="62066" b="45759"/>
          <a:stretch/>
        </p:blipFill>
        <p:spPr>
          <a:xfrm>
            <a:off x="6871812" y="1720899"/>
            <a:ext cx="3162776" cy="1882197"/>
          </a:xfrm>
          <a:prstGeom prst="rect">
            <a:avLst/>
          </a:prstGeom>
          <a:ln>
            <a:solidFill>
              <a:srgbClr val="1F9CB2"/>
            </a:solidFill>
          </a:ln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0198C70-95A6-4DB9-9AD8-2ED0AAEF767B}"/>
              </a:ext>
            </a:extLst>
          </p:cNvPr>
          <p:cNvCxnSpPr>
            <a:stCxn id="8" idx="1"/>
          </p:cNvCxnSpPr>
          <p:nvPr/>
        </p:nvCxnSpPr>
        <p:spPr>
          <a:xfrm flipH="1">
            <a:off x="2498288" y="2661998"/>
            <a:ext cx="4373525" cy="47635"/>
          </a:xfrm>
          <a:prstGeom prst="straightConnector1">
            <a:avLst/>
          </a:prstGeom>
          <a:ln>
            <a:solidFill>
              <a:srgbClr val="1F9CB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CBEEC15C-6BC2-4EA6-AF61-4A7D73847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807" y="3766394"/>
            <a:ext cx="1610967" cy="6014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D66EB30-1A9A-4DB8-BCB3-6D5187ADC7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13" y="3686816"/>
            <a:ext cx="1539409" cy="904016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A25456E0-76D1-4503-8DD6-467A0D2627F5}"/>
              </a:ext>
            </a:extLst>
          </p:cNvPr>
          <p:cNvGrpSpPr/>
          <p:nvPr/>
        </p:nvGrpSpPr>
        <p:grpSpPr>
          <a:xfrm>
            <a:off x="1653141" y="4250084"/>
            <a:ext cx="4644363" cy="1994158"/>
            <a:chOff x="-1" y="4863842"/>
            <a:chExt cx="4644363" cy="19941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9C50754-9D94-4887-B5CE-C8B73D98EEBD}"/>
                </a:ext>
              </a:extLst>
            </p:cNvPr>
            <p:cNvSpPr/>
            <p:nvPr/>
          </p:nvSpPr>
          <p:spPr>
            <a:xfrm>
              <a:off x="-1" y="5940311"/>
              <a:ext cx="4644363" cy="917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3" descr="http://atbvb.fr/sites/all/themes/bootstrap_arra/logo.png">
              <a:extLst>
                <a:ext uri="{FF2B5EF4-FFF2-40B4-BE49-F238E27FC236}">
                  <a16:creationId xmlns:a16="http://schemas.microsoft.com/office/drawing/2014/main" id="{C1F8A2E2-75A3-4B1C-9AF9-C9DDDE0D0B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41626" b="20496"/>
            <a:stretch/>
          </p:blipFill>
          <p:spPr bwMode="auto">
            <a:xfrm>
              <a:off x="240661" y="5602715"/>
              <a:ext cx="999804" cy="201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" descr="https://www.appcb.fr/wp-content/uploads/2021/04/JPG_logo-web-appcb.png">
              <a:extLst>
                <a:ext uri="{FF2B5EF4-FFF2-40B4-BE49-F238E27FC236}">
                  <a16:creationId xmlns:a16="http://schemas.microsoft.com/office/drawing/2014/main" id="{487D29B0-D3AA-4B59-B252-BD5D3F183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77" y="4863842"/>
              <a:ext cx="934037" cy="550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E619AA-FD9C-4F39-A92B-6CD87EE9E31C}"/>
                </a:ext>
              </a:extLst>
            </p:cNvPr>
            <p:cNvSpPr/>
            <p:nvPr/>
          </p:nvSpPr>
          <p:spPr>
            <a:xfrm>
              <a:off x="1240465" y="5053380"/>
              <a:ext cx="276997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100" dirty="0"/>
                <a:t>Assemblée Permanente des Présidents des commissions locales de l’eau de Bretagne.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3291942-C6E7-40DD-BC51-8087D4CE57E0}"/>
                </a:ext>
              </a:extLst>
            </p:cNvPr>
            <p:cNvSpPr/>
            <p:nvPr/>
          </p:nvSpPr>
          <p:spPr>
            <a:xfrm>
              <a:off x="1240465" y="5614624"/>
              <a:ext cx="276997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100" dirty="0"/>
                <a:t>Association des techniciens de bassins versants bretons. </a:t>
              </a:r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170DFC48-36C1-4352-94B4-782630292F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4031" t="61600" r="80448" b="29905"/>
            <a:stretch/>
          </p:blipFill>
          <p:spPr>
            <a:xfrm>
              <a:off x="223577" y="6089242"/>
              <a:ext cx="934037" cy="40412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14603C1-DB78-4990-BA99-42F3A4B2DA25}"/>
                </a:ext>
              </a:extLst>
            </p:cNvPr>
            <p:cNvSpPr/>
            <p:nvPr/>
          </p:nvSpPr>
          <p:spPr>
            <a:xfrm>
              <a:off x="1240464" y="6092692"/>
              <a:ext cx="276997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100" dirty="0"/>
                <a:t>Centre de Ressource et d’expertise scientifique sur l’Eau en Bretagne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47052C1B-3056-46CD-ADCD-F1B31F9E2525}"/>
              </a:ext>
            </a:extLst>
          </p:cNvPr>
          <p:cNvSpPr txBox="1"/>
          <p:nvPr/>
        </p:nvSpPr>
        <p:spPr>
          <a:xfrm>
            <a:off x="1709087" y="1058040"/>
            <a:ext cx="453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Région Bretagne / 8 baies « algues vertes »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47A037E-AD6A-444E-8616-D8E91A351D3E}"/>
              </a:ext>
            </a:extLst>
          </p:cNvPr>
          <p:cNvSpPr txBox="1"/>
          <p:nvPr/>
        </p:nvSpPr>
        <p:spPr>
          <a:xfrm>
            <a:off x="6814982" y="1085252"/>
            <a:ext cx="4532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Baie de Douarnenez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A9F0C7E-6292-48F0-82C3-B42C81AD1C18}"/>
              </a:ext>
            </a:extLst>
          </p:cNvPr>
          <p:cNvSpPr txBox="1"/>
          <p:nvPr/>
        </p:nvSpPr>
        <p:spPr>
          <a:xfrm>
            <a:off x="1526047" y="6488668"/>
            <a:ext cx="1026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A3A6"/>
                </a:solidFill>
              </a:rPr>
              <a:t>V. Viaud - séminaire du réseau Systèmes agricoles et Eau, Rennes, 21-22 mai 2025</a:t>
            </a:r>
          </a:p>
        </p:txBody>
      </p:sp>
    </p:spTree>
    <p:extLst>
      <p:ext uri="{BB962C8B-B14F-4D97-AF65-F5344CB8AC3E}">
        <p14:creationId xmlns:p14="http://schemas.microsoft.com/office/powerpoint/2010/main" val="191362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Actions de recherches / expériences de l’eutrophisation (1/2)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0F6B72-3F24-4990-BE48-A1F57998C364}"/>
              </a:ext>
            </a:extLst>
          </p:cNvPr>
          <p:cNvSpPr/>
          <p:nvPr/>
        </p:nvSpPr>
        <p:spPr>
          <a:xfrm>
            <a:off x="1131109" y="1037881"/>
            <a:ext cx="88080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363" algn="l"/>
              </a:tabLst>
            </a:pP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  <a:t>Produire des connaissances sur l’évolution des relations entre </a:t>
            </a:r>
            <a:r>
              <a:rPr lang="fr-FR" sz="2200" b="1" dirty="0" err="1">
                <a:solidFill>
                  <a:schemeClr val="accent3">
                    <a:lumMod val="50000"/>
                  </a:schemeClr>
                </a:solidFill>
              </a:rPr>
              <a:t>habitant·e·s</a:t>
            </a:r>
            <a:r>
              <a:rPr lang="fr-FR" sz="2200" b="1" dirty="0">
                <a:solidFill>
                  <a:schemeClr val="accent3">
                    <a:lumMod val="50000"/>
                  </a:schemeClr>
                </a:solidFill>
              </a:rPr>
              <a:t> et activité agricole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940F59BC-9719-47B6-8E43-3E84312BF762}"/>
              </a:ext>
            </a:extLst>
          </p:cNvPr>
          <p:cNvGrpSpPr/>
          <p:nvPr/>
        </p:nvGrpSpPr>
        <p:grpSpPr>
          <a:xfrm>
            <a:off x="7157916" y="4788728"/>
            <a:ext cx="3297486" cy="1677133"/>
            <a:chOff x="1321229" y="2565270"/>
            <a:chExt cx="6296224" cy="3582768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BC891C74-E953-4ED4-8EB4-34672F003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6170" y="2565270"/>
              <a:ext cx="5851283" cy="3582768"/>
            </a:xfrm>
            <a:prstGeom prst="rect">
              <a:avLst/>
            </a:prstGeom>
          </p:spPr>
        </p:pic>
        <p:sp>
          <p:nvSpPr>
            <p:cNvPr id="10" name="Forme libre : forme 7">
              <a:extLst>
                <a:ext uri="{FF2B5EF4-FFF2-40B4-BE49-F238E27FC236}">
                  <a16:creationId xmlns:a16="http://schemas.microsoft.com/office/drawing/2014/main" id="{1945EC48-BDCD-4194-B62B-BB86BE93739B}"/>
                </a:ext>
              </a:extLst>
            </p:cNvPr>
            <p:cNvSpPr/>
            <p:nvPr/>
          </p:nvSpPr>
          <p:spPr>
            <a:xfrm>
              <a:off x="2059781" y="3740944"/>
              <a:ext cx="904875" cy="602456"/>
            </a:xfrm>
            <a:custGeom>
              <a:avLst/>
              <a:gdLst>
                <a:gd name="connsiteX0" fmla="*/ 0 w 904875"/>
                <a:gd name="connsiteY0" fmla="*/ 473869 h 602456"/>
                <a:gd name="connsiteX1" fmla="*/ 69057 w 904875"/>
                <a:gd name="connsiteY1" fmla="*/ 492919 h 602456"/>
                <a:gd name="connsiteX2" fmla="*/ 283369 w 904875"/>
                <a:gd name="connsiteY2" fmla="*/ 471487 h 602456"/>
                <a:gd name="connsiteX3" fmla="*/ 504825 w 904875"/>
                <a:gd name="connsiteY3" fmla="*/ 469106 h 602456"/>
                <a:gd name="connsiteX4" fmla="*/ 469107 w 904875"/>
                <a:gd name="connsiteY4" fmla="*/ 497681 h 602456"/>
                <a:gd name="connsiteX5" fmla="*/ 490538 w 904875"/>
                <a:gd name="connsiteY5" fmla="*/ 552450 h 602456"/>
                <a:gd name="connsiteX6" fmla="*/ 585788 w 904875"/>
                <a:gd name="connsiteY6" fmla="*/ 602456 h 602456"/>
                <a:gd name="connsiteX7" fmla="*/ 709613 w 904875"/>
                <a:gd name="connsiteY7" fmla="*/ 600075 h 602456"/>
                <a:gd name="connsiteX8" fmla="*/ 752475 w 904875"/>
                <a:gd name="connsiteY8" fmla="*/ 535781 h 602456"/>
                <a:gd name="connsiteX9" fmla="*/ 747713 w 904875"/>
                <a:gd name="connsiteY9" fmla="*/ 481012 h 602456"/>
                <a:gd name="connsiteX10" fmla="*/ 797719 w 904875"/>
                <a:gd name="connsiteY10" fmla="*/ 459581 h 602456"/>
                <a:gd name="connsiteX11" fmla="*/ 781050 w 904875"/>
                <a:gd name="connsiteY11" fmla="*/ 409575 h 602456"/>
                <a:gd name="connsiteX12" fmla="*/ 783432 w 904875"/>
                <a:gd name="connsiteY12" fmla="*/ 376237 h 602456"/>
                <a:gd name="connsiteX13" fmla="*/ 904875 w 904875"/>
                <a:gd name="connsiteY13" fmla="*/ 350044 h 602456"/>
                <a:gd name="connsiteX14" fmla="*/ 859632 w 904875"/>
                <a:gd name="connsiteY14" fmla="*/ 288131 h 602456"/>
                <a:gd name="connsiteX15" fmla="*/ 723900 w 904875"/>
                <a:gd name="connsiteY15" fmla="*/ 235744 h 602456"/>
                <a:gd name="connsiteX16" fmla="*/ 726282 w 904875"/>
                <a:gd name="connsiteY16" fmla="*/ 197644 h 602456"/>
                <a:gd name="connsiteX17" fmla="*/ 669132 w 904875"/>
                <a:gd name="connsiteY17" fmla="*/ 169069 h 602456"/>
                <a:gd name="connsiteX18" fmla="*/ 631032 w 904875"/>
                <a:gd name="connsiteY18" fmla="*/ 92869 h 602456"/>
                <a:gd name="connsiteX19" fmla="*/ 531019 w 904875"/>
                <a:gd name="connsiteY19" fmla="*/ 102394 h 602456"/>
                <a:gd name="connsiteX20" fmla="*/ 564357 w 904875"/>
                <a:gd name="connsiteY20" fmla="*/ 64294 h 602456"/>
                <a:gd name="connsiteX21" fmla="*/ 419100 w 904875"/>
                <a:gd name="connsiteY21" fmla="*/ 57150 h 602456"/>
                <a:gd name="connsiteX22" fmla="*/ 426244 w 904875"/>
                <a:gd name="connsiteY22" fmla="*/ 33337 h 602456"/>
                <a:gd name="connsiteX23" fmla="*/ 323850 w 904875"/>
                <a:gd name="connsiteY23" fmla="*/ 45244 h 602456"/>
                <a:gd name="connsiteX24" fmla="*/ 264319 w 904875"/>
                <a:gd name="connsiteY24" fmla="*/ 2381 h 602456"/>
                <a:gd name="connsiteX25" fmla="*/ 238125 w 904875"/>
                <a:gd name="connsiteY25" fmla="*/ 26194 h 602456"/>
                <a:gd name="connsiteX26" fmla="*/ 216694 w 904875"/>
                <a:gd name="connsiteY26" fmla="*/ 2381 h 602456"/>
                <a:gd name="connsiteX27" fmla="*/ 202407 w 904875"/>
                <a:gd name="connsiteY27" fmla="*/ 16669 h 602456"/>
                <a:gd name="connsiteX28" fmla="*/ 180975 w 904875"/>
                <a:gd name="connsiteY28" fmla="*/ 0 h 602456"/>
                <a:gd name="connsiteX29" fmla="*/ 188119 w 904875"/>
                <a:gd name="connsiteY29" fmla="*/ 28575 h 602456"/>
                <a:gd name="connsiteX30" fmla="*/ 185738 w 904875"/>
                <a:gd name="connsiteY30" fmla="*/ 61912 h 602456"/>
                <a:gd name="connsiteX31" fmla="*/ 273844 w 904875"/>
                <a:gd name="connsiteY31" fmla="*/ 69056 h 602456"/>
                <a:gd name="connsiteX32" fmla="*/ 280988 w 904875"/>
                <a:gd name="connsiteY32" fmla="*/ 97631 h 602456"/>
                <a:gd name="connsiteX33" fmla="*/ 245269 w 904875"/>
                <a:gd name="connsiteY33" fmla="*/ 114300 h 602456"/>
                <a:gd name="connsiteX34" fmla="*/ 254794 w 904875"/>
                <a:gd name="connsiteY34" fmla="*/ 245269 h 602456"/>
                <a:gd name="connsiteX35" fmla="*/ 269082 w 904875"/>
                <a:gd name="connsiteY35" fmla="*/ 273844 h 602456"/>
                <a:gd name="connsiteX36" fmla="*/ 283369 w 904875"/>
                <a:gd name="connsiteY36" fmla="*/ 242887 h 602456"/>
                <a:gd name="connsiteX37" fmla="*/ 347663 w 904875"/>
                <a:gd name="connsiteY37" fmla="*/ 135731 h 602456"/>
                <a:gd name="connsiteX38" fmla="*/ 402432 w 904875"/>
                <a:gd name="connsiteY38" fmla="*/ 133350 h 602456"/>
                <a:gd name="connsiteX39" fmla="*/ 516732 w 904875"/>
                <a:gd name="connsiteY39" fmla="*/ 180975 h 602456"/>
                <a:gd name="connsiteX40" fmla="*/ 516732 w 904875"/>
                <a:gd name="connsiteY40" fmla="*/ 207169 h 602456"/>
                <a:gd name="connsiteX41" fmla="*/ 604838 w 904875"/>
                <a:gd name="connsiteY41" fmla="*/ 226219 h 602456"/>
                <a:gd name="connsiteX42" fmla="*/ 626269 w 904875"/>
                <a:gd name="connsiteY42" fmla="*/ 300037 h 602456"/>
                <a:gd name="connsiteX43" fmla="*/ 650082 w 904875"/>
                <a:gd name="connsiteY43" fmla="*/ 361950 h 602456"/>
                <a:gd name="connsiteX44" fmla="*/ 633413 w 904875"/>
                <a:gd name="connsiteY44" fmla="*/ 390525 h 602456"/>
                <a:gd name="connsiteX45" fmla="*/ 600075 w 904875"/>
                <a:gd name="connsiteY45" fmla="*/ 469106 h 602456"/>
                <a:gd name="connsiteX46" fmla="*/ 516732 w 904875"/>
                <a:gd name="connsiteY46" fmla="*/ 409575 h 602456"/>
                <a:gd name="connsiteX47" fmla="*/ 0 w 904875"/>
                <a:gd name="connsiteY47" fmla="*/ 473869 h 60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04875" h="602456" fill="none" extrusionOk="0">
                  <a:moveTo>
                    <a:pt x="0" y="473869"/>
                  </a:moveTo>
                  <a:cubicBezTo>
                    <a:pt x="26568" y="478183"/>
                    <a:pt x="47871" y="486346"/>
                    <a:pt x="69057" y="492919"/>
                  </a:cubicBezTo>
                  <a:cubicBezTo>
                    <a:pt x="152529" y="479557"/>
                    <a:pt x="202589" y="477219"/>
                    <a:pt x="283369" y="471487"/>
                  </a:cubicBezTo>
                  <a:cubicBezTo>
                    <a:pt x="328272" y="474765"/>
                    <a:pt x="407307" y="470212"/>
                    <a:pt x="504825" y="469106"/>
                  </a:cubicBezTo>
                  <a:cubicBezTo>
                    <a:pt x="492253" y="479856"/>
                    <a:pt x="477609" y="488329"/>
                    <a:pt x="469107" y="497681"/>
                  </a:cubicBezTo>
                  <a:cubicBezTo>
                    <a:pt x="480381" y="521917"/>
                    <a:pt x="481165" y="529230"/>
                    <a:pt x="490538" y="552450"/>
                  </a:cubicBezTo>
                  <a:cubicBezTo>
                    <a:pt x="533954" y="580092"/>
                    <a:pt x="538063" y="579746"/>
                    <a:pt x="585788" y="602456"/>
                  </a:cubicBezTo>
                  <a:cubicBezTo>
                    <a:pt x="627327" y="599478"/>
                    <a:pt x="649465" y="602887"/>
                    <a:pt x="709613" y="600075"/>
                  </a:cubicBezTo>
                  <a:cubicBezTo>
                    <a:pt x="725603" y="569779"/>
                    <a:pt x="741385" y="551876"/>
                    <a:pt x="752475" y="535781"/>
                  </a:cubicBezTo>
                  <a:cubicBezTo>
                    <a:pt x="750218" y="516421"/>
                    <a:pt x="749660" y="494961"/>
                    <a:pt x="747713" y="481012"/>
                  </a:cubicBezTo>
                  <a:cubicBezTo>
                    <a:pt x="770337" y="472753"/>
                    <a:pt x="774551" y="469250"/>
                    <a:pt x="797719" y="459581"/>
                  </a:cubicBezTo>
                  <a:cubicBezTo>
                    <a:pt x="795293" y="447684"/>
                    <a:pt x="789359" y="426807"/>
                    <a:pt x="781050" y="409575"/>
                  </a:cubicBezTo>
                  <a:cubicBezTo>
                    <a:pt x="780319" y="398853"/>
                    <a:pt x="783480" y="392638"/>
                    <a:pt x="783432" y="376237"/>
                  </a:cubicBezTo>
                  <a:cubicBezTo>
                    <a:pt x="820597" y="372345"/>
                    <a:pt x="857858" y="355296"/>
                    <a:pt x="904875" y="350044"/>
                  </a:cubicBezTo>
                  <a:cubicBezTo>
                    <a:pt x="892202" y="327199"/>
                    <a:pt x="870660" y="308611"/>
                    <a:pt x="859632" y="288131"/>
                  </a:cubicBezTo>
                  <a:cubicBezTo>
                    <a:pt x="823847" y="279171"/>
                    <a:pt x="758283" y="246842"/>
                    <a:pt x="723900" y="235744"/>
                  </a:cubicBezTo>
                  <a:cubicBezTo>
                    <a:pt x="726026" y="225334"/>
                    <a:pt x="723393" y="214770"/>
                    <a:pt x="726282" y="197644"/>
                  </a:cubicBezTo>
                  <a:cubicBezTo>
                    <a:pt x="708862" y="190318"/>
                    <a:pt x="681604" y="178313"/>
                    <a:pt x="669132" y="169069"/>
                  </a:cubicBezTo>
                  <a:cubicBezTo>
                    <a:pt x="654630" y="145041"/>
                    <a:pt x="642935" y="118750"/>
                    <a:pt x="631032" y="92869"/>
                  </a:cubicBezTo>
                  <a:cubicBezTo>
                    <a:pt x="601832" y="90700"/>
                    <a:pt x="557472" y="104019"/>
                    <a:pt x="531019" y="102394"/>
                  </a:cubicBezTo>
                  <a:cubicBezTo>
                    <a:pt x="543348" y="85547"/>
                    <a:pt x="547398" y="81211"/>
                    <a:pt x="564357" y="64294"/>
                  </a:cubicBezTo>
                  <a:cubicBezTo>
                    <a:pt x="523046" y="62074"/>
                    <a:pt x="459360" y="64276"/>
                    <a:pt x="419100" y="57150"/>
                  </a:cubicBezTo>
                  <a:cubicBezTo>
                    <a:pt x="421684" y="50585"/>
                    <a:pt x="423888" y="44166"/>
                    <a:pt x="426244" y="33337"/>
                  </a:cubicBezTo>
                  <a:cubicBezTo>
                    <a:pt x="376148" y="44192"/>
                    <a:pt x="352634" y="39555"/>
                    <a:pt x="323850" y="45244"/>
                  </a:cubicBezTo>
                  <a:cubicBezTo>
                    <a:pt x="301537" y="29133"/>
                    <a:pt x="280908" y="16204"/>
                    <a:pt x="264319" y="2381"/>
                  </a:cubicBezTo>
                  <a:cubicBezTo>
                    <a:pt x="257038" y="9459"/>
                    <a:pt x="248059" y="19365"/>
                    <a:pt x="238125" y="26194"/>
                  </a:cubicBezTo>
                  <a:cubicBezTo>
                    <a:pt x="232877" y="21043"/>
                    <a:pt x="227552" y="13539"/>
                    <a:pt x="216694" y="2381"/>
                  </a:cubicBezTo>
                  <a:cubicBezTo>
                    <a:pt x="213054" y="4968"/>
                    <a:pt x="208456" y="10644"/>
                    <a:pt x="202407" y="16669"/>
                  </a:cubicBezTo>
                  <a:cubicBezTo>
                    <a:pt x="194129" y="8996"/>
                    <a:pt x="189752" y="8110"/>
                    <a:pt x="180975" y="0"/>
                  </a:cubicBezTo>
                  <a:cubicBezTo>
                    <a:pt x="184579" y="13412"/>
                    <a:pt x="184443" y="16825"/>
                    <a:pt x="188119" y="28575"/>
                  </a:cubicBezTo>
                  <a:cubicBezTo>
                    <a:pt x="188369" y="40728"/>
                    <a:pt x="185977" y="45269"/>
                    <a:pt x="185738" y="61912"/>
                  </a:cubicBezTo>
                  <a:cubicBezTo>
                    <a:pt x="209814" y="67826"/>
                    <a:pt x="241766" y="63963"/>
                    <a:pt x="273844" y="69056"/>
                  </a:cubicBezTo>
                  <a:cubicBezTo>
                    <a:pt x="275524" y="79272"/>
                    <a:pt x="276782" y="84769"/>
                    <a:pt x="280988" y="97631"/>
                  </a:cubicBezTo>
                  <a:cubicBezTo>
                    <a:pt x="270948" y="102534"/>
                    <a:pt x="254064" y="110712"/>
                    <a:pt x="245269" y="114300"/>
                  </a:cubicBezTo>
                  <a:cubicBezTo>
                    <a:pt x="241483" y="152585"/>
                    <a:pt x="256843" y="202338"/>
                    <a:pt x="254794" y="245269"/>
                  </a:cubicBezTo>
                  <a:cubicBezTo>
                    <a:pt x="260334" y="259768"/>
                    <a:pt x="265280" y="267688"/>
                    <a:pt x="269082" y="273844"/>
                  </a:cubicBezTo>
                  <a:cubicBezTo>
                    <a:pt x="274955" y="263455"/>
                    <a:pt x="276115" y="255973"/>
                    <a:pt x="283369" y="242887"/>
                  </a:cubicBezTo>
                  <a:cubicBezTo>
                    <a:pt x="310952" y="193243"/>
                    <a:pt x="329523" y="173064"/>
                    <a:pt x="347663" y="135731"/>
                  </a:cubicBezTo>
                  <a:cubicBezTo>
                    <a:pt x="370964" y="132653"/>
                    <a:pt x="375916" y="133507"/>
                    <a:pt x="402432" y="133350"/>
                  </a:cubicBezTo>
                  <a:cubicBezTo>
                    <a:pt x="440078" y="155293"/>
                    <a:pt x="494495" y="168846"/>
                    <a:pt x="516732" y="180975"/>
                  </a:cubicBezTo>
                  <a:cubicBezTo>
                    <a:pt x="516762" y="191405"/>
                    <a:pt x="518039" y="199825"/>
                    <a:pt x="516732" y="207169"/>
                  </a:cubicBezTo>
                  <a:cubicBezTo>
                    <a:pt x="539695" y="209795"/>
                    <a:pt x="582432" y="217103"/>
                    <a:pt x="604838" y="226219"/>
                  </a:cubicBezTo>
                  <a:cubicBezTo>
                    <a:pt x="614291" y="245548"/>
                    <a:pt x="622252" y="280809"/>
                    <a:pt x="626269" y="300037"/>
                  </a:cubicBezTo>
                  <a:cubicBezTo>
                    <a:pt x="634057" y="321068"/>
                    <a:pt x="637024" y="332482"/>
                    <a:pt x="650082" y="361950"/>
                  </a:cubicBezTo>
                  <a:cubicBezTo>
                    <a:pt x="643947" y="374973"/>
                    <a:pt x="641505" y="376517"/>
                    <a:pt x="633413" y="390525"/>
                  </a:cubicBezTo>
                  <a:cubicBezTo>
                    <a:pt x="624252" y="421818"/>
                    <a:pt x="614607" y="439175"/>
                    <a:pt x="600075" y="469106"/>
                  </a:cubicBezTo>
                  <a:cubicBezTo>
                    <a:pt x="569039" y="447509"/>
                    <a:pt x="554691" y="435010"/>
                    <a:pt x="516732" y="409575"/>
                  </a:cubicBezTo>
                  <a:cubicBezTo>
                    <a:pt x="368925" y="413397"/>
                    <a:pt x="115586" y="485090"/>
                    <a:pt x="0" y="473869"/>
                  </a:cubicBezTo>
                  <a:close/>
                </a:path>
                <a:path w="904875" h="602456" stroke="0" extrusionOk="0">
                  <a:moveTo>
                    <a:pt x="0" y="473869"/>
                  </a:moveTo>
                  <a:cubicBezTo>
                    <a:pt x="18542" y="478206"/>
                    <a:pt x="47550" y="485298"/>
                    <a:pt x="69057" y="492919"/>
                  </a:cubicBezTo>
                  <a:cubicBezTo>
                    <a:pt x="166331" y="483130"/>
                    <a:pt x="192689" y="480996"/>
                    <a:pt x="283369" y="471487"/>
                  </a:cubicBezTo>
                  <a:cubicBezTo>
                    <a:pt x="361525" y="476705"/>
                    <a:pt x="434997" y="468399"/>
                    <a:pt x="504825" y="469106"/>
                  </a:cubicBezTo>
                  <a:cubicBezTo>
                    <a:pt x="496775" y="476868"/>
                    <a:pt x="481549" y="487090"/>
                    <a:pt x="469107" y="497681"/>
                  </a:cubicBezTo>
                  <a:cubicBezTo>
                    <a:pt x="471918" y="509424"/>
                    <a:pt x="482716" y="538091"/>
                    <a:pt x="490538" y="552450"/>
                  </a:cubicBezTo>
                  <a:cubicBezTo>
                    <a:pt x="530751" y="569088"/>
                    <a:pt x="560762" y="590435"/>
                    <a:pt x="585788" y="602456"/>
                  </a:cubicBezTo>
                  <a:cubicBezTo>
                    <a:pt x="612202" y="600002"/>
                    <a:pt x="648076" y="605616"/>
                    <a:pt x="709613" y="600075"/>
                  </a:cubicBezTo>
                  <a:cubicBezTo>
                    <a:pt x="729211" y="575174"/>
                    <a:pt x="732765" y="566483"/>
                    <a:pt x="752475" y="535781"/>
                  </a:cubicBezTo>
                  <a:cubicBezTo>
                    <a:pt x="750164" y="523231"/>
                    <a:pt x="747613" y="496481"/>
                    <a:pt x="747713" y="481012"/>
                  </a:cubicBezTo>
                  <a:cubicBezTo>
                    <a:pt x="767495" y="473988"/>
                    <a:pt x="779547" y="468592"/>
                    <a:pt x="797719" y="459581"/>
                  </a:cubicBezTo>
                  <a:cubicBezTo>
                    <a:pt x="789936" y="436138"/>
                    <a:pt x="786960" y="430407"/>
                    <a:pt x="781050" y="409575"/>
                  </a:cubicBezTo>
                  <a:cubicBezTo>
                    <a:pt x="780070" y="401661"/>
                    <a:pt x="784220" y="384924"/>
                    <a:pt x="783432" y="376237"/>
                  </a:cubicBezTo>
                  <a:cubicBezTo>
                    <a:pt x="811744" y="372205"/>
                    <a:pt x="847474" y="360317"/>
                    <a:pt x="904875" y="350044"/>
                  </a:cubicBezTo>
                  <a:cubicBezTo>
                    <a:pt x="889627" y="326398"/>
                    <a:pt x="878972" y="313160"/>
                    <a:pt x="859632" y="288131"/>
                  </a:cubicBezTo>
                  <a:cubicBezTo>
                    <a:pt x="815189" y="266933"/>
                    <a:pt x="787746" y="264603"/>
                    <a:pt x="723900" y="235744"/>
                  </a:cubicBezTo>
                  <a:cubicBezTo>
                    <a:pt x="723104" y="223181"/>
                    <a:pt x="726105" y="213639"/>
                    <a:pt x="726282" y="197644"/>
                  </a:cubicBezTo>
                  <a:cubicBezTo>
                    <a:pt x="702904" y="185460"/>
                    <a:pt x="689752" y="176889"/>
                    <a:pt x="669132" y="169069"/>
                  </a:cubicBezTo>
                  <a:cubicBezTo>
                    <a:pt x="662135" y="148555"/>
                    <a:pt x="642607" y="118108"/>
                    <a:pt x="631032" y="92869"/>
                  </a:cubicBezTo>
                  <a:cubicBezTo>
                    <a:pt x="589548" y="92918"/>
                    <a:pt x="551438" y="103543"/>
                    <a:pt x="531019" y="102394"/>
                  </a:cubicBezTo>
                  <a:cubicBezTo>
                    <a:pt x="538142" y="94177"/>
                    <a:pt x="549611" y="78411"/>
                    <a:pt x="564357" y="64294"/>
                  </a:cubicBezTo>
                  <a:cubicBezTo>
                    <a:pt x="493227" y="64148"/>
                    <a:pt x="480786" y="54062"/>
                    <a:pt x="419100" y="57150"/>
                  </a:cubicBezTo>
                  <a:cubicBezTo>
                    <a:pt x="420820" y="47774"/>
                    <a:pt x="422903" y="42813"/>
                    <a:pt x="426244" y="33337"/>
                  </a:cubicBezTo>
                  <a:cubicBezTo>
                    <a:pt x="376568" y="35640"/>
                    <a:pt x="362266" y="44687"/>
                    <a:pt x="323850" y="45244"/>
                  </a:cubicBezTo>
                  <a:cubicBezTo>
                    <a:pt x="309936" y="37898"/>
                    <a:pt x="283246" y="18723"/>
                    <a:pt x="264319" y="2381"/>
                  </a:cubicBezTo>
                  <a:cubicBezTo>
                    <a:pt x="258171" y="9670"/>
                    <a:pt x="247518" y="16401"/>
                    <a:pt x="238125" y="26194"/>
                  </a:cubicBezTo>
                  <a:cubicBezTo>
                    <a:pt x="233453" y="18787"/>
                    <a:pt x="223912" y="11205"/>
                    <a:pt x="216694" y="2381"/>
                  </a:cubicBezTo>
                  <a:cubicBezTo>
                    <a:pt x="213273" y="5840"/>
                    <a:pt x="204842" y="13244"/>
                    <a:pt x="202407" y="16669"/>
                  </a:cubicBezTo>
                  <a:cubicBezTo>
                    <a:pt x="192083" y="8195"/>
                    <a:pt x="186877" y="3396"/>
                    <a:pt x="180975" y="0"/>
                  </a:cubicBezTo>
                  <a:cubicBezTo>
                    <a:pt x="183383" y="8438"/>
                    <a:pt x="186593" y="19577"/>
                    <a:pt x="188119" y="28575"/>
                  </a:cubicBezTo>
                  <a:cubicBezTo>
                    <a:pt x="187220" y="42742"/>
                    <a:pt x="186666" y="50195"/>
                    <a:pt x="185738" y="61912"/>
                  </a:cubicBezTo>
                  <a:cubicBezTo>
                    <a:pt x="211550" y="59875"/>
                    <a:pt x="252043" y="65390"/>
                    <a:pt x="273844" y="69056"/>
                  </a:cubicBezTo>
                  <a:cubicBezTo>
                    <a:pt x="275151" y="79452"/>
                    <a:pt x="278181" y="87830"/>
                    <a:pt x="280988" y="97631"/>
                  </a:cubicBezTo>
                  <a:cubicBezTo>
                    <a:pt x="271206" y="104206"/>
                    <a:pt x="259417" y="109186"/>
                    <a:pt x="245269" y="114300"/>
                  </a:cubicBezTo>
                  <a:cubicBezTo>
                    <a:pt x="250840" y="176162"/>
                    <a:pt x="256903" y="204896"/>
                    <a:pt x="254794" y="245269"/>
                  </a:cubicBezTo>
                  <a:cubicBezTo>
                    <a:pt x="259664" y="256891"/>
                    <a:pt x="261277" y="261318"/>
                    <a:pt x="269082" y="273844"/>
                  </a:cubicBezTo>
                  <a:cubicBezTo>
                    <a:pt x="275177" y="259122"/>
                    <a:pt x="278176" y="251247"/>
                    <a:pt x="283369" y="242887"/>
                  </a:cubicBezTo>
                  <a:cubicBezTo>
                    <a:pt x="303196" y="206868"/>
                    <a:pt x="325793" y="172510"/>
                    <a:pt x="347663" y="135731"/>
                  </a:cubicBezTo>
                  <a:cubicBezTo>
                    <a:pt x="374314" y="134181"/>
                    <a:pt x="376656" y="135624"/>
                    <a:pt x="402432" y="133350"/>
                  </a:cubicBezTo>
                  <a:cubicBezTo>
                    <a:pt x="459876" y="151166"/>
                    <a:pt x="465750" y="160240"/>
                    <a:pt x="516732" y="180975"/>
                  </a:cubicBezTo>
                  <a:cubicBezTo>
                    <a:pt x="515791" y="188606"/>
                    <a:pt x="517938" y="197725"/>
                    <a:pt x="516732" y="207169"/>
                  </a:cubicBezTo>
                  <a:cubicBezTo>
                    <a:pt x="535039" y="210477"/>
                    <a:pt x="586565" y="218676"/>
                    <a:pt x="604838" y="226219"/>
                  </a:cubicBezTo>
                  <a:cubicBezTo>
                    <a:pt x="609792" y="245771"/>
                    <a:pt x="620012" y="272796"/>
                    <a:pt x="626269" y="300037"/>
                  </a:cubicBezTo>
                  <a:cubicBezTo>
                    <a:pt x="635325" y="328826"/>
                    <a:pt x="638856" y="330794"/>
                    <a:pt x="650082" y="361950"/>
                  </a:cubicBezTo>
                  <a:cubicBezTo>
                    <a:pt x="645606" y="371826"/>
                    <a:pt x="640281" y="376085"/>
                    <a:pt x="633413" y="390525"/>
                  </a:cubicBezTo>
                  <a:cubicBezTo>
                    <a:pt x="623540" y="414785"/>
                    <a:pt x="611166" y="436258"/>
                    <a:pt x="600075" y="469106"/>
                  </a:cubicBezTo>
                  <a:cubicBezTo>
                    <a:pt x="583446" y="456191"/>
                    <a:pt x="551430" y="434520"/>
                    <a:pt x="516732" y="409575"/>
                  </a:cubicBezTo>
                  <a:cubicBezTo>
                    <a:pt x="276151" y="426064"/>
                    <a:pt x="254423" y="452296"/>
                    <a:pt x="0" y="473869"/>
                  </a:cubicBezTo>
                  <a:close/>
                </a:path>
              </a:pathLst>
            </a:custGeom>
            <a:pattFill prst="wdUpDiag">
              <a:fgClr>
                <a:schemeClr val="accent4"/>
              </a:fgClr>
              <a:bgClr>
                <a:schemeClr val="bg1"/>
              </a:bgClr>
            </a:pattFill>
            <a:ln>
              <a:extLst>
                <a:ext uri="{C807C97D-BFC1-408E-A445-0C87EB9F89A2}">
                  <ask:lineSketchStyleProps xmlns:ask="http://schemas.microsoft.com/office/drawing/2018/sketchyshapes" sd="4005574678">
                    <a:custGeom>
                      <a:avLst/>
                      <a:gdLst>
                        <a:gd name="connsiteX0" fmla="*/ 0 w 904875"/>
                        <a:gd name="connsiteY0" fmla="*/ 473869 h 602456"/>
                        <a:gd name="connsiteX1" fmla="*/ 69057 w 904875"/>
                        <a:gd name="connsiteY1" fmla="*/ 492919 h 602456"/>
                        <a:gd name="connsiteX2" fmla="*/ 283369 w 904875"/>
                        <a:gd name="connsiteY2" fmla="*/ 471487 h 602456"/>
                        <a:gd name="connsiteX3" fmla="*/ 504825 w 904875"/>
                        <a:gd name="connsiteY3" fmla="*/ 469106 h 602456"/>
                        <a:gd name="connsiteX4" fmla="*/ 469107 w 904875"/>
                        <a:gd name="connsiteY4" fmla="*/ 497681 h 602456"/>
                        <a:gd name="connsiteX5" fmla="*/ 490538 w 904875"/>
                        <a:gd name="connsiteY5" fmla="*/ 552450 h 602456"/>
                        <a:gd name="connsiteX6" fmla="*/ 585788 w 904875"/>
                        <a:gd name="connsiteY6" fmla="*/ 602456 h 602456"/>
                        <a:gd name="connsiteX7" fmla="*/ 709613 w 904875"/>
                        <a:gd name="connsiteY7" fmla="*/ 600075 h 602456"/>
                        <a:gd name="connsiteX8" fmla="*/ 752475 w 904875"/>
                        <a:gd name="connsiteY8" fmla="*/ 535781 h 602456"/>
                        <a:gd name="connsiteX9" fmla="*/ 747713 w 904875"/>
                        <a:gd name="connsiteY9" fmla="*/ 481012 h 602456"/>
                        <a:gd name="connsiteX10" fmla="*/ 797719 w 904875"/>
                        <a:gd name="connsiteY10" fmla="*/ 459581 h 602456"/>
                        <a:gd name="connsiteX11" fmla="*/ 781050 w 904875"/>
                        <a:gd name="connsiteY11" fmla="*/ 409575 h 602456"/>
                        <a:gd name="connsiteX12" fmla="*/ 783432 w 904875"/>
                        <a:gd name="connsiteY12" fmla="*/ 376237 h 602456"/>
                        <a:gd name="connsiteX13" fmla="*/ 904875 w 904875"/>
                        <a:gd name="connsiteY13" fmla="*/ 350044 h 602456"/>
                        <a:gd name="connsiteX14" fmla="*/ 859632 w 904875"/>
                        <a:gd name="connsiteY14" fmla="*/ 288131 h 602456"/>
                        <a:gd name="connsiteX15" fmla="*/ 723900 w 904875"/>
                        <a:gd name="connsiteY15" fmla="*/ 235744 h 602456"/>
                        <a:gd name="connsiteX16" fmla="*/ 726282 w 904875"/>
                        <a:gd name="connsiteY16" fmla="*/ 197644 h 602456"/>
                        <a:gd name="connsiteX17" fmla="*/ 669132 w 904875"/>
                        <a:gd name="connsiteY17" fmla="*/ 169069 h 602456"/>
                        <a:gd name="connsiteX18" fmla="*/ 631032 w 904875"/>
                        <a:gd name="connsiteY18" fmla="*/ 92869 h 602456"/>
                        <a:gd name="connsiteX19" fmla="*/ 531019 w 904875"/>
                        <a:gd name="connsiteY19" fmla="*/ 102394 h 602456"/>
                        <a:gd name="connsiteX20" fmla="*/ 564357 w 904875"/>
                        <a:gd name="connsiteY20" fmla="*/ 64294 h 602456"/>
                        <a:gd name="connsiteX21" fmla="*/ 419100 w 904875"/>
                        <a:gd name="connsiteY21" fmla="*/ 57150 h 602456"/>
                        <a:gd name="connsiteX22" fmla="*/ 426244 w 904875"/>
                        <a:gd name="connsiteY22" fmla="*/ 33337 h 602456"/>
                        <a:gd name="connsiteX23" fmla="*/ 323850 w 904875"/>
                        <a:gd name="connsiteY23" fmla="*/ 45244 h 602456"/>
                        <a:gd name="connsiteX24" fmla="*/ 264319 w 904875"/>
                        <a:gd name="connsiteY24" fmla="*/ 2381 h 602456"/>
                        <a:gd name="connsiteX25" fmla="*/ 238125 w 904875"/>
                        <a:gd name="connsiteY25" fmla="*/ 26194 h 602456"/>
                        <a:gd name="connsiteX26" fmla="*/ 216694 w 904875"/>
                        <a:gd name="connsiteY26" fmla="*/ 2381 h 602456"/>
                        <a:gd name="connsiteX27" fmla="*/ 202407 w 904875"/>
                        <a:gd name="connsiteY27" fmla="*/ 16669 h 602456"/>
                        <a:gd name="connsiteX28" fmla="*/ 180975 w 904875"/>
                        <a:gd name="connsiteY28" fmla="*/ 0 h 602456"/>
                        <a:gd name="connsiteX29" fmla="*/ 188119 w 904875"/>
                        <a:gd name="connsiteY29" fmla="*/ 28575 h 602456"/>
                        <a:gd name="connsiteX30" fmla="*/ 185738 w 904875"/>
                        <a:gd name="connsiteY30" fmla="*/ 61912 h 602456"/>
                        <a:gd name="connsiteX31" fmla="*/ 273844 w 904875"/>
                        <a:gd name="connsiteY31" fmla="*/ 69056 h 602456"/>
                        <a:gd name="connsiteX32" fmla="*/ 280988 w 904875"/>
                        <a:gd name="connsiteY32" fmla="*/ 97631 h 602456"/>
                        <a:gd name="connsiteX33" fmla="*/ 245269 w 904875"/>
                        <a:gd name="connsiteY33" fmla="*/ 114300 h 602456"/>
                        <a:gd name="connsiteX34" fmla="*/ 254794 w 904875"/>
                        <a:gd name="connsiteY34" fmla="*/ 245269 h 602456"/>
                        <a:gd name="connsiteX35" fmla="*/ 269082 w 904875"/>
                        <a:gd name="connsiteY35" fmla="*/ 273844 h 602456"/>
                        <a:gd name="connsiteX36" fmla="*/ 283369 w 904875"/>
                        <a:gd name="connsiteY36" fmla="*/ 242887 h 602456"/>
                        <a:gd name="connsiteX37" fmla="*/ 347663 w 904875"/>
                        <a:gd name="connsiteY37" fmla="*/ 135731 h 602456"/>
                        <a:gd name="connsiteX38" fmla="*/ 402432 w 904875"/>
                        <a:gd name="connsiteY38" fmla="*/ 133350 h 602456"/>
                        <a:gd name="connsiteX39" fmla="*/ 516732 w 904875"/>
                        <a:gd name="connsiteY39" fmla="*/ 180975 h 602456"/>
                        <a:gd name="connsiteX40" fmla="*/ 516732 w 904875"/>
                        <a:gd name="connsiteY40" fmla="*/ 207169 h 602456"/>
                        <a:gd name="connsiteX41" fmla="*/ 604838 w 904875"/>
                        <a:gd name="connsiteY41" fmla="*/ 226219 h 602456"/>
                        <a:gd name="connsiteX42" fmla="*/ 626269 w 904875"/>
                        <a:gd name="connsiteY42" fmla="*/ 300037 h 602456"/>
                        <a:gd name="connsiteX43" fmla="*/ 650082 w 904875"/>
                        <a:gd name="connsiteY43" fmla="*/ 361950 h 602456"/>
                        <a:gd name="connsiteX44" fmla="*/ 633413 w 904875"/>
                        <a:gd name="connsiteY44" fmla="*/ 390525 h 602456"/>
                        <a:gd name="connsiteX45" fmla="*/ 600075 w 904875"/>
                        <a:gd name="connsiteY45" fmla="*/ 469106 h 602456"/>
                        <a:gd name="connsiteX46" fmla="*/ 516732 w 904875"/>
                        <a:gd name="connsiteY46" fmla="*/ 409575 h 602456"/>
                        <a:gd name="connsiteX47" fmla="*/ 0 w 904875"/>
                        <a:gd name="connsiteY47" fmla="*/ 473869 h 6024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</a:cxnLst>
                      <a:rect l="l" t="t" r="r" b="b"/>
                      <a:pathLst>
                        <a:path w="904875" h="602456">
                          <a:moveTo>
                            <a:pt x="0" y="473869"/>
                          </a:moveTo>
                          <a:lnTo>
                            <a:pt x="69057" y="492919"/>
                          </a:lnTo>
                          <a:lnTo>
                            <a:pt x="283369" y="471487"/>
                          </a:lnTo>
                          <a:lnTo>
                            <a:pt x="504825" y="469106"/>
                          </a:lnTo>
                          <a:lnTo>
                            <a:pt x="469107" y="497681"/>
                          </a:lnTo>
                          <a:lnTo>
                            <a:pt x="490538" y="552450"/>
                          </a:lnTo>
                          <a:lnTo>
                            <a:pt x="585788" y="602456"/>
                          </a:lnTo>
                          <a:lnTo>
                            <a:pt x="709613" y="600075"/>
                          </a:lnTo>
                          <a:lnTo>
                            <a:pt x="752475" y="535781"/>
                          </a:lnTo>
                          <a:lnTo>
                            <a:pt x="747713" y="481012"/>
                          </a:lnTo>
                          <a:lnTo>
                            <a:pt x="797719" y="459581"/>
                          </a:lnTo>
                          <a:lnTo>
                            <a:pt x="781050" y="409575"/>
                          </a:lnTo>
                          <a:lnTo>
                            <a:pt x="783432" y="376237"/>
                          </a:lnTo>
                          <a:lnTo>
                            <a:pt x="904875" y="350044"/>
                          </a:lnTo>
                          <a:lnTo>
                            <a:pt x="859632" y="288131"/>
                          </a:lnTo>
                          <a:lnTo>
                            <a:pt x="723900" y="235744"/>
                          </a:lnTo>
                          <a:lnTo>
                            <a:pt x="726282" y="197644"/>
                          </a:lnTo>
                          <a:lnTo>
                            <a:pt x="669132" y="169069"/>
                          </a:lnTo>
                          <a:lnTo>
                            <a:pt x="631032" y="92869"/>
                          </a:lnTo>
                          <a:lnTo>
                            <a:pt x="531019" y="102394"/>
                          </a:lnTo>
                          <a:lnTo>
                            <a:pt x="564357" y="64294"/>
                          </a:lnTo>
                          <a:lnTo>
                            <a:pt x="419100" y="57150"/>
                          </a:lnTo>
                          <a:lnTo>
                            <a:pt x="426244" y="33337"/>
                          </a:lnTo>
                          <a:lnTo>
                            <a:pt x="323850" y="45244"/>
                          </a:lnTo>
                          <a:lnTo>
                            <a:pt x="264319" y="2381"/>
                          </a:lnTo>
                          <a:lnTo>
                            <a:pt x="238125" y="26194"/>
                          </a:lnTo>
                          <a:lnTo>
                            <a:pt x="216694" y="2381"/>
                          </a:lnTo>
                          <a:lnTo>
                            <a:pt x="202407" y="16669"/>
                          </a:lnTo>
                          <a:lnTo>
                            <a:pt x="180975" y="0"/>
                          </a:lnTo>
                          <a:lnTo>
                            <a:pt x="188119" y="28575"/>
                          </a:lnTo>
                          <a:lnTo>
                            <a:pt x="185738" y="61912"/>
                          </a:lnTo>
                          <a:lnTo>
                            <a:pt x="273844" y="69056"/>
                          </a:lnTo>
                          <a:lnTo>
                            <a:pt x="280988" y="97631"/>
                          </a:lnTo>
                          <a:lnTo>
                            <a:pt x="245269" y="114300"/>
                          </a:lnTo>
                          <a:lnTo>
                            <a:pt x="254794" y="245269"/>
                          </a:lnTo>
                          <a:lnTo>
                            <a:pt x="269082" y="273844"/>
                          </a:lnTo>
                          <a:lnTo>
                            <a:pt x="283369" y="242887"/>
                          </a:lnTo>
                          <a:lnTo>
                            <a:pt x="347663" y="135731"/>
                          </a:lnTo>
                          <a:lnTo>
                            <a:pt x="402432" y="133350"/>
                          </a:lnTo>
                          <a:lnTo>
                            <a:pt x="516732" y="180975"/>
                          </a:lnTo>
                          <a:lnTo>
                            <a:pt x="516732" y="207169"/>
                          </a:lnTo>
                          <a:lnTo>
                            <a:pt x="604838" y="226219"/>
                          </a:lnTo>
                          <a:lnTo>
                            <a:pt x="626269" y="300037"/>
                          </a:lnTo>
                          <a:lnTo>
                            <a:pt x="650082" y="361950"/>
                          </a:lnTo>
                          <a:lnTo>
                            <a:pt x="633413" y="390525"/>
                          </a:lnTo>
                          <a:lnTo>
                            <a:pt x="600075" y="469106"/>
                          </a:lnTo>
                          <a:lnTo>
                            <a:pt x="516732" y="409575"/>
                          </a:lnTo>
                          <a:lnTo>
                            <a:pt x="0" y="473869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 : forme 8">
              <a:extLst>
                <a:ext uri="{FF2B5EF4-FFF2-40B4-BE49-F238E27FC236}">
                  <a16:creationId xmlns:a16="http://schemas.microsoft.com/office/drawing/2014/main" id="{3D2F8373-4A24-4689-946E-142D69AC31EA}"/>
                </a:ext>
              </a:extLst>
            </p:cNvPr>
            <p:cNvSpPr/>
            <p:nvPr/>
          </p:nvSpPr>
          <p:spPr>
            <a:xfrm>
              <a:off x="3862388" y="3562350"/>
              <a:ext cx="1109662" cy="1683544"/>
            </a:xfrm>
            <a:custGeom>
              <a:avLst/>
              <a:gdLst>
                <a:gd name="connsiteX0" fmla="*/ 19050 w 1109662"/>
                <a:gd name="connsiteY0" fmla="*/ 1604963 h 1683544"/>
                <a:gd name="connsiteX1" fmla="*/ 45243 w 1109662"/>
                <a:gd name="connsiteY1" fmla="*/ 1552575 h 1683544"/>
                <a:gd name="connsiteX2" fmla="*/ 59531 w 1109662"/>
                <a:gd name="connsiteY2" fmla="*/ 1488281 h 1683544"/>
                <a:gd name="connsiteX3" fmla="*/ 35718 w 1109662"/>
                <a:gd name="connsiteY3" fmla="*/ 1466850 h 1683544"/>
                <a:gd name="connsiteX4" fmla="*/ 50006 w 1109662"/>
                <a:gd name="connsiteY4" fmla="*/ 1433513 h 1683544"/>
                <a:gd name="connsiteX5" fmla="*/ 104775 w 1109662"/>
                <a:gd name="connsiteY5" fmla="*/ 1450181 h 1683544"/>
                <a:gd name="connsiteX6" fmla="*/ 142875 w 1109662"/>
                <a:gd name="connsiteY6" fmla="*/ 1440656 h 1683544"/>
                <a:gd name="connsiteX7" fmla="*/ 123825 w 1109662"/>
                <a:gd name="connsiteY7" fmla="*/ 1414463 h 1683544"/>
                <a:gd name="connsiteX8" fmla="*/ 135731 w 1109662"/>
                <a:gd name="connsiteY8" fmla="*/ 1381125 h 1683544"/>
                <a:gd name="connsiteX9" fmla="*/ 119062 w 1109662"/>
                <a:gd name="connsiteY9" fmla="*/ 1371600 h 1683544"/>
                <a:gd name="connsiteX10" fmla="*/ 138112 w 1109662"/>
                <a:gd name="connsiteY10" fmla="*/ 1326356 h 1683544"/>
                <a:gd name="connsiteX11" fmla="*/ 142875 w 1109662"/>
                <a:gd name="connsiteY11" fmla="*/ 1245394 h 1683544"/>
                <a:gd name="connsiteX12" fmla="*/ 166687 w 1109662"/>
                <a:gd name="connsiteY12" fmla="*/ 1214438 h 1683544"/>
                <a:gd name="connsiteX13" fmla="*/ 192881 w 1109662"/>
                <a:gd name="connsiteY13" fmla="*/ 1226344 h 1683544"/>
                <a:gd name="connsiteX14" fmla="*/ 285750 w 1109662"/>
                <a:gd name="connsiteY14" fmla="*/ 1066800 h 1683544"/>
                <a:gd name="connsiteX15" fmla="*/ 381000 w 1109662"/>
                <a:gd name="connsiteY15" fmla="*/ 1033463 h 1683544"/>
                <a:gd name="connsiteX16" fmla="*/ 369093 w 1109662"/>
                <a:gd name="connsiteY16" fmla="*/ 1000125 h 1683544"/>
                <a:gd name="connsiteX17" fmla="*/ 466725 w 1109662"/>
                <a:gd name="connsiteY17" fmla="*/ 931069 h 1683544"/>
                <a:gd name="connsiteX18" fmla="*/ 359568 w 1109662"/>
                <a:gd name="connsiteY18" fmla="*/ 626269 h 1683544"/>
                <a:gd name="connsiteX19" fmla="*/ 326231 w 1109662"/>
                <a:gd name="connsiteY19" fmla="*/ 647700 h 1683544"/>
                <a:gd name="connsiteX20" fmla="*/ 292893 w 1109662"/>
                <a:gd name="connsiteY20" fmla="*/ 633413 h 1683544"/>
                <a:gd name="connsiteX21" fmla="*/ 278606 w 1109662"/>
                <a:gd name="connsiteY21" fmla="*/ 647700 h 1683544"/>
                <a:gd name="connsiteX22" fmla="*/ 252412 w 1109662"/>
                <a:gd name="connsiteY22" fmla="*/ 626269 h 1683544"/>
                <a:gd name="connsiteX23" fmla="*/ 221456 w 1109662"/>
                <a:gd name="connsiteY23" fmla="*/ 647700 h 1683544"/>
                <a:gd name="connsiteX24" fmla="*/ 211931 w 1109662"/>
                <a:gd name="connsiteY24" fmla="*/ 573881 h 1683544"/>
                <a:gd name="connsiteX25" fmla="*/ 140493 w 1109662"/>
                <a:gd name="connsiteY25" fmla="*/ 511969 h 1683544"/>
                <a:gd name="connsiteX26" fmla="*/ 83343 w 1109662"/>
                <a:gd name="connsiteY26" fmla="*/ 552450 h 1683544"/>
                <a:gd name="connsiteX27" fmla="*/ 33337 w 1109662"/>
                <a:gd name="connsiteY27" fmla="*/ 554831 h 1683544"/>
                <a:gd name="connsiteX28" fmla="*/ 40481 w 1109662"/>
                <a:gd name="connsiteY28" fmla="*/ 507206 h 1683544"/>
                <a:gd name="connsiteX29" fmla="*/ 0 w 1109662"/>
                <a:gd name="connsiteY29" fmla="*/ 488156 h 1683544"/>
                <a:gd name="connsiteX30" fmla="*/ 130968 w 1109662"/>
                <a:gd name="connsiteY30" fmla="*/ 469106 h 1683544"/>
                <a:gd name="connsiteX31" fmla="*/ 133350 w 1109662"/>
                <a:gd name="connsiteY31" fmla="*/ 433388 h 1683544"/>
                <a:gd name="connsiteX32" fmla="*/ 154781 w 1109662"/>
                <a:gd name="connsiteY32" fmla="*/ 402431 h 1683544"/>
                <a:gd name="connsiteX33" fmla="*/ 285750 w 1109662"/>
                <a:gd name="connsiteY33" fmla="*/ 252413 h 1683544"/>
                <a:gd name="connsiteX34" fmla="*/ 242887 w 1109662"/>
                <a:gd name="connsiteY34" fmla="*/ 142875 h 1683544"/>
                <a:gd name="connsiteX35" fmla="*/ 278606 w 1109662"/>
                <a:gd name="connsiteY35" fmla="*/ 114300 h 1683544"/>
                <a:gd name="connsiteX36" fmla="*/ 283368 w 1109662"/>
                <a:gd name="connsiteY36" fmla="*/ 64294 h 1683544"/>
                <a:gd name="connsiteX37" fmla="*/ 345281 w 1109662"/>
                <a:gd name="connsiteY37" fmla="*/ 64294 h 1683544"/>
                <a:gd name="connsiteX38" fmla="*/ 340518 w 1109662"/>
                <a:gd name="connsiteY38" fmla="*/ 33338 h 1683544"/>
                <a:gd name="connsiteX39" fmla="*/ 359568 w 1109662"/>
                <a:gd name="connsiteY39" fmla="*/ 16669 h 1683544"/>
                <a:gd name="connsiteX40" fmla="*/ 407193 w 1109662"/>
                <a:gd name="connsiteY40" fmla="*/ 0 h 1683544"/>
                <a:gd name="connsiteX41" fmla="*/ 447675 w 1109662"/>
                <a:gd name="connsiteY41" fmla="*/ 69056 h 1683544"/>
                <a:gd name="connsiteX42" fmla="*/ 488156 w 1109662"/>
                <a:gd name="connsiteY42" fmla="*/ 71438 h 1683544"/>
                <a:gd name="connsiteX43" fmla="*/ 531018 w 1109662"/>
                <a:gd name="connsiteY43" fmla="*/ 204788 h 1683544"/>
                <a:gd name="connsiteX44" fmla="*/ 571500 w 1109662"/>
                <a:gd name="connsiteY44" fmla="*/ 195263 h 1683544"/>
                <a:gd name="connsiteX45" fmla="*/ 616743 w 1109662"/>
                <a:gd name="connsiteY45" fmla="*/ 152400 h 1683544"/>
                <a:gd name="connsiteX46" fmla="*/ 702468 w 1109662"/>
                <a:gd name="connsiteY46" fmla="*/ 157163 h 1683544"/>
                <a:gd name="connsiteX47" fmla="*/ 695325 w 1109662"/>
                <a:gd name="connsiteY47" fmla="*/ 200025 h 1683544"/>
                <a:gd name="connsiteX48" fmla="*/ 702468 w 1109662"/>
                <a:gd name="connsiteY48" fmla="*/ 226219 h 1683544"/>
                <a:gd name="connsiteX49" fmla="*/ 711993 w 1109662"/>
                <a:gd name="connsiteY49" fmla="*/ 354806 h 1683544"/>
                <a:gd name="connsiteX50" fmla="*/ 742950 w 1109662"/>
                <a:gd name="connsiteY50" fmla="*/ 364331 h 1683544"/>
                <a:gd name="connsiteX51" fmla="*/ 762000 w 1109662"/>
                <a:gd name="connsiteY51" fmla="*/ 423863 h 1683544"/>
                <a:gd name="connsiteX52" fmla="*/ 831056 w 1109662"/>
                <a:gd name="connsiteY52" fmla="*/ 466725 h 1683544"/>
                <a:gd name="connsiteX53" fmla="*/ 847725 w 1109662"/>
                <a:gd name="connsiteY53" fmla="*/ 457200 h 1683544"/>
                <a:gd name="connsiteX54" fmla="*/ 883443 w 1109662"/>
                <a:gd name="connsiteY54" fmla="*/ 619125 h 1683544"/>
                <a:gd name="connsiteX55" fmla="*/ 859631 w 1109662"/>
                <a:gd name="connsiteY55" fmla="*/ 626269 h 1683544"/>
                <a:gd name="connsiteX56" fmla="*/ 902493 w 1109662"/>
                <a:gd name="connsiteY56" fmla="*/ 740569 h 1683544"/>
                <a:gd name="connsiteX57" fmla="*/ 935831 w 1109662"/>
                <a:gd name="connsiteY57" fmla="*/ 747713 h 1683544"/>
                <a:gd name="connsiteX58" fmla="*/ 923925 w 1109662"/>
                <a:gd name="connsiteY58" fmla="*/ 785813 h 1683544"/>
                <a:gd name="connsiteX59" fmla="*/ 1109662 w 1109662"/>
                <a:gd name="connsiteY59" fmla="*/ 1078706 h 1683544"/>
                <a:gd name="connsiteX60" fmla="*/ 1102518 w 1109662"/>
                <a:gd name="connsiteY60" fmla="*/ 1197769 h 1683544"/>
                <a:gd name="connsiteX61" fmla="*/ 1028700 w 1109662"/>
                <a:gd name="connsiteY61" fmla="*/ 1207294 h 1683544"/>
                <a:gd name="connsiteX62" fmla="*/ 988218 w 1109662"/>
                <a:gd name="connsiteY62" fmla="*/ 1188244 h 1683544"/>
                <a:gd name="connsiteX63" fmla="*/ 938212 w 1109662"/>
                <a:gd name="connsiteY63" fmla="*/ 1207294 h 1683544"/>
                <a:gd name="connsiteX64" fmla="*/ 950118 w 1109662"/>
                <a:gd name="connsiteY64" fmla="*/ 1321594 h 1683544"/>
                <a:gd name="connsiteX65" fmla="*/ 854868 w 1109662"/>
                <a:gd name="connsiteY65" fmla="*/ 1412081 h 1683544"/>
                <a:gd name="connsiteX66" fmla="*/ 657225 w 1109662"/>
                <a:gd name="connsiteY66" fmla="*/ 1366838 h 1683544"/>
                <a:gd name="connsiteX67" fmla="*/ 545306 w 1109662"/>
                <a:gd name="connsiteY67" fmla="*/ 1338263 h 1683544"/>
                <a:gd name="connsiteX68" fmla="*/ 435768 w 1109662"/>
                <a:gd name="connsiteY68" fmla="*/ 1285875 h 1683544"/>
                <a:gd name="connsiteX69" fmla="*/ 402431 w 1109662"/>
                <a:gd name="connsiteY69" fmla="*/ 1345406 h 1683544"/>
                <a:gd name="connsiteX70" fmla="*/ 371475 w 1109662"/>
                <a:gd name="connsiteY70" fmla="*/ 1347788 h 1683544"/>
                <a:gd name="connsiteX71" fmla="*/ 342900 w 1109662"/>
                <a:gd name="connsiteY71" fmla="*/ 1371600 h 1683544"/>
                <a:gd name="connsiteX72" fmla="*/ 316706 w 1109662"/>
                <a:gd name="connsiteY72" fmla="*/ 1371600 h 1683544"/>
                <a:gd name="connsiteX73" fmla="*/ 233362 w 1109662"/>
                <a:gd name="connsiteY73" fmla="*/ 1564481 h 1683544"/>
                <a:gd name="connsiteX74" fmla="*/ 257175 w 1109662"/>
                <a:gd name="connsiteY74" fmla="*/ 1593056 h 1683544"/>
                <a:gd name="connsiteX75" fmla="*/ 269081 w 1109662"/>
                <a:gd name="connsiteY75" fmla="*/ 1614488 h 1683544"/>
                <a:gd name="connsiteX76" fmla="*/ 252412 w 1109662"/>
                <a:gd name="connsiteY76" fmla="*/ 1628775 h 1683544"/>
                <a:gd name="connsiteX77" fmla="*/ 276225 w 1109662"/>
                <a:gd name="connsiteY77" fmla="*/ 1657350 h 1683544"/>
                <a:gd name="connsiteX78" fmla="*/ 254793 w 1109662"/>
                <a:gd name="connsiteY78" fmla="*/ 1683544 h 1683544"/>
                <a:gd name="connsiteX79" fmla="*/ 116681 w 1109662"/>
                <a:gd name="connsiteY79" fmla="*/ 1619250 h 1683544"/>
                <a:gd name="connsiteX80" fmla="*/ 100012 w 1109662"/>
                <a:gd name="connsiteY80" fmla="*/ 1635919 h 1683544"/>
                <a:gd name="connsiteX81" fmla="*/ 100012 w 1109662"/>
                <a:gd name="connsiteY81" fmla="*/ 1597819 h 1683544"/>
                <a:gd name="connsiteX82" fmla="*/ 19050 w 1109662"/>
                <a:gd name="connsiteY82" fmla="*/ 1604963 h 168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109662" h="1683544">
                  <a:moveTo>
                    <a:pt x="19050" y="1604963"/>
                  </a:moveTo>
                  <a:lnTo>
                    <a:pt x="45243" y="1552575"/>
                  </a:lnTo>
                  <a:lnTo>
                    <a:pt x="59531" y="1488281"/>
                  </a:lnTo>
                  <a:lnTo>
                    <a:pt x="35718" y="1466850"/>
                  </a:lnTo>
                  <a:lnTo>
                    <a:pt x="50006" y="1433513"/>
                  </a:lnTo>
                  <a:lnTo>
                    <a:pt x="104775" y="1450181"/>
                  </a:lnTo>
                  <a:lnTo>
                    <a:pt x="142875" y="1440656"/>
                  </a:lnTo>
                  <a:lnTo>
                    <a:pt x="123825" y="1414463"/>
                  </a:lnTo>
                  <a:lnTo>
                    <a:pt x="135731" y="1381125"/>
                  </a:lnTo>
                  <a:lnTo>
                    <a:pt x="119062" y="1371600"/>
                  </a:lnTo>
                  <a:lnTo>
                    <a:pt x="138112" y="1326356"/>
                  </a:lnTo>
                  <a:lnTo>
                    <a:pt x="142875" y="1245394"/>
                  </a:lnTo>
                  <a:lnTo>
                    <a:pt x="166687" y="1214438"/>
                  </a:lnTo>
                  <a:lnTo>
                    <a:pt x="192881" y="1226344"/>
                  </a:lnTo>
                  <a:lnTo>
                    <a:pt x="285750" y="1066800"/>
                  </a:lnTo>
                  <a:lnTo>
                    <a:pt x="381000" y="1033463"/>
                  </a:lnTo>
                  <a:lnTo>
                    <a:pt x="369093" y="1000125"/>
                  </a:lnTo>
                  <a:lnTo>
                    <a:pt x="466725" y="931069"/>
                  </a:lnTo>
                  <a:lnTo>
                    <a:pt x="359568" y="626269"/>
                  </a:lnTo>
                  <a:lnTo>
                    <a:pt x="326231" y="647700"/>
                  </a:lnTo>
                  <a:lnTo>
                    <a:pt x="292893" y="633413"/>
                  </a:lnTo>
                  <a:lnTo>
                    <a:pt x="278606" y="647700"/>
                  </a:lnTo>
                  <a:lnTo>
                    <a:pt x="252412" y="626269"/>
                  </a:lnTo>
                  <a:lnTo>
                    <a:pt x="221456" y="647700"/>
                  </a:lnTo>
                  <a:lnTo>
                    <a:pt x="211931" y="573881"/>
                  </a:lnTo>
                  <a:lnTo>
                    <a:pt x="140493" y="511969"/>
                  </a:lnTo>
                  <a:lnTo>
                    <a:pt x="83343" y="552450"/>
                  </a:lnTo>
                  <a:lnTo>
                    <a:pt x="33337" y="554831"/>
                  </a:lnTo>
                  <a:lnTo>
                    <a:pt x="40481" y="507206"/>
                  </a:lnTo>
                  <a:lnTo>
                    <a:pt x="0" y="488156"/>
                  </a:lnTo>
                  <a:lnTo>
                    <a:pt x="130968" y="469106"/>
                  </a:lnTo>
                  <a:lnTo>
                    <a:pt x="133350" y="433388"/>
                  </a:lnTo>
                  <a:lnTo>
                    <a:pt x="154781" y="402431"/>
                  </a:lnTo>
                  <a:lnTo>
                    <a:pt x="285750" y="252413"/>
                  </a:lnTo>
                  <a:lnTo>
                    <a:pt x="242887" y="142875"/>
                  </a:lnTo>
                  <a:lnTo>
                    <a:pt x="278606" y="114300"/>
                  </a:lnTo>
                  <a:lnTo>
                    <a:pt x="283368" y="64294"/>
                  </a:lnTo>
                  <a:lnTo>
                    <a:pt x="345281" y="64294"/>
                  </a:lnTo>
                  <a:lnTo>
                    <a:pt x="340518" y="33338"/>
                  </a:lnTo>
                  <a:lnTo>
                    <a:pt x="359568" y="16669"/>
                  </a:lnTo>
                  <a:lnTo>
                    <a:pt x="407193" y="0"/>
                  </a:lnTo>
                  <a:lnTo>
                    <a:pt x="447675" y="69056"/>
                  </a:lnTo>
                  <a:lnTo>
                    <a:pt x="488156" y="71438"/>
                  </a:lnTo>
                  <a:lnTo>
                    <a:pt x="531018" y="204788"/>
                  </a:lnTo>
                  <a:lnTo>
                    <a:pt x="571500" y="195263"/>
                  </a:lnTo>
                  <a:lnTo>
                    <a:pt x="616743" y="152400"/>
                  </a:lnTo>
                  <a:lnTo>
                    <a:pt x="702468" y="157163"/>
                  </a:lnTo>
                  <a:lnTo>
                    <a:pt x="695325" y="200025"/>
                  </a:lnTo>
                  <a:lnTo>
                    <a:pt x="702468" y="226219"/>
                  </a:lnTo>
                  <a:lnTo>
                    <a:pt x="711993" y="354806"/>
                  </a:lnTo>
                  <a:lnTo>
                    <a:pt x="742950" y="364331"/>
                  </a:lnTo>
                  <a:lnTo>
                    <a:pt x="762000" y="423863"/>
                  </a:lnTo>
                  <a:lnTo>
                    <a:pt x="831056" y="466725"/>
                  </a:lnTo>
                  <a:lnTo>
                    <a:pt x="847725" y="457200"/>
                  </a:lnTo>
                  <a:lnTo>
                    <a:pt x="883443" y="619125"/>
                  </a:lnTo>
                  <a:lnTo>
                    <a:pt x="859631" y="626269"/>
                  </a:lnTo>
                  <a:lnTo>
                    <a:pt x="902493" y="740569"/>
                  </a:lnTo>
                  <a:lnTo>
                    <a:pt x="935831" y="747713"/>
                  </a:lnTo>
                  <a:lnTo>
                    <a:pt x="923925" y="785813"/>
                  </a:lnTo>
                  <a:lnTo>
                    <a:pt x="1109662" y="1078706"/>
                  </a:lnTo>
                  <a:lnTo>
                    <a:pt x="1102518" y="1197769"/>
                  </a:lnTo>
                  <a:lnTo>
                    <a:pt x="1028700" y="1207294"/>
                  </a:lnTo>
                  <a:lnTo>
                    <a:pt x="988218" y="1188244"/>
                  </a:lnTo>
                  <a:lnTo>
                    <a:pt x="938212" y="1207294"/>
                  </a:lnTo>
                  <a:lnTo>
                    <a:pt x="950118" y="1321594"/>
                  </a:lnTo>
                  <a:lnTo>
                    <a:pt x="854868" y="1412081"/>
                  </a:lnTo>
                  <a:lnTo>
                    <a:pt x="657225" y="1366838"/>
                  </a:lnTo>
                  <a:lnTo>
                    <a:pt x="545306" y="1338263"/>
                  </a:lnTo>
                  <a:lnTo>
                    <a:pt x="435768" y="1285875"/>
                  </a:lnTo>
                  <a:lnTo>
                    <a:pt x="402431" y="1345406"/>
                  </a:lnTo>
                  <a:lnTo>
                    <a:pt x="371475" y="1347788"/>
                  </a:lnTo>
                  <a:lnTo>
                    <a:pt x="342900" y="1371600"/>
                  </a:lnTo>
                  <a:lnTo>
                    <a:pt x="316706" y="1371600"/>
                  </a:lnTo>
                  <a:lnTo>
                    <a:pt x="233362" y="1564481"/>
                  </a:lnTo>
                  <a:lnTo>
                    <a:pt x="257175" y="1593056"/>
                  </a:lnTo>
                  <a:lnTo>
                    <a:pt x="269081" y="1614488"/>
                  </a:lnTo>
                  <a:lnTo>
                    <a:pt x="252412" y="1628775"/>
                  </a:lnTo>
                  <a:lnTo>
                    <a:pt x="276225" y="1657350"/>
                  </a:lnTo>
                  <a:lnTo>
                    <a:pt x="254793" y="1683544"/>
                  </a:lnTo>
                  <a:lnTo>
                    <a:pt x="116681" y="1619250"/>
                  </a:lnTo>
                  <a:lnTo>
                    <a:pt x="100012" y="1635919"/>
                  </a:lnTo>
                  <a:lnTo>
                    <a:pt x="100012" y="1597819"/>
                  </a:lnTo>
                  <a:lnTo>
                    <a:pt x="19050" y="1604963"/>
                  </a:lnTo>
                  <a:close/>
                </a:path>
              </a:pathLst>
            </a:custGeom>
            <a:pattFill prst="wdUp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36581E9F-4C36-4FAF-9322-76C06868F4E0}"/>
                </a:ext>
              </a:extLst>
            </p:cNvPr>
            <p:cNvSpPr txBox="1"/>
            <p:nvPr/>
          </p:nvSpPr>
          <p:spPr>
            <a:xfrm>
              <a:off x="1321229" y="3961926"/>
              <a:ext cx="1541547" cy="1084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solidFill>
                    <a:schemeClr val="accent4">
                      <a:lumMod val="50000"/>
                    </a:schemeClr>
                  </a:solidFill>
                </a:rPr>
                <a:t>SAGE Baie de Douarnenez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922F961-EF45-45B9-8EF6-4E23D116CD40}"/>
                </a:ext>
              </a:extLst>
            </p:cNvPr>
            <p:cNvSpPr txBox="1"/>
            <p:nvPr/>
          </p:nvSpPr>
          <p:spPr>
            <a:xfrm>
              <a:off x="4220256" y="3857506"/>
              <a:ext cx="1294838" cy="493114"/>
            </a:xfrm>
            <a:prstGeom prst="rect">
              <a:avLst/>
            </a:prstGeom>
            <a:solidFill>
              <a:schemeClr val="bg1">
                <a:alpha val="54000"/>
              </a:schemeClr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fr-FR" sz="900" b="1" dirty="0">
                  <a:solidFill>
                    <a:schemeClr val="accent4">
                      <a:lumMod val="50000"/>
                    </a:schemeClr>
                  </a:solidFill>
                </a:rPr>
                <a:t>SAGE Blavet</a:t>
              </a:r>
            </a:p>
          </p:txBody>
        </p:sp>
      </p:grp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E45B0F3-3233-4CA8-B147-093BC9FA0539}"/>
              </a:ext>
            </a:extLst>
          </p:cNvPr>
          <p:cNvSpPr txBox="1">
            <a:spLocks/>
          </p:cNvSpPr>
          <p:nvPr/>
        </p:nvSpPr>
        <p:spPr>
          <a:xfrm>
            <a:off x="1200849" y="1684852"/>
            <a:ext cx="5873701" cy="544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1" dirty="0">
              <a:solidFill>
                <a:srgbClr val="009999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2000" dirty="0"/>
              <a:t>Mise en œuvre : </a:t>
            </a:r>
          </a:p>
          <a:p>
            <a:pPr marL="800100" lvl="1" indent="-342900">
              <a:lnSpc>
                <a:spcPct val="100000"/>
              </a:lnSpc>
              <a:buFont typeface="Calibri" panose="020F0502020204030204" pitchFamily="34" charset="0"/>
              <a:buChar char="−"/>
            </a:pPr>
            <a:r>
              <a:rPr lang="en-US" sz="1800" dirty="0" err="1">
                <a:solidFill>
                  <a:schemeClr val="tx1"/>
                </a:solidFill>
              </a:rPr>
              <a:t>Enquête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sociologique</a:t>
            </a:r>
            <a:r>
              <a:rPr lang="en-US" sz="1800" dirty="0">
                <a:solidFill>
                  <a:schemeClr val="tx1"/>
                </a:solidFill>
              </a:rPr>
              <a:t> par questionnaire à large </a:t>
            </a:r>
            <a:r>
              <a:rPr lang="en-US" sz="1800" dirty="0" err="1">
                <a:solidFill>
                  <a:schemeClr val="tx1"/>
                </a:solidFill>
              </a:rPr>
              <a:t>échantillon</a:t>
            </a:r>
            <a:endParaRPr lang="en-US" sz="1800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00000"/>
              </a:lnSpc>
              <a:buFont typeface="Calibri" panose="020F0502020204030204" pitchFamily="34" charset="0"/>
              <a:buChar char="−"/>
            </a:pPr>
            <a:r>
              <a:rPr lang="en-US" sz="1800" dirty="0">
                <a:solidFill>
                  <a:schemeClr val="tx1"/>
                </a:solidFill>
              </a:rPr>
              <a:t>Test </a:t>
            </a:r>
            <a:r>
              <a:rPr lang="en-US" sz="1800" dirty="0" err="1">
                <a:solidFill>
                  <a:schemeClr val="tx1"/>
                </a:solidFill>
              </a:rPr>
              <a:t>en</a:t>
            </a:r>
            <a:r>
              <a:rPr lang="en-US" sz="1800" dirty="0">
                <a:solidFill>
                  <a:schemeClr val="tx1"/>
                </a:solidFill>
              </a:rPr>
              <a:t> 2025, pour extension et dissemination</a:t>
            </a:r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Partenaires</a:t>
            </a:r>
            <a:r>
              <a:rPr lang="fr-FR" sz="2000" dirty="0">
                <a:solidFill>
                  <a:srgbClr val="009999"/>
                </a:solidFill>
              </a:rPr>
              <a:t> 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en-US" sz="1800" dirty="0">
                <a:solidFill>
                  <a:schemeClr val="tx1"/>
                </a:solidFill>
              </a:rPr>
              <a:t>APPCB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en-US" sz="1800" dirty="0" err="1">
                <a:solidFill>
                  <a:schemeClr val="tx1"/>
                </a:solidFill>
              </a:rPr>
              <a:t>Territoires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pilotes</a:t>
            </a:r>
            <a:r>
              <a:rPr lang="en-US" sz="1800" dirty="0">
                <a:solidFill>
                  <a:schemeClr val="tx1"/>
                </a:solidFill>
              </a:rPr>
              <a:t> avec </a:t>
            </a:r>
            <a:r>
              <a:rPr lang="en-US" sz="1800" dirty="0" err="1">
                <a:solidFill>
                  <a:schemeClr val="tx1"/>
                </a:solidFill>
              </a:rPr>
              <a:t>partenariat</a:t>
            </a:r>
            <a:r>
              <a:rPr lang="en-US" sz="1800" dirty="0">
                <a:solidFill>
                  <a:schemeClr val="tx1"/>
                </a:solidFill>
              </a:rPr>
              <a:t> EPTB/CLE : </a:t>
            </a:r>
            <a:r>
              <a:rPr lang="en-US" sz="1800" dirty="0" err="1">
                <a:solidFill>
                  <a:schemeClr val="tx1"/>
                </a:solidFill>
              </a:rPr>
              <a:t>Baie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Douarnenez</a:t>
            </a:r>
            <a:r>
              <a:rPr lang="en-US" sz="1800" dirty="0">
                <a:solidFill>
                  <a:schemeClr val="tx1"/>
                </a:solidFill>
              </a:rPr>
              <a:t> (EPAB), </a:t>
            </a:r>
            <a:r>
              <a:rPr lang="en-US" sz="1800" dirty="0" err="1">
                <a:solidFill>
                  <a:schemeClr val="tx1"/>
                </a:solidFill>
              </a:rPr>
              <a:t>Blavet</a:t>
            </a:r>
            <a:r>
              <a:rPr lang="en-US" sz="1800" dirty="0">
                <a:solidFill>
                  <a:schemeClr val="tx1"/>
                </a:solidFill>
              </a:rPr>
              <a:t> (SMBSEIL)</a:t>
            </a:r>
          </a:p>
          <a:p>
            <a:pPr marL="800100" lvl="1" indent="-342900">
              <a:buFont typeface="Calibri" panose="020F0502020204030204" pitchFamily="34" charset="0"/>
              <a:buChar char="─"/>
            </a:pPr>
            <a:r>
              <a:rPr lang="en-US" sz="1800" dirty="0" err="1">
                <a:solidFill>
                  <a:schemeClr val="tx1"/>
                </a:solidFill>
              </a:rPr>
              <a:t>Projet</a:t>
            </a:r>
            <a:r>
              <a:rPr lang="en-US" sz="1800" dirty="0">
                <a:solidFill>
                  <a:schemeClr val="tx1"/>
                </a:solidFill>
              </a:rPr>
              <a:t> FIL-AV (Iris-e)</a:t>
            </a: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2E52A86-978B-4B98-9D3B-96D667EF3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200" y="767177"/>
            <a:ext cx="888252" cy="88825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9458FC93-2A4E-427B-B11D-4893EDE47FA7}"/>
              </a:ext>
            </a:extLst>
          </p:cNvPr>
          <p:cNvSpPr txBox="1"/>
          <p:nvPr/>
        </p:nvSpPr>
        <p:spPr>
          <a:xfrm>
            <a:off x="10767797" y="1684852"/>
            <a:ext cx="12869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O. Billant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80D5F41-0025-4395-ACE5-DE59125538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386" y="2061370"/>
            <a:ext cx="2603128" cy="195234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D6CF550-F06D-4454-8BCE-CF6A91E8990E}"/>
              </a:ext>
            </a:extLst>
          </p:cNvPr>
          <p:cNvSpPr txBox="1"/>
          <p:nvPr/>
        </p:nvSpPr>
        <p:spPr>
          <a:xfrm>
            <a:off x="7407196" y="4060580"/>
            <a:ext cx="279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>
                <a:solidFill>
                  <a:schemeClr val="bg2">
                    <a:lumMod val="50000"/>
                  </a:schemeClr>
                </a:solidFill>
              </a:rPr>
              <a:t>Présentation de l’enquête « L’agriculture &amp; nous » et constitution du groupe de suivi  lors d’une réunion de la CLE de la baie de Douarnenez, 6 février 2025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ACD434D-B410-4011-9929-3E84BCB37A0B}"/>
              </a:ext>
            </a:extLst>
          </p:cNvPr>
          <p:cNvSpPr txBox="1"/>
          <p:nvPr/>
        </p:nvSpPr>
        <p:spPr>
          <a:xfrm>
            <a:off x="1526047" y="6488668"/>
            <a:ext cx="10262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00A3A6"/>
                </a:solidFill>
              </a:rPr>
              <a:t>V. Viaud - séminaire du réseau Systèmes agricoles et Eau, Rennes, 21-22 mai 2025</a:t>
            </a:r>
          </a:p>
        </p:txBody>
      </p:sp>
    </p:spTree>
    <p:extLst>
      <p:ext uri="{BB962C8B-B14F-4D97-AF65-F5344CB8AC3E}">
        <p14:creationId xmlns:p14="http://schemas.microsoft.com/office/powerpoint/2010/main" val="30573502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D873D8877C1940ABA8D87A5924897E" ma:contentTypeVersion="0" ma:contentTypeDescription="Crée un document." ma:contentTypeScope="" ma:versionID="f95c98425d43da9e2fdb1f3129759bb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3D13E8-3F30-44A3-A89A-5BC4B29E2B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40F4D8-A065-4830-865F-47C12526BA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48B92CB-307F-433A-B8F6-72CC11B3351B}">
  <ds:schemaRefs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8532</TotalTime>
  <Words>1852</Words>
  <Application>Microsoft Office PowerPoint</Application>
  <PresentationFormat>Grand écran</PresentationFormat>
  <Paragraphs>230</Paragraphs>
  <Slides>20</Slides>
  <Notes>20</Notes>
  <HiddenSlides>2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Arial</vt:lpstr>
      <vt:lpstr>AvenirNext LT Pro Cn</vt:lpstr>
      <vt:lpstr>AvenirNext LT Pro Thin</vt:lpstr>
      <vt:lpstr>Calibri</vt:lpstr>
      <vt:lpstr>Calibri Light</vt:lpstr>
      <vt:lpstr>Raleway</vt:lpstr>
      <vt:lpstr>Thème Office</vt:lpstr>
      <vt:lpstr>Eutrophisation littorale :  exemple d’une approche rétrospective et par les socio-écosystèmes</vt:lpstr>
      <vt:lpstr>Contexte</vt:lpstr>
      <vt:lpstr>Présentation PowerPoint</vt:lpstr>
      <vt:lpstr>Présentation PowerPoint</vt:lpstr>
      <vt:lpstr>Enjeux scientifiques</vt:lpstr>
      <vt:lpstr>Démarche</vt:lpstr>
      <vt:lpstr>Démarche</vt:lpstr>
      <vt:lpstr>Sites d’étude</vt:lpstr>
      <vt:lpstr>Actions de recherches / expériences de l’eutrophisation (1/2)</vt:lpstr>
      <vt:lpstr>Actions de recherches / expériences de l’eutrophisation (2/2)</vt:lpstr>
      <vt:lpstr>Actions de recherches / dynamiques biophysiques</vt:lpstr>
      <vt:lpstr>Actions de recherches / dynamiques biophysiques (1/2)</vt:lpstr>
      <vt:lpstr>Actions de recherches / dynamiques biophysiques (2/2)</vt:lpstr>
      <vt:lpstr>Actions de recherches / gouvernance de l’eutrophisation (1/2)</vt:lpstr>
      <vt:lpstr>Actions de recherches / gouvernance de l’eutrophisation (2/2)</vt:lpstr>
      <vt:lpstr>Actions de recherches intégratives</vt:lpstr>
      <vt:lpstr>Conclusion sur ces recherches, sur la démarche</vt:lpstr>
      <vt:lpstr>Conclusion sur ces recherches, sur la démarche</vt:lpstr>
      <vt:lpstr>Présentation PowerPoint</vt:lpstr>
      <vt:lpstr>Recherches sur les socio-écosystèmes littoraux soumis à l’eutrophisation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 de l’UMR SAS</dc:title>
  <dc:creator>Christian Walter</dc:creator>
  <cp:lastModifiedBy>valerie.viaud</cp:lastModifiedBy>
  <cp:revision>532</cp:revision>
  <cp:lastPrinted>2022-09-28T15:01:23Z</cp:lastPrinted>
  <dcterms:created xsi:type="dcterms:W3CDTF">2020-02-07T07:25:34Z</dcterms:created>
  <dcterms:modified xsi:type="dcterms:W3CDTF">2025-05-20T07:51:04Z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0x010100A1D873D8877C1940ABA8D87A5924897E</vt:lpwstr>
  </property>
</Properties>
</file>