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35"/>
  </p:notesMasterIdLst>
  <p:sldIdLst>
    <p:sldId id="256" r:id="rId2"/>
    <p:sldId id="427" r:id="rId3"/>
    <p:sldId id="461" r:id="rId4"/>
    <p:sldId id="462" r:id="rId5"/>
    <p:sldId id="448" r:id="rId6"/>
    <p:sldId id="463" r:id="rId7"/>
    <p:sldId id="450" r:id="rId8"/>
    <p:sldId id="451" r:id="rId9"/>
    <p:sldId id="454" r:id="rId10"/>
    <p:sldId id="464" r:id="rId11"/>
    <p:sldId id="465" r:id="rId12"/>
    <p:sldId id="466" r:id="rId13"/>
    <p:sldId id="467" r:id="rId14"/>
    <p:sldId id="470" r:id="rId15"/>
    <p:sldId id="477" r:id="rId16"/>
    <p:sldId id="458" r:id="rId17"/>
    <p:sldId id="439" r:id="rId18"/>
    <p:sldId id="475" r:id="rId19"/>
    <p:sldId id="479" r:id="rId20"/>
    <p:sldId id="480" r:id="rId21"/>
    <p:sldId id="481" r:id="rId22"/>
    <p:sldId id="476" r:id="rId23"/>
    <p:sldId id="482" r:id="rId24"/>
    <p:sldId id="483" r:id="rId25"/>
    <p:sldId id="484" r:id="rId26"/>
    <p:sldId id="469" r:id="rId27"/>
    <p:sldId id="436" r:id="rId28"/>
    <p:sldId id="438" r:id="rId29"/>
    <p:sldId id="471" r:id="rId30"/>
    <p:sldId id="473" r:id="rId31"/>
    <p:sldId id="472" r:id="rId32"/>
    <p:sldId id="460" r:id="rId33"/>
    <p:sldId id="478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3A6"/>
    <a:srgbClr val="275662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437" autoAdjust="0"/>
  </p:normalViewPr>
  <p:slideViewPr>
    <p:cSldViewPr snapToGrid="0">
      <p:cViewPr varScale="1">
        <p:scale>
          <a:sx n="81" d="100"/>
          <a:sy n="81" d="100"/>
        </p:scale>
        <p:origin x="91" y="18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9EBF83-3730-4F50-8B83-37BDB66B677E}" type="datetimeFigureOut">
              <a:rPr lang="fr-FR" smtClean="0"/>
              <a:t>21/05/2025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B2FC11-020C-4090-AF1C-FC90AC2AEC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3732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2FC11-020C-4090-AF1C-FC90AC2AECD6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549243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2FC11-020C-4090-AF1C-FC90AC2AECD6}" type="slidenum">
              <a:rPr lang="fr-FR" smtClean="0"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06306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2FC11-020C-4090-AF1C-FC90AC2AECD6}" type="slidenum">
              <a:rPr lang="fr-FR" smtClean="0"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657893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2FC11-020C-4090-AF1C-FC90AC2AECD6}" type="slidenum">
              <a:rPr lang="fr-FR" smtClean="0"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72089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2FC11-020C-4090-AF1C-FC90AC2AECD6}" type="slidenum">
              <a:rPr lang="fr-FR" smtClean="0"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48599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2FC11-020C-4090-AF1C-FC90AC2AECD6}" type="slidenum">
              <a:rPr lang="fr-FR" smtClean="0"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228345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2FC11-020C-4090-AF1C-FC90AC2AECD6}" type="slidenum">
              <a:rPr lang="fr-FR" smtClean="0"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469432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2FC11-020C-4090-AF1C-FC90AC2AECD6}" type="slidenum">
              <a:rPr lang="fr-FR" smtClean="0"/>
              <a:t>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97178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2FC11-020C-4090-AF1C-FC90AC2AECD6}" type="slidenum">
              <a:rPr lang="fr-FR" smtClean="0"/>
              <a:t>27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02202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2FC11-020C-4090-AF1C-FC90AC2AECD6}" type="slidenum">
              <a:rPr lang="fr-FR" smtClean="0"/>
              <a:t>28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87155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2FC11-020C-4090-AF1C-FC90AC2AECD6}" type="slidenum">
              <a:rPr lang="fr-FR" smtClean="0"/>
              <a:t>29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08534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2FC11-020C-4090-AF1C-FC90AC2AECD6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99434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2FC11-020C-4090-AF1C-FC90AC2AECD6}" type="slidenum">
              <a:rPr lang="fr-FR" smtClean="0"/>
              <a:t>30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30746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2FC11-020C-4090-AF1C-FC90AC2AECD6}" type="slidenum">
              <a:rPr lang="fr-FR" smtClean="0"/>
              <a:t>31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52081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2FC11-020C-4090-AF1C-FC90AC2AECD6}" type="slidenum">
              <a:rPr lang="fr-FR" smtClean="0"/>
              <a:t>32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675465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2FC11-020C-4090-AF1C-FC90AC2AECD6}" type="slidenum">
              <a:rPr lang="fr-FR" smtClean="0"/>
              <a:t>33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51796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2FC11-020C-4090-AF1C-FC90AC2AECD6}" type="slidenum">
              <a:rPr lang="fr-FR" smtClean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94642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2FC11-020C-4090-AF1C-FC90AC2AECD6}" type="slidenum">
              <a:rPr lang="fr-FR" smtClean="0"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91692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2FC11-020C-4090-AF1C-FC90AC2AECD6}" type="slidenum">
              <a:rPr lang="fr-FR" smtClean="0"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48898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2FC11-020C-4090-AF1C-FC90AC2AECD6}" type="slidenum">
              <a:rPr lang="fr-FR" smtClean="0"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37285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2FC11-020C-4090-AF1C-FC90AC2AECD6}" type="slidenum">
              <a:rPr lang="fr-FR" smtClean="0"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7144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2FC11-020C-4090-AF1C-FC90AC2AECD6}" type="slidenum">
              <a:rPr lang="fr-FR" smtClean="0"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6473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2FC11-020C-4090-AF1C-FC90AC2AECD6}" type="slidenum">
              <a:rPr lang="fr-FR" smtClean="0"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9671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ersion 2">
    <p:bg>
      <p:bgPr>
        <a:solidFill>
          <a:srgbClr val="00A3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8F33C8C-4663-47F8-AAC2-AA7669DF2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852" y="1272218"/>
            <a:ext cx="1546667" cy="41777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405A067-B49C-4F11-A938-80BC29FEEB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" y="2837638"/>
            <a:ext cx="4076190" cy="279047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C5A9449-A06C-4EA1-A540-CB2DC3C4934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315" y="2825325"/>
            <a:ext cx="314286" cy="4285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A9A26A8-F041-4097-AF69-174D33070FC9}"/>
              </a:ext>
            </a:extLst>
          </p:cNvPr>
          <p:cNvSpPr/>
          <p:nvPr userDrawn="1"/>
        </p:nvSpPr>
        <p:spPr>
          <a:xfrm>
            <a:off x="0" y="5994603"/>
            <a:ext cx="12192000" cy="864524"/>
          </a:xfrm>
          <a:prstGeom prst="rect">
            <a:avLst/>
          </a:prstGeom>
          <a:solidFill>
            <a:srgbClr val="00A3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BF5AA71-3F4D-4E9E-BA5E-688B6C5A5C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1843" y="2767207"/>
            <a:ext cx="9144000" cy="105770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FontTx/>
              <a:buNone/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4FC2D0F-6FA4-4470-9D28-7A0490629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1843" y="3634445"/>
            <a:ext cx="9144000" cy="6549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644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660" y="1424048"/>
            <a:ext cx="9713421" cy="4413334"/>
          </a:xfrm>
          <a:prstGeom prst="rect">
            <a:avLst/>
          </a:prstGeom>
        </p:spPr>
        <p:txBody>
          <a:bodyPr vert="eaVert"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40E54DF-C1EA-4882-A6F1-99592839E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2" y="149638"/>
            <a:ext cx="10216343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1A144AD-A97F-4337-A396-D74ADA0CB30F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22336" y="858842"/>
            <a:ext cx="9837199" cy="679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54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8429" y="365132"/>
            <a:ext cx="1755371" cy="5811839"/>
          </a:xfrm>
          <a:prstGeom prst="rect">
            <a:avLst/>
          </a:prstGeom>
        </p:spPr>
        <p:txBody>
          <a:bodyPr vert="eaVert"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10" y="365132"/>
            <a:ext cx="8241047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0C85A8C-AE66-4CB1-AC77-8A0677F197D5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 rot="5400000">
            <a:off x="6626017" y="2818371"/>
            <a:ext cx="5811839" cy="9053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318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363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 - Vers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405A067-B49C-4F11-A938-80BC29FEEB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7638"/>
            <a:ext cx="4076700" cy="279082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C5A9449-A06C-4EA1-A540-CB2DC3C493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308" y="2862269"/>
            <a:ext cx="314325" cy="4286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A9A26A8-F041-4097-AF69-174D33070FC9}"/>
              </a:ext>
            </a:extLst>
          </p:cNvPr>
          <p:cNvSpPr/>
          <p:nvPr userDrawn="1"/>
        </p:nvSpPr>
        <p:spPr>
          <a:xfrm>
            <a:off x="0" y="5994603"/>
            <a:ext cx="12192000" cy="86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BF5AA71-3F4D-4E9E-BA5E-688B6C5A5C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1843" y="2767207"/>
            <a:ext cx="9144000" cy="105770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FontTx/>
              <a:buNone/>
              <a:defRPr sz="36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4FC2D0F-6FA4-4470-9D28-7A0490629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1843" y="3634445"/>
            <a:ext cx="9144000" cy="6549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BA136EC-F916-4BA0-840B-3A2D3BEC369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852" y="1272218"/>
            <a:ext cx="1546667" cy="41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551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class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192" y="149638"/>
            <a:ext cx="10216343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2345" y="1537856"/>
            <a:ext cx="9680172" cy="40067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77E12C6-00F3-439F-A2FE-1D2F0A604A8D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22336" y="858842"/>
            <a:ext cx="9680171" cy="679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338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2336" y="1747095"/>
            <a:ext cx="9724504" cy="4009911"/>
          </a:xfrm>
          <a:prstGeom prst="rect">
            <a:avLst/>
          </a:prstGeom>
        </p:spPr>
        <p:txBody>
          <a:bodyPr/>
          <a:lstStyle>
            <a:lvl1pPr>
              <a:defRPr sz="2400" b="0"/>
            </a:lvl1pPr>
            <a:lvl2pPr>
              <a:defRPr sz="22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40F9627-3E1A-4004-ABFB-AFCBC126E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2" y="149638"/>
            <a:ext cx="10216343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A145E71-E6DC-460B-BD9E-537A5B24AA29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22336" y="858842"/>
            <a:ext cx="9837199" cy="679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000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2336" y="1537860"/>
            <a:ext cx="4401589" cy="435133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5996" y="1537860"/>
            <a:ext cx="4401589" cy="435133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F91C4CC-48F8-459E-8260-CB6FFD7E8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2" y="149638"/>
            <a:ext cx="10216343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FD9EB01-BC37-475E-8D86-8ADA8009556E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22336" y="858842"/>
            <a:ext cx="9837199" cy="679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437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2336" y="1537860"/>
            <a:ext cx="4330297" cy="81759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2336" y="2355454"/>
            <a:ext cx="4330297" cy="336939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04140" y="1537860"/>
            <a:ext cx="4351624" cy="81759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04140" y="2355454"/>
            <a:ext cx="4351624" cy="336939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F8A4CBC-A3CA-47B3-81F3-C727E0427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2" y="149638"/>
            <a:ext cx="10216343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B1D175C3-B714-432E-8A1F-D0A82822D0DC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22336" y="858842"/>
            <a:ext cx="9837199" cy="679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526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31F39E2-47D4-4E2A-8889-FBAB04A15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2" y="149638"/>
            <a:ext cx="10216343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346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604" y="581891"/>
            <a:ext cx="4109957" cy="91024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4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581891"/>
            <a:ext cx="6172200" cy="506245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A161D90-8CEB-43C5-B5C5-E16450DD9099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12060" y="1492139"/>
            <a:ext cx="3740501" cy="1101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B498EB6-14FF-4794-BB07-42C86721F093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112060" y="2593571"/>
            <a:ext cx="3740501" cy="30507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1444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581894"/>
            <a:ext cx="6172200" cy="503751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34FCCB7-9322-4303-8EEA-24D510DAF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604" y="581891"/>
            <a:ext cx="4109957" cy="91024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4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2AEB53-71C1-4969-9341-68037EF54F31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12060" y="1492139"/>
            <a:ext cx="3740501" cy="1101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8FA8FB2-CADF-4B7B-9982-D532987D5500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112060" y="2593571"/>
            <a:ext cx="3740501" cy="30507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895553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3984AF6-CFFF-410E-AD4D-4FAE1D461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65405"/>
          </a:xfrm>
          <a:prstGeom prst="rect">
            <a:avLst/>
          </a:prstGeom>
        </p:spPr>
        <p:txBody>
          <a:bodyPr vert="horz" lIns="0" tIns="4680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D6F15B8-BCC4-4139-B523-9F37938B7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424045"/>
            <a:ext cx="7886700" cy="20049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85EF67C-DB3C-4ADC-829F-14D87A8664F8}"/>
              </a:ext>
            </a:extLst>
          </p:cNvPr>
          <p:cNvSpPr txBox="1"/>
          <p:nvPr userDrawn="1"/>
        </p:nvSpPr>
        <p:spPr>
          <a:xfrm>
            <a:off x="9923119" y="6337738"/>
            <a:ext cx="20889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b="0" dirty="0">
                <a:solidFill>
                  <a:srgbClr val="00A3A6"/>
                </a:solidFill>
                <a:latin typeface="Raleway" panose="020B0503030101060003" pitchFamily="34" charset="0"/>
              </a:rPr>
              <a:t>p. </a:t>
            </a:r>
            <a:fld id="{10B4F56D-375A-4CA4-ABA3-E73F3ECBB440}" type="slidenum">
              <a:rPr lang="fr-FR" sz="1200" b="0" smtClean="0">
                <a:solidFill>
                  <a:srgbClr val="00A3A6"/>
                </a:solidFill>
                <a:latin typeface="Raleway" panose="020B0503030101060003" pitchFamily="34" charset="0"/>
              </a:rPr>
              <a:pPr algn="r"/>
              <a:t>‹N°›</a:t>
            </a:fld>
            <a:endParaRPr lang="fr-FR" sz="1200" b="0" dirty="0">
              <a:solidFill>
                <a:srgbClr val="00A3A6"/>
              </a:solidFill>
              <a:latin typeface="Raleway" panose="020B0503030101060003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31A273F-8B3B-4FFA-A6A7-5A556F5FD6D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6187"/>
            <a:ext cx="2000250" cy="8001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B30FD33-E435-4A46-B168-E07C4F5FE24A}"/>
              </a:ext>
            </a:extLst>
          </p:cNvPr>
          <p:cNvSpPr txBox="1"/>
          <p:nvPr userDrawn="1"/>
        </p:nvSpPr>
        <p:spPr>
          <a:xfrm>
            <a:off x="1142999" y="6350734"/>
            <a:ext cx="67161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aseline="0" smtClean="0">
                <a:solidFill>
                  <a:srgbClr val="275662"/>
                </a:solidFill>
                <a:latin typeface="+mn-lt"/>
              </a:rPr>
              <a:t>SAE - Systèmes Agricoles et Eau </a:t>
            </a:r>
            <a:endParaRPr lang="fr-FR" sz="1000" dirty="0">
              <a:solidFill>
                <a:srgbClr val="275662"/>
              </a:solidFill>
              <a:latin typeface="+mn-lt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EB41401-1E18-450D-B56F-5BE5E627703C}"/>
              </a:ext>
            </a:extLst>
          </p:cNvPr>
          <p:cNvSpPr txBox="1"/>
          <p:nvPr userDrawn="1"/>
        </p:nvSpPr>
        <p:spPr>
          <a:xfrm>
            <a:off x="1142999" y="6533137"/>
            <a:ext cx="67161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aseline="0" dirty="0" smtClean="0">
                <a:solidFill>
                  <a:srgbClr val="00A3A6"/>
                </a:solidFill>
                <a:latin typeface="+mj-lt"/>
              </a:rPr>
              <a:t>Rennes - 21 mai 2025</a:t>
            </a:r>
            <a:endParaRPr lang="fr-FR" sz="1000" dirty="0">
              <a:solidFill>
                <a:srgbClr val="00A3A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94730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6" r:id="rId2"/>
    <p:sldLayoutId id="2147483687" r:id="rId3"/>
    <p:sldLayoutId id="2147483662" r:id="rId4"/>
    <p:sldLayoutId id="2147483664" r:id="rId5"/>
    <p:sldLayoutId id="2147483665" r:id="rId6"/>
    <p:sldLayoutId id="2147483666" r:id="rId7"/>
    <p:sldLayoutId id="2147483668" r:id="rId8"/>
    <p:sldLayoutId id="2147483669" r:id="rId9"/>
    <p:sldLayoutId id="2147483670" r:id="rId10"/>
    <p:sldLayoutId id="2147483671" r:id="rId11"/>
    <p:sldLayoutId id="2147483688" r:id="rId12"/>
  </p:sldLayoutIdLst>
  <p:txStyles>
    <p:titleStyle>
      <a:lvl1pPr marL="457200" indent="-457200" algn="l" defTabSz="914400" rtl="0" eaLnBrk="1" latinLnBrk="0" hangingPunct="1">
        <a:lnSpc>
          <a:spcPct val="90000"/>
        </a:lnSpc>
        <a:spcBef>
          <a:spcPct val="0"/>
        </a:spcBef>
        <a:buFontTx/>
        <a:buBlip>
          <a:blip r:embed="rId15"/>
        </a:buBlip>
        <a:defRPr sz="3000" b="1" kern="1200">
          <a:solidFill>
            <a:srgbClr val="00A3A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rgbClr val="00A3A6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4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1.svg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image" Target="../media/image2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2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26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26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28.png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DAD651C9-32F6-424D-94A4-14C1A2CC64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1843" y="2767207"/>
            <a:ext cx="9144000" cy="710779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 </a:t>
            </a:r>
            <a:r>
              <a:rPr lang="fr-FR" sz="4400" dirty="0" smtClean="0"/>
              <a:t>Réseau SAE - Systèmes Agricoles et Eau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 </a:t>
            </a:r>
            <a:endParaRPr lang="fr-FR" sz="3200" dirty="0"/>
          </a:p>
        </p:txBody>
      </p:sp>
      <p:sp>
        <p:nvSpPr>
          <p:cNvPr id="11" name="Sous-titre 10">
            <a:extLst>
              <a:ext uri="{FF2B5EF4-FFF2-40B4-BE49-F238E27FC236}">
                <a16:creationId xmlns:a16="http://schemas.microsoft.com/office/drawing/2014/main" id="{9083EFA4-1D53-4E37-B8DB-06ED2B1979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1843" y="3545240"/>
            <a:ext cx="8713570" cy="1068705"/>
          </a:xfrm>
        </p:spPr>
        <p:txBody>
          <a:bodyPr>
            <a:noAutofit/>
          </a:bodyPr>
          <a:lstStyle/>
          <a:p>
            <a:r>
              <a:rPr lang="fr-FR" sz="3200" b="1" dirty="0"/>
              <a:t>E</a:t>
            </a:r>
            <a:r>
              <a:rPr lang="fr-FR" sz="3200" b="1" dirty="0" smtClean="0"/>
              <a:t>fficience, empreinte, productivité et production </a:t>
            </a:r>
            <a:r>
              <a:rPr lang="fr-FR" sz="2800" b="1" i="1" dirty="0"/>
              <a:t>R</a:t>
            </a:r>
            <a:r>
              <a:rPr lang="fr-FR" sz="2800" b="1" i="1" dirty="0" smtClean="0"/>
              <a:t>egards croisés et tentative de généricité</a:t>
            </a:r>
            <a:r>
              <a:rPr lang="fr-FR" sz="3200" b="1" dirty="0" smtClean="0"/>
              <a:t> </a:t>
            </a:r>
          </a:p>
        </p:txBody>
      </p:sp>
      <p:sp>
        <p:nvSpPr>
          <p:cNvPr id="16" name="Sous-titre 10">
            <a:extLst>
              <a:ext uri="{FF2B5EF4-FFF2-40B4-BE49-F238E27FC236}">
                <a16:creationId xmlns:a16="http://schemas.microsoft.com/office/drawing/2014/main" id="{9083EFA4-1D53-4E37-B8DB-06ED2B197975}"/>
              </a:ext>
            </a:extLst>
          </p:cNvPr>
          <p:cNvSpPr txBox="1">
            <a:spLocks/>
          </p:cNvSpPr>
          <p:nvPr/>
        </p:nvSpPr>
        <p:spPr>
          <a:xfrm>
            <a:off x="2318565" y="5132474"/>
            <a:ext cx="8314283" cy="13662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275662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 smtClean="0">
                <a:solidFill>
                  <a:schemeClr val="bg1"/>
                </a:solidFill>
              </a:rPr>
              <a:t> Contacts      bruno.cheviron@inrae.fr</a:t>
            </a:r>
            <a:endParaRPr lang="fr-FR" sz="2000" b="1" dirty="0">
              <a:solidFill>
                <a:schemeClr val="bg1"/>
              </a:solidFill>
            </a:endParaRPr>
          </a:p>
          <a:p>
            <a:r>
              <a:rPr lang="fr-FR" sz="2000" b="1" dirty="0" smtClean="0">
                <a:solidFill>
                  <a:schemeClr val="bg1"/>
                </a:solidFill>
              </a:rPr>
              <a:t>	       lilia.mzali@inrae.fr</a:t>
            </a:r>
          </a:p>
          <a:p>
            <a:r>
              <a:rPr lang="fr-FR" sz="2000" b="1" dirty="0" smtClean="0">
                <a:solidFill>
                  <a:schemeClr val="bg1"/>
                </a:solidFill>
              </a:rPr>
              <a:t>	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2848" y="171231"/>
            <a:ext cx="1340665" cy="178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2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Arc 84"/>
          <p:cNvSpPr/>
          <p:nvPr/>
        </p:nvSpPr>
        <p:spPr>
          <a:xfrm flipV="1">
            <a:off x="3423725" y="2786211"/>
            <a:ext cx="3699404" cy="1537549"/>
          </a:xfrm>
          <a:prstGeom prst="arc">
            <a:avLst>
              <a:gd name="adj1" fmla="val 12262915"/>
              <a:gd name="adj2" fmla="val 20134414"/>
            </a:avLst>
          </a:prstGeom>
          <a:ln w="50800">
            <a:solidFill>
              <a:srgbClr val="00A3A6">
                <a:alpha val="35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Rectangle 85"/>
          <p:cNvSpPr/>
          <p:nvPr/>
        </p:nvSpPr>
        <p:spPr>
          <a:xfrm rot="16200000">
            <a:off x="4851771" y="4167753"/>
            <a:ext cx="843312" cy="324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Titre 3">
            <a:extLst>
              <a:ext uri="{FF2B5EF4-FFF2-40B4-BE49-F238E27FC236}">
                <a16:creationId xmlns:a16="http://schemas.microsoft.com/office/drawing/2014/main" id="{B04BF84E-87D9-44F4-AA24-825D16CC57AD}"/>
              </a:ext>
            </a:extLst>
          </p:cNvPr>
          <p:cNvSpPr txBox="1">
            <a:spLocks/>
          </p:cNvSpPr>
          <p:nvPr/>
        </p:nvSpPr>
        <p:spPr>
          <a:xfrm>
            <a:off x="726101" y="8825"/>
            <a:ext cx="11180764" cy="888251"/>
          </a:xfrm>
          <a:prstGeom prst="rect">
            <a:avLst/>
          </a:prstGeom>
        </p:spPr>
        <p:txBody>
          <a:bodyPr vert="horz" lIns="0" tIns="46800" rIns="91440" bIns="45720" rtlCol="0" anchor="ctr" anchorCtr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Tx/>
              <a:buBlip>
                <a:blip r:embed="rId3"/>
              </a:buBlip>
              <a:defRPr sz="3000" b="1" kern="1200">
                <a:solidFill>
                  <a:srgbClr val="00A3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0" dirty="0" smtClean="0">
                <a:latin typeface="+mn-lt"/>
              </a:rPr>
              <a:t>Efficience, empreinte</a:t>
            </a:r>
            <a:r>
              <a:rPr lang="fr-FR" b="0" dirty="0">
                <a:latin typeface="+mn-lt"/>
              </a:rPr>
              <a:t>,</a:t>
            </a:r>
            <a:r>
              <a:rPr lang="fr-FR" b="0" dirty="0" smtClean="0">
                <a:latin typeface="+mn-lt"/>
              </a:rPr>
              <a:t> productivité et production</a:t>
            </a:r>
            <a:endParaRPr lang="fr-FR" b="0" dirty="0">
              <a:latin typeface="+mn-lt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0467" y="42015"/>
            <a:ext cx="742950" cy="1000125"/>
          </a:xfrm>
          <a:prstGeom prst="rect">
            <a:avLst/>
          </a:prstGeom>
        </p:spPr>
      </p:pic>
      <p:sp>
        <p:nvSpPr>
          <p:cNvPr id="3" name="Arc 2"/>
          <p:cNvSpPr/>
          <p:nvPr/>
        </p:nvSpPr>
        <p:spPr>
          <a:xfrm>
            <a:off x="3423725" y="1248662"/>
            <a:ext cx="3699404" cy="1537549"/>
          </a:xfrm>
          <a:prstGeom prst="arc">
            <a:avLst>
              <a:gd name="adj1" fmla="val 12262915"/>
              <a:gd name="adj2" fmla="val 20134414"/>
            </a:avLst>
          </a:prstGeom>
          <a:ln w="50800">
            <a:solidFill>
              <a:srgbClr val="00A3A6">
                <a:alpha val="35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5888" y="1486780"/>
            <a:ext cx="8134793" cy="25172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456711" y="2413592"/>
            <a:ext cx="843312" cy="4772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10"/>
          <p:cNvCxnSpPr/>
          <p:nvPr/>
        </p:nvCxnSpPr>
        <p:spPr>
          <a:xfrm>
            <a:off x="5273427" y="4004015"/>
            <a:ext cx="0" cy="652327"/>
          </a:xfrm>
          <a:prstGeom prst="line">
            <a:avLst/>
          </a:prstGeom>
          <a:ln w="57150">
            <a:solidFill>
              <a:srgbClr val="00A3A6">
                <a:alpha val="3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ZoneTexte 87"/>
          <p:cNvSpPr txBox="1"/>
          <p:nvPr/>
        </p:nvSpPr>
        <p:spPr>
          <a:xfrm>
            <a:off x="7711452" y="4284362"/>
            <a:ext cx="39292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 smtClean="0">
                <a:sym typeface="Wingdings" panose="05000000000000000000" pitchFamily="2" charset="2"/>
              </a:rPr>
              <a:t>Fonction de production</a:t>
            </a:r>
          </a:p>
          <a:p>
            <a:r>
              <a:rPr lang="fr-FR" dirty="0" smtClean="0">
                <a:sym typeface="Wingdings" panose="05000000000000000000" pitchFamily="2" charset="2"/>
              </a:rPr>
              <a:t>- Critère de </a:t>
            </a:r>
            <a:r>
              <a:rPr lang="fr-FR" dirty="0" smtClean="0">
                <a:solidFill>
                  <a:srgbClr val="00A3A6"/>
                </a:solidFill>
                <a:sym typeface="Wingdings" panose="05000000000000000000" pitchFamily="2" charset="2"/>
              </a:rPr>
              <a:t>productivité</a:t>
            </a:r>
            <a:r>
              <a:rPr lang="fr-FR" dirty="0" smtClean="0">
                <a:sym typeface="Wingdings" panose="05000000000000000000" pitchFamily="2" charset="2"/>
              </a:rPr>
              <a:t> lié à l'</a:t>
            </a:r>
            <a:r>
              <a:rPr lang="fr-FR" dirty="0" smtClean="0">
                <a:solidFill>
                  <a:srgbClr val="00A3A6"/>
                </a:solidFill>
                <a:sym typeface="Wingdings" panose="05000000000000000000" pitchFamily="2" charset="2"/>
              </a:rPr>
              <a:t>efficience</a:t>
            </a:r>
          </a:p>
          <a:p>
            <a:r>
              <a:rPr lang="fr-FR" dirty="0" smtClean="0">
                <a:sym typeface="Wingdings" panose="05000000000000000000" pitchFamily="2" charset="2"/>
              </a:rPr>
              <a:t>- Critère de </a:t>
            </a:r>
            <a:r>
              <a:rPr lang="fr-FR" dirty="0" smtClean="0">
                <a:solidFill>
                  <a:srgbClr val="00A3A6"/>
                </a:solidFill>
                <a:sym typeface="Wingdings" panose="05000000000000000000" pitchFamily="2" charset="2"/>
              </a:rPr>
              <a:t>production</a:t>
            </a:r>
          </a:p>
          <a:p>
            <a:r>
              <a:rPr lang="fr-FR" dirty="0" smtClean="0"/>
              <a:t>- Critère d'</a:t>
            </a:r>
            <a:r>
              <a:rPr lang="fr-FR" dirty="0" smtClean="0">
                <a:solidFill>
                  <a:srgbClr val="00A3A6"/>
                </a:solidFill>
              </a:rPr>
              <a:t>empreinte</a:t>
            </a:r>
            <a:endParaRPr lang="fr-FR" dirty="0">
              <a:solidFill>
                <a:srgbClr val="00A3A6"/>
              </a:solidFill>
            </a:endParaRPr>
          </a:p>
        </p:txBody>
      </p:sp>
      <p:sp>
        <p:nvSpPr>
          <p:cNvPr id="89" name="ZoneTexte 88"/>
          <p:cNvSpPr txBox="1"/>
          <p:nvPr/>
        </p:nvSpPr>
        <p:spPr>
          <a:xfrm>
            <a:off x="1042923" y="4422861"/>
            <a:ext cx="21496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 smtClean="0">
                <a:sym typeface="Wingdings" panose="05000000000000000000" pitchFamily="2" charset="2"/>
              </a:rPr>
              <a:t>Vision de l'efficience</a:t>
            </a:r>
          </a:p>
          <a:p>
            <a:r>
              <a:rPr lang="fr-FR" dirty="0" smtClean="0">
                <a:sym typeface="Wingdings" panose="05000000000000000000" pitchFamily="2" charset="2"/>
              </a:rPr>
              <a:t>- Critère d'</a:t>
            </a:r>
            <a:r>
              <a:rPr lang="fr-FR" dirty="0" smtClean="0">
                <a:solidFill>
                  <a:srgbClr val="00A3A6"/>
                </a:solidFill>
                <a:sym typeface="Wingdings" panose="05000000000000000000" pitchFamily="2" charset="2"/>
              </a:rPr>
              <a:t>efficience</a:t>
            </a:r>
          </a:p>
          <a:p>
            <a:r>
              <a:rPr lang="fr-FR" dirty="0" smtClean="0">
                <a:sym typeface="Wingdings" panose="05000000000000000000" pitchFamily="2" charset="2"/>
              </a:rPr>
              <a:t>- Critère d'</a:t>
            </a:r>
            <a:r>
              <a:rPr lang="fr-FR" dirty="0" smtClean="0">
                <a:solidFill>
                  <a:srgbClr val="00A3A6"/>
                </a:solidFill>
                <a:sym typeface="Wingdings" panose="05000000000000000000" pitchFamily="2" charset="2"/>
              </a:rPr>
              <a:t>empreinte</a:t>
            </a:r>
            <a:endParaRPr lang="fr-FR" dirty="0">
              <a:solidFill>
                <a:srgbClr val="00A3A6"/>
              </a:solidFill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4522679" y="3647922"/>
            <a:ext cx="1618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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b="1" dirty="0" smtClean="0">
                <a:solidFill>
                  <a:schemeClr val="bg1">
                    <a:lumMod val="65000"/>
                  </a:schemeClr>
                </a:solidFill>
              </a:rPr>
              <a:t>Lien indirect</a:t>
            </a:r>
            <a:endParaRPr lang="fr-FR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4522679" y="810942"/>
            <a:ext cx="1491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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b="1" dirty="0" smtClean="0">
                <a:solidFill>
                  <a:schemeClr val="bg1">
                    <a:lumMod val="65000"/>
                  </a:schemeClr>
                </a:solidFill>
              </a:rPr>
              <a:t>Lien direct </a:t>
            </a:r>
            <a:endParaRPr lang="fr-FR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37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Arc 84"/>
          <p:cNvSpPr/>
          <p:nvPr/>
        </p:nvSpPr>
        <p:spPr>
          <a:xfrm flipV="1">
            <a:off x="3423725" y="2786211"/>
            <a:ext cx="3699404" cy="1537549"/>
          </a:xfrm>
          <a:prstGeom prst="arc">
            <a:avLst>
              <a:gd name="adj1" fmla="val 12262915"/>
              <a:gd name="adj2" fmla="val 20134414"/>
            </a:avLst>
          </a:prstGeom>
          <a:ln w="50800">
            <a:solidFill>
              <a:srgbClr val="00A3A6">
                <a:alpha val="35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Rectangle 85"/>
          <p:cNvSpPr/>
          <p:nvPr/>
        </p:nvSpPr>
        <p:spPr>
          <a:xfrm rot="16200000">
            <a:off x="4851771" y="4167753"/>
            <a:ext cx="843312" cy="324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Titre 3">
            <a:extLst>
              <a:ext uri="{FF2B5EF4-FFF2-40B4-BE49-F238E27FC236}">
                <a16:creationId xmlns:a16="http://schemas.microsoft.com/office/drawing/2014/main" id="{B04BF84E-87D9-44F4-AA24-825D16CC57AD}"/>
              </a:ext>
            </a:extLst>
          </p:cNvPr>
          <p:cNvSpPr txBox="1">
            <a:spLocks/>
          </p:cNvSpPr>
          <p:nvPr/>
        </p:nvSpPr>
        <p:spPr>
          <a:xfrm>
            <a:off x="726101" y="8825"/>
            <a:ext cx="11180764" cy="888251"/>
          </a:xfrm>
          <a:prstGeom prst="rect">
            <a:avLst/>
          </a:prstGeom>
        </p:spPr>
        <p:txBody>
          <a:bodyPr vert="horz" lIns="0" tIns="46800" rIns="91440" bIns="45720" rtlCol="0" anchor="ctr" anchorCtr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Tx/>
              <a:buBlip>
                <a:blip r:embed="rId3"/>
              </a:buBlip>
              <a:defRPr sz="3000" b="1" kern="1200">
                <a:solidFill>
                  <a:srgbClr val="00A3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0" dirty="0" smtClean="0">
                <a:latin typeface="+mn-lt"/>
              </a:rPr>
              <a:t>Efficience, empreinte</a:t>
            </a:r>
            <a:r>
              <a:rPr lang="fr-FR" b="0" dirty="0">
                <a:latin typeface="+mn-lt"/>
              </a:rPr>
              <a:t>,</a:t>
            </a:r>
            <a:r>
              <a:rPr lang="fr-FR" b="0" dirty="0" smtClean="0">
                <a:latin typeface="+mn-lt"/>
              </a:rPr>
              <a:t> productivité et production</a:t>
            </a:r>
            <a:endParaRPr lang="fr-FR" b="0" dirty="0">
              <a:latin typeface="+mn-lt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0467" y="42015"/>
            <a:ext cx="742950" cy="1000125"/>
          </a:xfrm>
          <a:prstGeom prst="rect">
            <a:avLst/>
          </a:prstGeom>
        </p:spPr>
      </p:pic>
      <p:sp>
        <p:nvSpPr>
          <p:cNvPr id="3" name="Arc 2"/>
          <p:cNvSpPr/>
          <p:nvPr/>
        </p:nvSpPr>
        <p:spPr>
          <a:xfrm>
            <a:off x="3423725" y="1248662"/>
            <a:ext cx="3699404" cy="1537549"/>
          </a:xfrm>
          <a:prstGeom prst="arc">
            <a:avLst>
              <a:gd name="adj1" fmla="val 12262915"/>
              <a:gd name="adj2" fmla="val 20134414"/>
            </a:avLst>
          </a:prstGeom>
          <a:ln w="50800">
            <a:solidFill>
              <a:srgbClr val="00A3A6">
                <a:alpha val="35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5888" y="1486780"/>
            <a:ext cx="8134793" cy="25172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456711" y="2413592"/>
            <a:ext cx="843312" cy="4772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10"/>
          <p:cNvCxnSpPr/>
          <p:nvPr/>
        </p:nvCxnSpPr>
        <p:spPr>
          <a:xfrm>
            <a:off x="5273427" y="4004015"/>
            <a:ext cx="0" cy="652327"/>
          </a:xfrm>
          <a:prstGeom prst="line">
            <a:avLst/>
          </a:prstGeom>
          <a:ln w="57150">
            <a:solidFill>
              <a:srgbClr val="00A3A6">
                <a:alpha val="3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ZoneTexte 87"/>
          <p:cNvSpPr txBox="1"/>
          <p:nvPr/>
        </p:nvSpPr>
        <p:spPr>
          <a:xfrm>
            <a:off x="7711452" y="4284362"/>
            <a:ext cx="39292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 smtClean="0">
                <a:sym typeface="Wingdings" panose="05000000000000000000" pitchFamily="2" charset="2"/>
              </a:rPr>
              <a:t>Fonction de production</a:t>
            </a:r>
          </a:p>
          <a:p>
            <a:r>
              <a:rPr lang="fr-FR" dirty="0" smtClean="0">
                <a:sym typeface="Wingdings" panose="05000000000000000000" pitchFamily="2" charset="2"/>
              </a:rPr>
              <a:t>- Critère de </a:t>
            </a:r>
            <a:r>
              <a:rPr lang="fr-FR" dirty="0" smtClean="0">
                <a:solidFill>
                  <a:srgbClr val="00A3A6"/>
                </a:solidFill>
                <a:sym typeface="Wingdings" panose="05000000000000000000" pitchFamily="2" charset="2"/>
              </a:rPr>
              <a:t>productivité</a:t>
            </a:r>
            <a:r>
              <a:rPr lang="fr-FR" dirty="0" smtClean="0">
                <a:sym typeface="Wingdings" panose="05000000000000000000" pitchFamily="2" charset="2"/>
              </a:rPr>
              <a:t> lié à l'</a:t>
            </a:r>
            <a:r>
              <a:rPr lang="fr-FR" dirty="0" smtClean="0">
                <a:solidFill>
                  <a:srgbClr val="00A3A6"/>
                </a:solidFill>
                <a:sym typeface="Wingdings" panose="05000000000000000000" pitchFamily="2" charset="2"/>
              </a:rPr>
              <a:t>efficience</a:t>
            </a:r>
          </a:p>
          <a:p>
            <a:r>
              <a:rPr lang="fr-FR" dirty="0" smtClean="0">
                <a:sym typeface="Wingdings" panose="05000000000000000000" pitchFamily="2" charset="2"/>
              </a:rPr>
              <a:t>- Critère de </a:t>
            </a:r>
            <a:r>
              <a:rPr lang="fr-FR" dirty="0" smtClean="0">
                <a:solidFill>
                  <a:srgbClr val="00A3A6"/>
                </a:solidFill>
                <a:sym typeface="Wingdings" panose="05000000000000000000" pitchFamily="2" charset="2"/>
              </a:rPr>
              <a:t>production</a:t>
            </a:r>
          </a:p>
          <a:p>
            <a:r>
              <a:rPr lang="fr-FR" dirty="0" smtClean="0"/>
              <a:t>- Critère d'</a:t>
            </a:r>
            <a:r>
              <a:rPr lang="fr-FR" dirty="0" smtClean="0">
                <a:solidFill>
                  <a:srgbClr val="00A3A6"/>
                </a:solidFill>
              </a:rPr>
              <a:t>empreinte</a:t>
            </a:r>
            <a:endParaRPr lang="fr-FR" dirty="0">
              <a:solidFill>
                <a:srgbClr val="00A3A6"/>
              </a:solidFill>
            </a:endParaRPr>
          </a:p>
        </p:txBody>
      </p:sp>
      <p:sp>
        <p:nvSpPr>
          <p:cNvPr id="89" name="ZoneTexte 88"/>
          <p:cNvSpPr txBox="1"/>
          <p:nvPr/>
        </p:nvSpPr>
        <p:spPr>
          <a:xfrm>
            <a:off x="1042923" y="4422861"/>
            <a:ext cx="21496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 smtClean="0">
                <a:sym typeface="Wingdings" panose="05000000000000000000" pitchFamily="2" charset="2"/>
              </a:rPr>
              <a:t>Vision de l'efficience</a:t>
            </a:r>
          </a:p>
          <a:p>
            <a:r>
              <a:rPr lang="fr-FR" dirty="0" smtClean="0">
                <a:sym typeface="Wingdings" panose="05000000000000000000" pitchFamily="2" charset="2"/>
              </a:rPr>
              <a:t>- Critère d'</a:t>
            </a:r>
            <a:r>
              <a:rPr lang="fr-FR" dirty="0" smtClean="0">
                <a:solidFill>
                  <a:srgbClr val="00A3A6"/>
                </a:solidFill>
                <a:sym typeface="Wingdings" panose="05000000000000000000" pitchFamily="2" charset="2"/>
              </a:rPr>
              <a:t>efficience</a:t>
            </a:r>
          </a:p>
          <a:p>
            <a:r>
              <a:rPr lang="fr-FR" dirty="0" smtClean="0">
                <a:sym typeface="Wingdings" panose="05000000000000000000" pitchFamily="2" charset="2"/>
              </a:rPr>
              <a:t>- Critère d'</a:t>
            </a:r>
            <a:r>
              <a:rPr lang="fr-FR" dirty="0" smtClean="0">
                <a:solidFill>
                  <a:srgbClr val="00A3A6"/>
                </a:solidFill>
                <a:sym typeface="Wingdings" panose="05000000000000000000" pitchFamily="2" charset="2"/>
              </a:rPr>
              <a:t>empreinte</a:t>
            </a:r>
            <a:endParaRPr lang="fr-FR" dirty="0">
              <a:solidFill>
                <a:srgbClr val="00A3A6"/>
              </a:solidFill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4522679" y="3647922"/>
            <a:ext cx="1618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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b="1" dirty="0" smtClean="0">
                <a:solidFill>
                  <a:schemeClr val="bg1">
                    <a:lumMod val="65000"/>
                  </a:schemeClr>
                </a:solidFill>
              </a:rPr>
              <a:t>Lien indirect</a:t>
            </a:r>
            <a:endParaRPr lang="fr-FR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4522679" y="810942"/>
            <a:ext cx="1491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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b="1" dirty="0" smtClean="0">
                <a:solidFill>
                  <a:schemeClr val="bg1">
                    <a:lumMod val="65000"/>
                  </a:schemeClr>
                </a:solidFill>
              </a:rPr>
              <a:t>Lien direct </a:t>
            </a:r>
            <a:endParaRPr lang="fr-FR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3" name="ZoneTexte 92"/>
          <p:cNvSpPr txBox="1"/>
          <p:nvPr/>
        </p:nvSpPr>
        <p:spPr>
          <a:xfrm>
            <a:off x="2167478" y="5274016"/>
            <a:ext cx="64508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u="sng" dirty="0" smtClean="0">
                <a:sym typeface="Wingdings" panose="05000000000000000000" pitchFamily="2" charset="2"/>
              </a:rPr>
              <a:t>Vision intégrée</a:t>
            </a:r>
          </a:p>
          <a:p>
            <a:pPr algn="ctr"/>
            <a:r>
              <a:rPr lang="fr-FR" dirty="0" smtClean="0">
                <a:sym typeface="Wingdings" panose="05000000000000000000" pitchFamily="2" charset="2"/>
              </a:rPr>
              <a:t>Actions exercées </a:t>
            </a:r>
            <a:r>
              <a:rPr lang="fr-FR" dirty="0" smtClean="0">
                <a:sym typeface="Symbol" panose="05050102010706020507" pitchFamily="18" charset="2"/>
              </a:rPr>
              <a:t></a:t>
            </a:r>
            <a:r>
              <a:rPr lang="fr-FR" dirty="0" smtClean="0">
                <a:sym typeface="Wingdings" panose="05000000000000000000" pitchFamily="2" charset="2"/>
              </a:rPr>
              <a:t> Efficience, Empreinte, Productivité, Production</a:t>
            </a:r>
          </a:p>
        </p:txBody>
      </p:sp>
      <p:sp>
        <p:nvSpPr>
          <p:cNvPr id="94" name="ZoneTexte 93"/>
          <p:cNvSpPr txBox="1"/>
          <p:nvPr/>
        </p:nvSpPr>
        <p:spPr>
          <a:xfrm>
            <a:off x="1858234" y="5833851"/>
            <a:ext cx="2377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Wingdings" panose="05000000000000000000" pitchFamily="2" charset="2"/>
              </a:rPr>
              <a:t>Stratégie d'irrigation</a:t>
            </a:r>
            <a:r>
              <a:rPr lang="fr-FR" dirty="0">
                <a:sym typeface="Symbol" panose="05050102010706020507" pitchFamily="18" charset="2"/>
              </a:rPr>
              <a:t> </a:t>
            </a:r>
            <a:endParaRPr lang="fr-FR" dirty="0" smtClean="0">
              <a:sym typeface="Wingdings" panose="05000000000000000000" pitchFamily="2" charset="2"/>
            </a:endParaRPr>
          </a:p>
        </p:txBody>
      </p:sp>
      <p:sp>
        <p:nvSpPr>
          <p:cNvPr id="95" name="ZoneTexte 94"/>
          <p:cNvSpPr txBox="1"/>
          <p:nvPr/>
        </p:nvSpPr>
        <p:spPr>
          <a:xfrm>
            <a:off x="4450855" y="5850320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Wingdings" panose="05000000000000000000" pitchFamily="2" charset="2"/>
              </a:rPr>
              <a:t>TPI/</a:t>
            </a:r>
            <a:r>
              <a:rPr lang="fr-FR" dirty="0" smtClean="0">
                <a:sym typeface="Symbol" panose="05050102010706020507" pitchFamily="18" charset="2"/>
              </a:rPr>
              <a:t>I</a:t>
            </a:r>
            <a:endParaRPr lang="fr-FR" dirty="0" smtClean="0">
              <a:sym typeface="Wingdings" panose="05000000000000000000" pitchFamily="2" charset="2"/>
            </a:endParaRPr>
          </a:p>
        </p:txBody>
      </p:sp>
      <p:sp>
        <p:nvSpPr>
          <p:cNvPr id="96" name="ZoneTexte 95"/>
          <p:cNvSpPr txBox="1"/>
          <p:nvPr/>
        </p:nvSpPr>
        <p:spPr>
          <a:xfrm>
            <a:off x="5523926" y="5866701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Symbol" panose="05050102010706020507" pitchFamily="18" charset="2"/>
              </a:rPr>
              <a:t>I</a:t>
            </a:r>
            <a:endParaRPr lang="fr-FR" dirty="0" smtClean="0">
              <a:sym typeface="Wingdings" panose="05000000000000000000" pitchFamily="2" charset="2"/>
            </a:endParaRPr>
          </a:p>
        </p:txBody>
      </p:sp>
      <p:sp>
        <p:nvSpPr>
          <p:cNvPr id="98" name="ZoneTexte 97"/>
          <p:cNvSpPr txBox="1"/>
          <p:nvPr/>
        </p:nvSpPr>
        <p:spPr>
          <a:xfrm>
            <a:off x="6476360" y="5866701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Symbol" panose="05050102010706020507" pitchFamily="18" charset="2"/>
              </a:rPr>
              <a:t>B/I</a:t>
            </a:r>
            <a:endParaRPr lang="fr-FR" dirty="0" smtClean="0">
              <a:sym typeface="Wingdings" panose="05000000000000000000" pitchFamily="2" charset="2"/>
            </a:endParaRPr>
          </a:p>
        </p:txBody>
      </p:sp>
      <p:sp>
        <p:nvSpPr>
          <p:cNvPr id="99" name="ZoneTexte 98"/>
          <p:cNvSpPr txBox="1"/>
          <p:nvPr/>
        </p:nvSpPr>
        <p:spPr>
          <a:xfrm>
            <a:off x="7888788" y="5850320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Symbol" panose="05050102010706020507" pitchFamily="18" charset="2"/>
              </a:rPr>
              <a:t>B</a:t>
            </a:r>
            <a:endParaRPr lang="fr-FR" dirty="0" smtClean="0">
              <a:sym typeface="Wingdings" panose="05000000000000000000" pitchFamily="2" charset="2"/>
            </a:endParaRPr>
          </a:p>
        </p:txBody>
      </p:sp>
      <p:sp>
        <p:nvSpPr>
          <p:cNvPr id="21" name="Forme libre 20"/>
          <p:cNvSpPr/>
          <p:nvPr/>
        </p:nvSpPr>
        <p:spPr>
          <a:xfrm rot="12249719">
            <a:off x="6414459" y="4735471"/>
            <a:ext cx="765544" cy="723014"/>
          </a:xfrm>
          <a:custGeom>
            <a:avLst/>
            <a:gdLst>
              <a:gd name="connsiteX0" fmla="*/ 0 w 765544"/>
              <a:gd name="connsiteY0" fmla="*/ 723014 h 723014"/>
              <a:gd name="connsiteX1" fmla="*/ 510363 w 765544"/>
              <a:gd name="connsiteY1" fmla="*/ 478465 h 723014"/>
              <a:gd name="connsiteX2" fmla="*/ 765544 w 765544"/>
              <a:gd name="connsiteY2" fmla="*/ 0 h 723014"/>
              <a:gd name="connsiteX3" fmla="*/ 765544 w 765544"/>
              <a:gd name="connsiteY3" fmla="*/ 0 h 723014"/>
              <a:gd name="connsiteX0" fmla="*/ 0 w 765544"/>
              <a:gd name="connsiteY0" fmla="*/ 723014 h 723014"/>
              <a:gd name="connsiteX1" fmla="*/ 478465 w 765544"/>
              <a:gd name="connsiteY1" fmla="*/ 425302 h 723014"/>
              <a:gd name="connsiteX2" fmla="*/ 765544 w 765544"/>
              <a:gd name="connsiteY2" fmla="*/ 0 h 723014"/>
              <a:gd name="connsiteX3" fmla="*/ 765544 w 765544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5544" h="723014">
                <a:moveTo>
                  <a:pt x="0" y="723014"/>
                </a:moveTo>
                <a:cubicBezTo>
                  <a:pt x="191386" y="660990"/>
                  <a:pt x="350874" y="545804"/>
                  <a:pt x="478465" y="425302"/>
                </a:cubicBezTo>
                <a:cubicBezTo>
                  <a:pt x="606056" y="304800"/>
                  <a:pt x="717698" y="70884"/>
                  <a:pt x="765544" y="0"/>
                </a:cubicBezTo>
                <a:lnTo>
                  <a:pt x="765544" y="0"/>
                </a:lnTo>
              </a:path>
            </a:pathLst>
          </a:custGeom>
          <a:noFill/>
          <a:ln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orme libre 21"/>
          <p:cNvSpPr/>
          <p:nvPr/>
        </p:nvSpPr>
        <p:spPr>
          <a:xfrm rot="9350281" flipH="1">
            <a:off x="3469412" y="4760783"/>
            <a:ext cx="765544" cy="723014"/>
          </a:xfrm>
          <a:custGeom>
            <a:avLst/>
            <a:gdLst>
              <a:gd name="connsiteX0" fmla="*/ 0 w 765544"/>
              <a:gd name="connsiteY0" fmla="*/ 723014 h 723014"/>
              <a:gd name="connsiteX1" fmla="*/ 510363 w 765544"/>
              <a:gd name="connsiteY1" fmla="*/ 478465 h 723014"/>
              <a:gd name="connsiteX2" fmla="*/ 765544 w 765544"/>
              <a:gd name="connsiteY2" fmla="*/ 0 h 723014"/>
              <a:gd name="connsiteX3" fmla="*/ 765544 w 765544"/>
              <a:gd name="connsiteY3" fmla="*/ 0 h 723014"/>
              <a:gd name="connsiteX0" fmla="*/ 0 w 765544"/>
              <a:gd name="connsiteY0" fmla="*/ 723014 h 723014"/>
              <a:gd name="connsiteX1" fmla="*/ 478465 w 765544"/>
              <a:gd name="connsiteY1" fmla="*/ 425302 h 723014"/>
              <a:gd name="connsiteX2" fmla="*/ 765544 w 765544"/>
              <a:gd name="connsiteY2" fmla="*/ 0 h 723014"/>
              <a:gd name="connsiteX3" fmla="*/ 765544 w 765544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5544" h="723014">
                <a:moveTo>
                  <a:pt x="0" y="723014"/>
                </a:moveTo>
                <a:cubicBezTo>
                  <a:pt x="191386" y="660990"/>
                  <a:pt x="350874" y="545804"/>
                  <a:pt x="478465" y="425302"/>
                </a:cubicBezTo>
                <a:cubicBezTo>
                  <a:pt x="606056" y="304800"/>
                  <a:pt x="717698" y="70884"/>
                  <a:pt x="765544" y="0"/>
                </a:cubicBezTo>
                <a:lnTo>
                  <a:pt x="765544" y="0"/>
                </a:lnTo>
              </a:path>
            </a:pathLst>
          </a:custGeom>
          <a:noFill/>
          <a:ln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1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re 3">
            <a:extLst>
              <a:ext uri="{FF2B5EF4-FFF2-40B4-BE49-F238E27FC236}">
                <a16:creationId xmlns:a16="http://schemas.microsoft.com/office/drawing/2014/main" id="{B04BF84E-87D9-44F4-AA24-825D16CC57AD}"/>
              </a:ext>
            </a:extLst>
          </p:cNvPr>
          <p:cNvSpPr txBox="1">
            <a:spLocks/>
          </p:cNvSpPr>
          <p:nvPr/>
        </p:nvSpPr>
        <p:spPr>
          <a:xfrm>
            <a:off x="726101" y="8825"/>
            <a:ext cx="11180764" cy="888251"/>
          </a:xfrm>
          <a:prstGeom prst="rect">
            <a:avLst/>
          </a:prstGeom>
        </p:spPr>
        <p:txBody>
          <a:bodyPr vert="horz" lIns="0" tIns="46800" rIns="91440" bIns="45720" rtlCol="0" anchor="ctr" anchorCtr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Tx/>
              <a:buBlip>
                <a:blip r:embed="rId3"/>
              </a:buBlip>
              <a:defRPr sz="3000" b="1" kern="1200">
                <a:solidFill>
                  <a:srgbClr val="00A3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0" dirty="0" smtClean="0">
                <a:latin typeface="+mn-lt"/>
              </a:rPr>
              <a:t>Vision intégrée</a:t>
            </a:r>
            <a:r>
              <a:rPr lang="fr-FR" b="0" dirty="0">
                <a:latin typeface="+mn-lt"/>
              </a:rPr>
              <a:t> </a:t>
            </a:r>
            <a:r>
              <a:rPr lang="fr-FR" b="0" dirty="0" smtClean="0">
                <a:latin typeface="+mn-lt"/>
              </a:rPr>
              <a:t>et quête de généricité</a:t>
            </a:r>
            <a:endParaRPr lang="fr-FR" b="0" dirty="0">
              <a:latin typeface="+mn-lt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0467" y="42015"/>
            <a:ext cx="742950" cy="1000125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1056503" y="1042140"/>
            <a:ext cx="6450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ym typeface="Wingdings" panose="05000000000000000000" pitchFamily="2" charset="2"/>
              </a:rPr>
              <a:t>Actions exercées </a:t>
            </a:r>
            <a:r>
              <a:rPr lang="fr-FR" dirty="0" smtClean="0">
                <a:sym typeface="Symbol" panose="05050102010706020507" pitchFamily="18" charset="2"/>
              </a:rPr>
              <a:t></a:t>
            </a:r>
            <a:r>
              <a:rPr lang="fr-FR" dirty="0" smtClean="0">
                <a:sym typeface="Wingdings" panose="05000000000000000000" pitchFamily="2" charset="2"/>
              </a:rPr>
              <a:t> Efficience, Empreinte, Productivité, Production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1095007" y="1391704"/>
            <a:ext cx="2430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Wingdings" panose="05000000000000000000" pitchFamily="2" charset="2"/>
              </a:rPr>
              <a:t>Stratégie d'irrigation</a:t>
            </a:r>
            <a:r>
              <a:rPr lang="fr-FR" dirty="0">
                <a:sym typeface="Symbol" panose="05050102010706020507" pitchFamily="18" charset="2"/>
              </a:rPr>
              <a:t> </a:t>
            </a:r>
            <a:r>
              <a:rPr lang="fr-FR" dirty="0" smtClean="0">
                <a:sym typeface="Symbol" panose="05050102010706020507" pitchFamily="18" charset="2"/>
              </a:rPr>
              <a:t> </a:t>
            </a:r>
            <a:endParaRPr lang="fr-FR" dirty="0" smtClean="0">
              <a:sym typeface="Wingdings" panose="05000000000000000000" pitchFamily="2" charset="2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3342603" y="1383514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Wingdings" panose="05000000000000000000" pitchFamily="2" charset="2"/>
              </a:rPr>
              <a:t>TPI/</a:t>
            </a:r>
            <a:r>
              <a:rPr lang="fr-FR" dirty="0" smtClean="0">
                <a:sym typeface="Symbol" panose="05050102010706020507" pitchFamily="18" charset="2"/>
              </a:rPr>
              <a:t>I</a:t>
            </a:r>
            <a:endParaRPr lang="fr-FR" dirty="0" smtClean="0">
              <a:sym typeface="Wingdings" panose="05000000000000000000" pitchFamily="2" charset="2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4711101" y="1378235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Symbol" panose="05050102010706020507" pitchFamily="18" charset="2"/>
              </a:rPr>
              <a:t>I</a:t>
            </a:r>
            <a:endParaRPr lang="fr-FR" dirty="0" smtClean="0">
              <a:sym typeface="Wingdings" panose="05000000000000000000" pitchFamily="2" charset="2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5612641" y="1391309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Symbol" panose="05050102010706020507" pitchFamily="18" charset="2"/>
              </a:rPr>
              <a:t>B/I</a:t>
            </a:r>
            <a:endParaRPr lang="fr-FR" dirty="0" smtClean="0">
              <a:sym typeface="Wingdings" panose="05000000000000000000" pitchFamily="2" charset="2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7176635" y="1371870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Symbol" panose="05050102010706020507" pitchFamily="18" charset="2"/>
              </a:rPr>
              <a:t>B</a:t>
            </a:r>
            <a:endParaRPr lang="fr-FR" dirty="0" smtClean="0">
              <a:sym typeface="Wingdings" panose="05000000000000000000" pitchFamily="2" charset="2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8744329" y="1251805"/>
            <a:ext cx="165301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>
                <a:sym typeface="Symbol" panose="05050102010706020507" pitchFamily="18" charset="2"/>
              </a:rPr>
              <a:t>Transposition ? </a:t>
            </a:r>
          </a:p>
          <a:p>
            <a:r>
              <a:rPr lang="fr-FR" sz="1400" i="1" dirty="0">
                <a:sym typeface="Symbol" panose="05050102010706020507" pitchFamily="18" charset="2"/>
              </a:rPr>
              <a:t> </a:t>
            </a:r>
            <a:r>
              <a:rPr lang="fr-FR" sz="1400" i="1" dirty="0" smtClean="0">
                <a:sym typeface="Symbol" panose="05050102010706020507" pitchFamily="18" charset="2"/>
              </a:rPr>
              <a:t>   Exportabilité ?</a:t>
            </a:r>
          </a:p>
          <a:p>
            <a:r>
              <a:rPr lang="fr-FR" sz="1400" i="1" dirty="0" smtClean="0">
                <a:sym typeface="Symbol" panose="05050102010706020507" pitchFamily="18" charset="2"/>
              </a:rPr>
              <a:t>       Généralisation ?</a:t>
            </a:r>
            <a:endParaRPr lang="fr-FR" sz="1400" i="1" dirty="0" smtClean="0">
              <a:sym typeface="Wingdings" panose="05000000000000000000" pitchFamily="2" charset="2"/>
            </a:endParaRPr>
          </a:p>
        </p:txBody>
      </p:sp>
      <p:sp>
        <p:nvSpPr>
          <p:cNvPr id="13" name="Arc 12"/>
          <p:cNvSpPr/>
          <p:nvPr/>
        </p:nvSpPr>
        <p:spPr>
          <a:xfrm rot="3412977">
            <a:off x="7464013" y="1299182"/>
            <a:ext cx="1571765" cy="1537549"/>
          </a:xfrm>
          <a:prstGeom prst="arc">
            <a:avLst>
              <a:gd name="adj1" fmla="val 12262915"/>
              <a:gd name="adj2" fmla="val 18375058"/>
            </a:avLst>
          </a:prstGeom>
          <a:ln w="50800">
            <a:solidFill>
              <a:srgbClr val="00A3A6">
                <a:alpha val="35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206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re 3">
            <a:extLst>
              <a:ext uri="{FF2B5EF4-FFF2-40B4-BE49-F238E27FC236}">
                <a16:creationId xmlns:a16="http://schemas.microsoft.com/office/drawing/2014/main" id="{B04BF84E-87D9-44F4-AA24-825D16CC57AD}"/>
              </a:ext>
            </a:extLst>
          </p:cNvPr>
          <p:cNvSpPr txBox="1">
            <a:spLocks/>
          </p:cNvSpPr>
          <p:nvPr/>
        </p:nvSpPr>
        <p:spPr>
          <a:xfrm>
            <a:off x="726101" y="8825"/>
            <a:ext cx="11180764" cy="888251"/>
          </a:xfrm>
          <a:prstGeom prst="rect">
            <a:avLst/>
          </a:prstGeom>
        </p:spPr>
        <p:txBody>
          <a:bodyPr vert="horz" lIns="0" tIns="46800" rIns="91440" bIns="45720" rtlCol="0" anchor="ctr" anchorCtr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Tx/>
              <a:buBlip>
                <a:blip r:embed="rId3"/>
              </a:buBlip>
              <a:defRPr sz="3000" b="1" kern="1200">
                <a:solidFill>
                  <a:srgbClr val="00A3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0" dirty="0" smtClean="0">
                <a:latin typeface="+mn-lt"/>
              </a:rPr>
              <a:t>Vision intégrée</a:t>
            </a:r>
            <a:r>
              <a:rPr lang="fr-FR" b="0" dirty="0">
                <a:latin typeface="+mn-lt"/>
              </a:rPr>
              <a:t> </a:t>
            </a:r>
            <a:r>
              <a:rPr lang="fr-FR" b="0" dirty="0" smtClean="0">
                <a:latin typeface="+mn-lt"/>
              </a:rPr>
              <a:t>et quête de généricité</a:t>
            </a:r>
            <a:endParaRPr lang="fr-FR" b="0" dirty="0">
              <a:latin typeface="+mn-lt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0467" y="42015"/>
            <a:ext cx="742950" cy="1000125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1056503" y="1042140"/>
            <a:ext cx="6450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ym typeface="Wingdings" panose="05000000000000000000" pitchFamily="2" charset="2"/>
              </a:rPr>
              <a:t>Actions exercées </a:t>
            </a:r>
            <a:r>
              <a:rPr lang="fr-FR" dirty="0" smtClean="0">
                <a:sym typeface="Symbol" panose="05050102010706020507" pitchFamily="18" charset="2"/>
              </a:rPr>
              <a:t></a:t>
            </a:r>
            <a:r>
              <a:rPr lang="fr-FR" dirty="0" smtClean="0">
                <a:sym typeface="Wingdings" panose="05000000000000000000" pitchFamily="2" charset="2"/>
              </a:rPr>
              <a:t> Efficience, Empreinte, Productivité, Production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1095007" y="1391704"/>
            <a:ext cx="2430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Wingdings" panose="05000000000000000000" pitchFamily="2" charset="2"/>
              </a:rPr>
              <a:t>Stratégie d'irrigation</a:t>
            </a:r>
            <a:r>
              <a:rPr lang="fr-FR" dirty="0">
                <a:sym typeface="Symbol" panose="05050102010706020507" pitchFamily="18" charset="2"/>
              </a:rPr>
              <a:t> </a:t>
            </a:r>
            <a:r>
              <a:rPr lang="fr-FR" dirty="0" smtClean="0">
                <a:sym typeface="Symbol" panose="05050102010706020507" pitchFamily="18" charset="2"/>
              </a:rPr>
              <a:t> </a:t>
            </a:r>
            <a:endParaRPr lang="fr-FR" dirty="0" smtClean="0">
              <a:sym typeface="Wingdings" panose="05000000000000000000" pitchFamily="2" charset="2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3342603" y="1383514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Wingdings" panose="05000000000000000000" pitchFamily="2" charset="2"/>
              </a:rPr>
              <a:t>TPI/</a:t>
            </a:r>
            <a:r>
              <a:rPr lang="fr-FR" dirty="0" smtClean="0">
                <a:sym typeface="Symbol" panose="05050102010706020507" pitchFamily="18" charset="2"/>
              </a:rPr>
              <a:t>I</a:t>
            </a:r>
            <a:endParaRPr lang="fr-FR" dirty="0" smtClean="0">
              <a:sym typeface="Wingdings" panose="05000000000000000000" pitchFamily="2" charset="2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4711101" y="1378235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Symbol" panose="05050102010706020507" pitchFamily="18" charset="2"/>
              </a:rPr>
              <a:t>I</a:t>
            </a:r>
            <a:endParaRPr lang="fr-FR" dirty="0" smtClean="0">
              <a:sym typeface="Wingdings" panose="05000000000000000000" pitchFamily="2" charset="2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5612641" y="1391309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Symbol" panose="05050102010706020507" pitchFamily="18" charset="2"/>
              </a:rPr>
              <a:t>B/I</a:t>
            </a:r>
            <a:endParaRPr lang="fr-FR" dirty="0" smtClean="0">
              <a:sym typeface="Wingdings" panose="05000000000000000000" pitchFamily="2" charset="2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7176635" y="1371870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Symbol" panose="05050102010706020507" pitchFamily="18" charset="2"/>
              </a:rPr>
              <a:t>B</a:t>
            </a:r>
            <a:endParaRPr lang="fr-FR" dirty="0" smtClean="0">
              <a:sym typeface="Wingdings" panose="05000000000000000000" pitchFamily="2" charset="2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213563" y="2915794"/>
            <a:ext cx="1897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 smtClean="0">
                <a:sym typeface="Wingdings" panose="05000000000000000000" pitchFamily="2" charset="2"/>
              </a:rPr>
              <a:t>Ressources gérées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4709046" y="2938488"/>
            <a:ext cx="3841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ym typeface="Wingdings" panose="05000000000000000000" pitchFamily="2" charset="2"/>
              </a:rPr>
              <a:t>Efficience et/ou productivité </a:t>
            </a:r>
          </a:p>
          <a:p>
            <a:r>
              <a:rPr lang="fr-FR" dirty="0" smtClean="0">
                <a:sym typeface="Wingdings" panose="05000000000000000000" pitchFamily="2" charset="2"/>
              </a:rPr>
              <a:t>liées aux empreintes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8257346" y="2929656"/>
            <a:ext cx="170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ym typeface="Wingdings" panose="05000000000000000000" pitchFamily="2" charset="2"/>
              </a:rPr>
              <a:t>Production</a:t>
            </a:r>
          </a:p>
          <a:p>
            <a:r>
              <a:rPr lang="fr-FR" dirty="0" smtClean="0">
                <a:sym typeface="Wingdings" panose="05000000000000000000" pitchFamily="2" charset="2"/>
              </a:rPr>
              <a:t>y.c. économique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2700671" y="2934981"/>
            <a:ext cx="1696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ym typeface="Wingdings" panose="05000000000000000000" pitchFamily="2" charset="2"/>
              </a:rPr>
              <a:t>Empreinte</a:t>
            </a:r>
          </a:p>
          <a:p>
            <a:r>
              <a:rPr lang="fr-FR" dirty="0" smtClean="0">
                <a:sym typeface="Wingdings" panose="05000000000000000000" pitchFamily="2" charset="2"/>
              </a:rPr>
              <a:t>(prélèvements)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211355" y="2342302"/>
            <a:ext cx="351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ym typeface="Wingdings" panose="05000000000000000000" pitchFamily="2" charset="2"/>
              </a:rPr>
              <a:t>Stratégie de gestion des ressources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10516913" y="2929656"/>
            <a:ext cx="1351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ym typeface="Wingdings" panose="05000000000000000000" pitchFamily="2" charset="2"/>
              </a:rPr>
              <a:t>Empreinte</a:t>
            </a:r>
          </a:p>
          <a:p>
            <a:r>
              <a:rPr lang="fr-FR" dirty="0" smtClean="0">
                <a:sym typeface="Wingdings" panose="05000000000000000000" pitchFamily="2" charset="2"/>
              </a:rPr>
              <a:t>(ajouts)</a:t>
            </a:r>
          </a:p>
          <a:p>
            <a:endParaRPr lang="fr-FR" dirty="0" smtClean="0">
              <a:sym typeface="Wingdings" panose="05000000000000000000" pitchFamily="2" charset="2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3609979" y="2370858"/>
            <a:ext cx="848879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v</a:t>
            </a:r>
            <a:r>
              <a:rPr lang="fr-FR" sz="1600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s. 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i</a:t>
            </a:r>
            <a:r>
              <a:rPr lang="fr-FR" sz="1600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mpondérables (climat, incertitudes, incidents, défaut de connaissance, biais de représentation…)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182789" y="4062779"/>
            <a:ext cx="2053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 smtClean="0">
                <a:sym typeface="Wingdings" panose="05000000000000000000" pitchFamily="2" charset="2"/>
              </a:rPr>
              <a:t>Exemple pour un </a:t>
            </a:r>
          </a:p>
          <a:p>
            <a:r>
              <a:rPr lang="fr-FR" u="sng" dirty="0">
                <a:sym typeface="Wingdings" panose="05000000000000000000" pitchFamily="2" charset="2"/>
              </a:rPr>
              <a:t>s</a:t>
            </a:r>
            <a:r>
              <a:rPr lang="fr-FR" u="sng" dirty="0" smtClean="0">
                <a:sym typeface="Wingdings" panose="05000000000000000000" pitchFamily="2" charset="2"/>
              </a:rPr>
              <a:t>cénario d'irrigation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2718462" y="5597910"/>
            <a:ext cx="1822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Wingdings" panose="05000000000000000000" pitchFamily="2" charset="2"/>
              </a:rPr>
              <a:t>Respect du quota</a:t>
            </a:r>
          </a:p>
          <a:p>
            <a:r>
              <a:rPr lang="fr-FR" dirty="0" smtClean="0">
                <a:solidFill>
                  <a:srgbClr val="00A3A6"/>
                </a:solidFill>
                <a:sym typeface="Wingdings" panose="05000000000000000000" pitchFamily="2" charset="2"/>
              </a:rPr>
              <a:t>Empreinte</a:t>
            </a:r>
          </a:p>
        </p:txBody>
      </p:sp>
      <p:cxnSp>
        <p:nvCxnSpPr>
          <p:cNvPr id="46" name="Connecteur droit 45"/>
          <p:cNvCxnSpPr/>
          <p:nvPr/>
        </p:nvCxnSpPr>
        <p:spPr>
          <a:xfrm flipH="1">
            <a:off x="3410577" y="4259216"/>
            <a:ext cx="0" cy="5939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ZoneTexte 46"/>
          <p:cNvSpPr txBox="1"/>
          <p:nvPr/>
        </p:nvSpPr>
        <p:spPr>
          <a:xfrm>
            <a:off x="502227" y="4868494"/>
            <a:ext cx="28882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ym typeface="Wingdings" panose="05000000000000000000" pitchFamily="2" charset="2"/>
              </a:rPr>
              <a:t>Adapter la dynamique des prélèvements à la tension sur la ressource</a:t>
            </a:r>
          </a:p>
        </p:txBody>
      </p:sp>
      <p:sp>
        <p:nvSpPr>
          <p:cNvPr id="56" name="ZoneTexte 55"/>
          <p:cNvSpPr txBox="1"/>
          <p:nvPr/>
        </p:nvSpPr>
        <p:spPr>
          <a:xfrm>
            <a:off x="7923250" y="5867983"/>
            <a:ext cx="2211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Wingdings" panose="05000000000000000000" pitchFamily="2" charset="2"/>
              </a:rPr>
              <a:t>Viabilité économique</a:t>
            </a:r>
          </a:p>
          <a:p>
            <a:r>
              <a:rPr lang="fr-FR" dirty="0" smtClean="0">
                <a:solidFill>
                  <a:srgbClr val="00A3A6"/>
                </a:solidFill>
                <a:sym typeface="Wingdings" panose="05000000000000000000" pitchFamily="2" charset="2"/>
              </a:rPr>
              <a:t>Production</a:t>
            </a:r>
            <a:r>
              <a:rPr lang="fr-FR" dirty="0" smtClean="0">
                <a:sym typeface="Wingdings" panose="05000000000000000000" pitchFamily="2" charset="2"/>
              </a:rPr>
              <a:t> de revenu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10143760" y="5615142"/>
            <a:ext cx="18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dirty="0" smtClean="0">
                <a:sym typeface="Wingdings" panose="05000000000000000000" pitchFamily="2" charset="2"/>
              </a:rPr>
              <a:t>Peu d'érosion</a:t>
            </a:r>
          </a:p>
          <a:p>
            <a:pPr algn="r"/>
            <a:r>
              <a:rPr lang="fr-FR" dirty="0" smtClean="0">
                <a:solidFill>
                  <a:srgbClr val="00A3A6"/>
                </a:solidFill>
                <a:sym typeface="Wingdings" panose="05000000000000000000" pitchFamily="2" charset="2"/>
              </a:rPr>
              <a:t>Empreinte</a:t>
            </a:r>
            <a:r>
              <a:rPr lang="fr-FR" dirty="0" smtClean="0">
                <a:sym typeface="Wingdings" panose="05000000000000000000" pitchFamily="2" charset="2"/>
              </a:rPr>
              <a:t> limitée</a:t>
            </a:r>
          </a:p>
        </p:txBody>
      </p:sp>
      <p:sp>
        <p:nvSpPr>
          <p:cNvPr id="59" name="ZoneTexte 58"/>
          <p:cNvSpPr txBox="1"/>
          <p:nvPr/>
        </p:nvSpPr>
        <p:spPr>
          <a:xfrm>
            <a:off x="4062626" y="6156205"/>
            <a:ext cx="1749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Wingdings" panose="05000000000000000000" pitchFamily="2" charset="2"/>
              </a:rPr>
              <a:t>Bonne </a:t>
            </a:r>
            <a:r>
              <a:rPr lang="fr-FR" dirty="0" smtClean="0">
                <a:solidFill>
                  <a:srgbClr val="00A3A6"/>
                </a:solidFill>
                <a:sym typeface="Wingdings" panose="05000000000000000000" pitchFamily="2" charset="2"/>
              </a:rPr>
              <a:t>efficience</a:t>
            </a:r>
          </a:p>
        </p:txBody>
      </p:sp>
      <p:sp>
        <p:nvSpPr>
          <p:cNvPr id="67" name="Arc 66"/>
          <p:cNvSpPr/>
          <p:nvPr/>
        </p:nvSpPr>
        <p:spPr>
          <a:xfrm rot="3412977">
            <a:off x="7464013" y="1299182"/>
            <a:ext cx="1571765" cy="1537549"/>
          </a:xfrm>
          <a:prstGeom prst="arc">
            <a:avLst>
              <a:gd name="adj1" fmla="val 12262915"/>
              <a:gd name="adj2" fmla="val 18375058"/>
            </a:avLst>
          </a:prstGeom>
          <a:ln w="50800">
            <a:solidFill>
              <a:srgbClr val="00A3A6">
                <a:alpha val="35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ZoneTexte 67"/>
          <p:cNvSpPr txBox="1"/>
          <p:nvPr/>
        </p:nvSpPr>
        <p:spPr>
          <a:xfrm>
            <a:off x="8744329" y="1251805"/>
            <a:ext cx="165301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>
                <a:sym typeface="Symbol" panose="05050102010706020507" pitchFamily="18" charset="2"/>
              </a:rPr>
              <a:t>Transposition ? </a:t>
            </a:r>
          </a:p>
          <a:p>
            <a:r>
              <a:rPr lang="fr-FR" sz="1400" i="1" dirty="0">
                <a:sym typeface="Symbol" panose="05050102010706020507" pitchFamily="18" charset="2"/>
              </a:rPr>
              <a:t> </a:t>
            </a:r>
            <a:r>
              <a:rPr lang="fr-FR" sz="1400" i="1" dirty="0" smtClean="0">
                <a:sym typeface="Symbol" panose="05050102010706020507" pitchFamily="18" charset="2"/>
              </a:rPr>
              <a:t>   Exportabilité ?</a:t>
            </a:r>
          </a:p>
          <a:p>
            <a:r>
              <a:rPr lang="fr-FR" sz="1400" i="1" dirty="0" smtClean="0">
                <a:sym typeface="Symbol" panose="05050102010706020507" pitchFamily="18" charset="2"/>
              </a:rPr>
              <a:t>       Généralisation ?</a:t>
            </a:r>
            <a:endParaRPr lang="fr-FR" sz="1400" i="1" dirty="0" smtClean="0">
              <a:sym typeface="Wingdings" panose="05000000000000000000" pitchFamily="2" charset="2"/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6301124" y="5363445"/>
            <a:ext cx="3294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A3A6"/>
                </a:solidFill>
                <a:sym typeface="Wingdings" panose="05000000000000000000" pitchFamily="2" charset="2"/>
              </a:rPr>
              <a:t>Production</a:t>
            </a:r>
            <a:r>
              <a:rPr lang="fr-FR" dirty="0" smtClean="0">
                <a:sym typeface="Wingdings" panose="05000000000000000000" pitchFamily="2" charset="2"/>
              </a:rPr>
              <a:t> agricole contractuelle</a:t>
            </a:r>
          </a:p>
        </p:txBody>
      </p:sp>
      <p:pic>
        <p:nvPicPr>
          <p:cNvPr id="49" name="Imag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767394" y="4474577"/>
            <a:ext cx="1285875" cy="276225"/>
          </a:xfrm>
          <a:prstGeom prst="rect">
            <a:avLst/>
          </a:prstGeom>
        </p:spPr>
      </p:pic>
      <p:pic>
        <p:nvPicPr>
          <p:cNvPr id="50" name="Imag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548695" y="4470665"/>
            <a:ext cx="1285875" cy="276225"/>
          </a:xfrm>
          <a:prstGeom prst="rect">
            <a:avLst/>
          </a:prstGeom>
        </p:spPr>
      </p:pic>
      <p:pic>
        <p:nvPicPr>
          <p:cNvPr id="52" name="Image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086495" y="4470665"/>
            <a:ext cx="1285875" cy="276225"/>
          </a:xfrm>
          <a:prstGeom prst="rect">
            <a:avLst/>
          </a:prstGeom>
        </p:spPr>
      </p:pic>
      <p:pic>
        <p:nvPicPr>
          <p:cNvPr id="60" name="Image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420594" y="4474543"/>
            <a:ext cx="1285875" cy="276225"/>
          </a:xfrm>
          <a:prstGeom prst="rect">
            <a:avLst/>
          </a:prstGeom>
        </p:spPr>
      </p:pic>
      <p:pic>
        <p:nvPicPr>
          <p:cNvPr id="61" name="Image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908227" y="4478960"/>
            <a:ext cx="1285875" cy="276225"/>
          </a:xfrm>
          <a:prstGeom prst="rect">
            <a:avLst/>
          </a:prstGeom>
        </p:spPr>
      </p:pic>
      <p:pic>
        <p:nvPicPr>
          <p:cNvPr id="71" name="Image 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0421409" y="4478767"/>
            <a:ext cx="1285875" cy="276225"/>
          </a:xfrm>
          <a:prstGeom prst="rect">
            <a:avLst/>
          </a:prstGeom>
        </p:spPr>
      </p:pic>
      <p:cxnSp>
        <p:nvCxnSpPr>
          <p:cNvPr id="4" name="Connecteur en angle 3"/>
          <p:cNvCxnSpPr/>
          <p:nvPr/>
        </p:nvCxnSpPr>
        <p:spPr>
          <a:xfrm rot="5400000" flipH="1" flipV="1">
            <a:off x="2792237" y="4519247"/>
            <a:ext cx="688972" cy="144000"/>
          </a:xfrm>
          <a:prstGeom prst="bentConnector3">
            <a:avLst>
              <a:gd name="adj1" fmla="val 99384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en angle 71"/>
          <p:cNvCxnSpPr/>
          <p:nvPr/>
        </p:nvCxnSpPr>
        <p:spPr>
          <a:xfrm rot="16200000" flipV="1">
            <a:off x="3159979" y="5064546"/>
            <a:ext cx="1044000" cy="144000"/>
          </a:xfrm>
          <a:prstGeom prst="bentConnector3">
            <a:avLst>
              <a:gd name="adj1" fmla="val 99384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en angle 72"/>
          <p:cNvCxnSpPr/>
          <p:nvPr/>
        </p:nvCxnSpPr>
        <p:spPr>
          <a:xfrm rot="5400000" flipH="1" flipV="1">
            <a:off x="3929376" y="5117821"/>
            <a:ext cx="1944000" cy="144000"/>
          </a:xfrm>
          <a:prstGeom prst="bentConnector3">
            <a:avLst>
              <a:gd name="adj1" fmla="val 99384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en angle 74"/>
          <p:cNvCxnSpPr/>
          <p:nvPr/>
        </p:nvCxnSpPr>
        <p:spPr>
          <a:xfrm rot="16200000" flipV="1">
            <a:off x="5120202" y="5441888"/>
            <a:ext cx="1764000" cy="144000"/>
          </a:xfrm>
          <a:prstGeom prst="bentConnector3">
            <a:avLst>
              <a:gd name="adj1" fmla="val 99384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ZoneTexte 75"/>
          <p:cNvSpPr txBox="1"/>
          <p:nvPr/>
        </p:nvSpPr>
        <p:spPr>
          <a:xfrm>
            <a:off x="4062626" y="6410537"/>
            <a:ext cx="2747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Wingdings" panose="05000000000000000000" pitchFamily="2" charset="2"/>
              </a:rPr>
              <a:t>mais </a:t>
            </a:r>
            <a:r>
              <a:rPr lang="fr-FR" dirty="0" smtClean="0">
                <a:solidFill>
                  <a:srgbClr val="00A3A6"/>
                </a:solidFill>
                <a:sym typeface="Wingdings" panose="05000000000000000000" pitchFamily="2" charset="2"/>
              </a:rPr>
              <a:t>productivité </a:t>
            </a:r>
            <a:r>
              <a:rPr lang="fr-FR" dirty="0" smtClean="0">
                <a:sym typeface="Wingdings" panose="05000000000000000000" pitchFamily="2" charset="2"/>
              </a:rPr>
              <a:t>moyenne</a:t>
            </a:r>
          </a:p>
        </p:txBody>
      </p:sp>
      <p:cxnSp>
        <p:nvCxnSpPr>
          <p:cNvPr id="77" name="Connecteur en angle 76"/>
          <p:cNvCxnSpPr/>
          <p:nvPr/>
        </p:nvCxnSpPr>
        <p:spPr>
          <a:xfrm rot="5400000" flipH="1" flipV="1">
            <a:off x="8199390" y="4733380"/>
            <a:ext cx="1152000" cy="144000"/>
          </a:xfrm>
          <a:prstGeom prst="bentConnector3">
            <a:avLst>
              <a:gd name="adj1" fmla="val 99384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en angle 77"/>
          <p:cNvCxnSpPr/>
          <p:nvPr/>
        </p:nvCxnSpPr>
        <p:spPr>
          <a:xfrm rot="16200000" flipV="1">
            <a:off x="9198179" y="5180313"/>
            <a:ext cx="1224000" cy="144000"/>
          </a:xfrm>
          <a:prstGeom prst="bentConnector3">
            <a:avLst>
              <a:gd name="adj1" fmla="val 99384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en angle 78"/>
          <p:cNvCxnSpPr/>
          <p:nvPr/>
        </p:nvCxnSpPr>
        <p:spPr>
          <a:xfrm rot="16200000" flipV="1">
            <a:off x="10762649" y="4831805"/>
            <a:ext cx="1332000" cy="144000"/>
          </a:xfrm>
          <a:prstGeom prst="bentConnector3">
            <a:avLst>
              <a:gd name="adj1" fmla="val 99384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93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re 3">
            <a:extLst>
              <a:ext uri="{FF2B5EF4-FFF2-40B4-BE49-F238E27FC236}">
                <a16:creationId xmlns:a16="http://schemas.microsoft.com/office/drawing/2014/main" id="{B04BF84E-87D9-44F4-AA24-825D16CC57AD}"/>
              </a:ext>
            </a:extLst>
          </p:cNvPr>
          <p:cNvSpPr txBox="1">
            <a:spLocks/>
          </p:cNvSpPr>
          <p:nvPr/>
        </p:nvSpPr>
        <p:spPr>
          <a:xfrm>
            <a:off x="726101" y="8825"/>
            <a:ext cx="11180764" cy="888251"/>
          </a:xfrm>
          <a:prstGeom prst="rect">
            <a:avLst/>
          </a:prstGeom>
        </p:spPr>
        <p:txBody>
          <a:bodyPr vert="horz" lIns="0" tIns="46800" rIns="91440" bIns="45720" rtlCol="0" anchor="ctr" anchorCtr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Tx/>
              <a:buBlip>
                <a:blip r:embed="rId3"/>
              </a:buBlip>
              <a:defRPr sz="3000" b="1" kern="1200">
                <a:solidFill>
                  <a:srgbClr val="00A3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0" dirty="0" smtClean="0">
                <a:latin typeface="+mn-lt"/>
              </a:rPr>
              <a:t>Marais de St Laurent La Prée</a:t>
            </a:r>
            <a:endParaRPr lang="fr-FR" b="0" dirty="0">
              <a:latin typeface="+mn-lt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13" y="718308"/>
            <a:ext cx="9395670" cy="528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00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8981" y="1118722"/>
            <a:ext cx="4788493" cy="5137353"/>
          </a:xfrm>
          <a:custGeom>
            <a:avLst/>
            <a:gdLst/>
            <a:ahLst/>
            <a:cxnLst/>
            <a:rect l="l" t="t" r="r" b="b"/>
            <a:pathLst>
              <a:path w="7182740" h="7710963">
                <a:moveTo>
                  <a:pt x="0" y="0"/>
                </a:moveTo>
                <a:lnTo>
                  <a:pt x="7182740" y="0"/>
                </a:lnTo>
                <a:lnTo>
                  <a:pt x="7182740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6191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2118726" y="4707378"/>
            <a:ext cx="1380019" cy="484261"/>
          </a:xfrm>
          <a:custGeom>
            <a:avLst/>
            <a:gdLst/>
            <a:ahLst/>
            <a:cxnLst/>
            <a:rect l="l" t="t" r="r" b="b"/>
            <a:pathLst>
              <a:path w="2070028" h="726392">
                <a:moveTo>
                  <a:pt x="2070029" y="0"/>
                </a:moveTo>
                <a:lnTo>
                  <a:pt x="0" y="0"/>
                </a:lnTo>
                <a:lnTo>
                  <a:pt x="0" y="726392"/>
                </a:lnTo>
                <a:lnTo>
                  <a:pt x="2070029" y="726392"/>
                </a:lnTo>
                <a:lnTo>
                  <a:pt x="2070029" y="0"/>
                </a:lnTo>
                <a:close/>
              </a:path>
            </a:pathLst>
          </a:custGeom>
          <a:blipFill>
            <a:blip r:embed="rId3">
              <a:alphaModFix amt="8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657305" y="2516417"/>
            <a:ext cx="1014449" cy="960215"/>
            <a:chOff x="0" y="0"/>
            <a:chExt cx="858708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58708" cy="812800"/>
            </a:xfrm>
            <a:custGeom>
              <a:avLst/>
              <a:gdLst/>
              <a:ahLst/>
              <a:cxnLst/>
              <a:rect l="l" t="t" r="r" b="b"/>
              <a:pathLst>
                <a:path w="858708" h="812800">
                  <a:moveTo>
                    <a:pt x="429354" y="0"/>
                  </a:moveTo>
                  <a:cubicBezTo>
                    <a:pt x="192228" y="0"/>
                    <a:pt x="0" y="181951"/>
                    <a:pt x="0" y="406400"/>
                  </a:cubicBezTo>
                  <a:cubicBezTo>
                    <a:pt x="0" y="630849"/>
                    <a:pt x="192228" y="812800"/>
                    <a:pt x="429354" y="812800"/>
                  </a:cubicBezTo>
                  <a:cubicBezTo>
                    <a:pt x="666479" y="812800"/>
                    <a:pt x="858708" y="630849"/>
                    <a:pt x="858708" y="406400"/>
                  </a:cubicBezTo>
                  <a:cubicBezTo>
                    <a:pt x="858708" y="181951"/>
                    <a:pt x="666479" y="0"/>
                    <a:pt x="429354" y="0"/>
                  </a:cubicBezTo>
                  <a:close/>
                </a:path>
              </a:pathLst>
            </a:custGeom>
            <a:blipFill>
              <a:blip r:embed="rId5"/>
              <a:stretch>
                <a:fillRect l="-11180" r="-15025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13463996">
            <a:off x="2664812" y="4196686"/>
            <a:ext cx="918899" cy="187571"/>
          </a:xfrm>
          <a:custGeom>
            <a:avLst/>
            <a:gdLst/>
            <a:ahLst/>
            <a:cxnLst/>
            <a:rect l="l" t="t" r="r" b="b"/>
            <a:pathLst>
              <a:path w="1087549" h="307233">
                <a:moveTo>
                  <a:pt x="0" y="0"/>
                </a:moveTo>
                <a:lnTo>
                  <a:pt x="1087549" y="0"/>
                </a:lnTo>
                <a:lnTo>
                  <a:pt x="1087549" y="307233"/>
                </a:lnTo>
                <a:lnTo>
                  <a:pt x="0" y="3072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153755" y="4720982"/>
            <a:ext cx="1150243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9"/>
              </a:lnSpc>
            </a:pPr>
            <a:r>
              <a:rPr lang="en-US" sz="800" b="1" dirty="0">
                <a:solidFill>
                  <a:srgbClr val="2B301D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INRAE- Marais de</a:t>
            </a:r>
          </a:p>
          <a:p>
            <a:pPr algn="ctr">
              <a:lnSpc>
                <a:spcPts val="1119"/>
              </a:lnSpc>
              <a:spcBef>
                <a:spcPct val="0"/>
              </a:spcBef>
            </a:pPr>
            <a:r>
              <a:rPr lang="en-US" sz="800" b="1" dirty="0">
                <a:solidFill>
                  <a:srgbClr val="2B301D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Saint-Laurent-de-la-</a:t>
            </a:r>
            <a:r>
              <a:rPr lang="en-US" sz="800" b="1" dirty="0" err="1">
                <a:solidFill>
                  <a:srgbClr val="2B301D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Prée</a:t>
            </a:r>
            <a:endParaRPr lang="en-US" sz="800" b="1" dirty="0">
              <a:solidFill>
                <a:srgbClr val="2B301D"/>
              </a:solidFill>
              <a:latin typeface="HK Grotesk Bold"/>
              <a:ea typeface="HK Grotesk Bold"/>
              <a:cs typeface="HK Grotesk Bold"/>
              <a:sym typeface="HK Grotesk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6459822" y="119513"/>
            <a:ext cx="5360582" cy="2834481"/>
          </a:xfrm>
          <a:custGeom>
            <a:avLst/>
            <a:gdLst/>
            <a:ahLst/>
            <a:cxnLst/>
            <a:rect l="l" t="t" r="r" b="b"/>
            <a:pathLst>
              <a:path w="8040873" h="4251722">
                <a:moveTo>
                  <a:pt x="0" y="0"/>
                </a:moveTo>
                <a:lnTo>
                  <a:pt x="8040873" y="0"/>
                </a:lnTo>
                <a:lnTo>
                  <a:pt x="8040873" y="4251723"/>
                </a:lnTo>
                <a:lnTo>
                  <a:pt x="0" y="42517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6654800" y="3521939"/>
            <a:ext cx="4614029" cy="3115266"/>
            <a:chOff x="1494169" y="236450"/>
            <a:chExt cx="1293803" cy="1230722"/>
          </a:xfrm>
        </p:grpSpPr>
        <p:sp>
          <p:nvSpPr>
            <p:cNvPr id="10" name="Freeform 10"/>
            <p:cNvSpPr/>
            <p:nvPr/>
          </p:nvSpPr>
          <p:spPr>
            <a:xfrm>
              <a:off x="1496804" y="277646"/>
              <a:ext cx="1291168" cy="1183097"/>
            </a:xfrm>
            <a:custGeom>
              <a:avLst/>
              <a:gdLst/>
              <a:ahLst/>
              <a:cxnLst/>
              <a:rect l="l" t="t" r="r" b="b"/>
              <a:pathLst>
                <a:path w="1291168" h="1183097">
                  <a:moveTo>
                    <a:pt x="80540" y="0"/>
                  </a:moveTo>
                  <a:lnTo>
                    <a:pt x="1210628" y="0"/>
                  </a:lnTo>
                  <a:cubicBezTo>
                    <a:pt x="1231988" y="0"/>
                    <a:pt x="1252474" y="8485"/>
                    <a:pt x="1267578" y="23590"/>
                  </a:cubicBezTo>
                  <a:cubicBezTo>
                    <a:pt x="1282682" y="38694"/>
                    <a:pt x="1291168" y="59179"/>
                    <a:pt x="1291168" y="80540"/>
                  </a:cubicBezTo>
                  <a:lnTo>
                    <a:pt x="1291168" y="1102558"/>
                  </a:lnTo>
                  <a:cubicBezTo>
                    <a:pt x="1291168" y="1147038"/>
                    <a:pt x="1255109" y="1183097"/>
                    <a:pt x="1210628" y="1183097"/>
                  </a:cubicBezTo>
                  <a:lnTo>
                    <a:pt x="80540" y="1183097"/>
                  </a:lnTo>
                  <a:cubicBezTo>
                    <a:pt x="36059" y="1183097"/>
                    <a:pt x="0" y="1147038"/>
                    <a:pt x="0" y="1102558"/>
                  </a:cubicBezTo>
                  <a:lnTo>
                    <a:pt x="0" y="80540"/>
                  </a:lnTo>
                  <a:cubicBezTo>
                    <a:pt x="0" y="36059"/>
                    <a:pt x="36059" y="0"/>
                    <a:pt x="80540" y="0"/>
                  </a:cubicBezTo>
                  <a:close/>
                </a:path>
              </a:pathLst>
            </a:custGeom>
            <a:solidFill>
              <a:srgbClr val="81B673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494169" y="236450"/>
              <a:ext cx="1291167" cy="123072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333"/>
                </a:lnSpc>
              </a:pPr>
              <a:r>
                <a:rPr lang="en-US" sz="1666" b="1" dirty="0">
                  <a:solidFill>
                    <a:srgbClr val="FFFFFF"/>
                  </a:solidFill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Marais </a:t>
              </a:r>
              <a:r>
                <a:rPr lang="en-US" sz="1666" b="1" dirty="0" err="1">
                  <a:solidFill>
                    <a:srgbClr val="FFFFFF"/>
                  </a:solidFill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doux</a:t>
              </a:r>
              <a:r>
                <a:rPr lang="en-US" sz="1666" b="1" dirty="0">
                  <a:solidFill>
                    <a:srgbClr val="FFFFFF"/>
                  </a:solidFill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 </a:t>
              </a:r>
              <a:r>
                <a:rPr lang="en-US" sz="1666" b="1" dirty="0" err="1">
                  <a:solidFill>
                    <a:srgbClr val="FFFFFF"/>
                  </a:solidFill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desséchés</a:t>
              </a:r>
              <a:r>
                <a:rPr lang="en-US" sz="1666" b="1" dirty="0">
                  <a:solidFill>
                    <a:srgbClr val="FFFFFF"/>
                  </a:solidFill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 </a:t>
              </a:r>
            </a:p>
            <a:p>
              <a:pPr marL="316668" lvl="1" indent="-158335">
                <a:lnSpc>
                  <a:spcPts val="2053"/>
                </a:lnSpc>
                <a:buFont typeface="Arial"/>
                <a:buChar char="•"/>
              </a:pPr>
              <a:r>
                <a:rPr lang="en-US" sz="1466" dirty="0" err="1">
                  <a:solidFill>
                    <a:srgbClr val="FFFF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Endigué</a:t>
              </a:r>
              <a:endParaRPr lang="en-US" sz="1466" dirty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  <a:p>
              <a:pPr marL="316668" lvl="1" indent="-158335">
                <a:lnSpc>
                  <a:spcPts val="2053"/>
                </a:lnSpc>
                <a:buFont typeface="Arial"/>
                <a:buChar char="•"/>
              </a:pPr>
              <a:r>
                <a:rPr lang="en-US" sz="1466" dirty="0">
                  <a:solidFill>
                    <a:srgbClr val="FFFF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Polyculture &amp; </a:t>
              </a:r>
              <a:r>
                <a:rPr lang="en-US" sz="1466" dirty="0" err="1">
                  <a:solidFill>
                    <a:srgbClr val="FFFF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élevage</a:t>
              </a:r>
              <a:endParaRPr lang="en-US" sz="1466" dirty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  <a:p>
              <a:pPr marL="316668" lvl="1" indent="-158335">
                <a:lnSpc>
                  <a:spcPts val="2053"/>
                </a:lnSpc>
                <a:buFont typeface="Arial"/>
                <a:buChar char="•"/>
              </a:pPr>
              <a:r>
                <a:rPr lang="en-US" sz="1466" dirty="0" err="1">
                  <a:solidFill>
                    <a:srgbClr val="FFFF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réseau</a:t>
              </a:r>
              <a:r>
                <a:rPr lang="en-US" sz="1466" dirty="0">
                  <a:solidFill>
                    <a:srgbClr val="FFFF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dense de </a:t>
              </a:r>
              <a:r>
                <a:rPr lang="en-US" sz="1466" dirty="0" err="1">
                  <a:solidFill>
                    <a:srgbClr val="FFFF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canaux</a:t>
              </a:r>
              <a:endParaRPr lang="en-US" sz="1466" dirty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  <a:p>
              <a:pPr marL="316668" lvl="1" indent="-158335">
                <a:lnSpc>
                  <a:spcPts val="2053"/>
                </a:lnSpc>
                <a:buFont typeface="Arial"/>
                <a:buChar char="•"/>
              </a:pPr>
              <a:r>
                <a:rPr lang="en-US" sz="1466" dirty="0" err="1">
                  <a:solidFill>
                    <a:srgbClr val="FFFF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Gestion</a:t>
              </a:r>
              <a:r>
                <a:rPr lang="en-US" sz="1466" dirty="0">
                  <a:solidFill>
                    <a:srgbClr val="FFFF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1466" dirty="0" err="1">
                  <a:solidFill>
                    <a:srgbClr val="FFFF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anthropique</a:t>
              </a:r>
              <a:r>
                <a:rPr lang="en-US" sz="1466" dirty="0">
                  <a:solidFill>
                    <a:srgbClr val="FFFF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de </a:t>
              </a:r>
              <a:r>
                <a:rPr lang="en-US" sz="1466" dirty="0" err="1">
                  <a:solidFill>
                    <a:srgbClr val="FFFF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l’eau</a:t>
              </a:r>
              <a:r>
                <a:rPr lang="en-US" sz="1466" dirty="0">
                  <a:solidFill>
                    <a:srgbClr val="FFFF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</a:t>
              </a:r>
            </a:p>
            <a:p>
              <a:pPr marL="316668" lvl="1" indent="-158335">
                <a:lnSpc>
                  <a:spcPts val="2053"/>
                </a:lnSpc>
                <a:buFont typeface="Arial"/>
                <a:buChar char="•"/>
              </a:pPr>
              <a:r>
                <a:rPr lang="en-US" sz="1466" b="1" dirty="0" err="1">
                  <a:solidFill>
                    <a:srgbClr val="7030A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Manoeuvre</a:t>
              </a:r>
              <a:r>
                <a:rPr lang="en-US" sz="1466" b="1" dirty="0">
                  <a:solidFill>
                    <a:srgbClr val="7030A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des </a:t>
              </a:r>
              <a:r>
                <a:rPr lang="en-US" sz="1466" b="1" dirty="0" err="1">
                  <a:solidFill>
                    <a:srgbClr val="7030A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ouvrages</a:t>
              </a:r>
              <a:r>
                <a:rPr lang="en-US" sz="1466" b="1" dirty="0">
                  <a:solidFill>
                    <a:srgbClr val="7030A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1466" b="1" dirty="0" err="1">
                  <a:solidFill>
                    <a:srgbClr val="7030A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hydrauliques</a:t>
              </a:r>
              <a:r>
                <a:rPr lang="en-US" sz="1466" b="1" dirty="0">
                  <a:solidFill>
                    <a:srgbClr val="7030A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(</a:t>
              </a:r>
              <a:r>
                <a:rPr lang="en-US" sz="1466" b="1" dirty="0" err="1">
                  <a:solidFill>
                    <a:srgbClr val="7030A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vannes</a:t>
              </a:r>
              <a:r>
                <a:rPr lang="en-US" sz="1466" b="1" dirty="0">
                  <a:solidFill>
                    <a:srgbClr val="7030A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1466" b="1" dirty="0" err="1">
                  <a:solidFill>
                    <a:srgbClr val="7030A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pompes</a:t>
              </a:r>
              <a:r>
                <a:rPr lang="en-US" sz="1466" b="1" dirty="0">
                  <a:solidFill>
                    <a:srgbClr val="7030A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)</a:t>
              </a:r>
            </a:p>
            <a:p>
              <a:pPr marL="316668" lvl="1" indent="-158335">
                <a:lnSpc>
                  <a:spcPts val="2053"/>
                </a:lnSpc>
                <a:buFont typeface="Arial"/>
                <a:buChar char="•"/>
              </a:pPr>
              <a:r>
                <a:rPr lang="en-US" sz="1466" dirty="0">
                  <a:solidFill>
                    <a:srgbClr val="FFFF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Evacuation </a:t>
              </a:r>
              <a:r>
                <a:rPr lang="en-US" sz="1466" dirty="0" err="1">
                  <a:solidFill>
                    <a:srgbClr val="FFFF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vers</a:t>
              </a:r>
              <a:r>
                <a:rPr lang="en-US" sz="1466" dirty="0">
                  <a:solidFill>
                    <a:srgbClr val="FFFF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1466" dirty="0" err="1">
                  <a:solidFill>
                    <a:srgbClr val="FFFF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l’estuaire</a:t>
              </a:r>
              <a:r>
                <a:rPr lang="en-US" sz="1466" dirty="0">
                  <a:solidFill>
                    <a:srgbClr val="FFFF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de la Charente </a:t>
              </a:r>
              <a:r>
                <a:rPr lang="en-US" sz="1466" dirty="0" err="1">
                  <a:solidFill>
                    <a:srgbClr val="FFFF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en</a:t>
              </a:r>
              <a:r>
                <a:rPr lang="en-US" sz="1466" dirty="0">
                  <a:solidFill>
                    <a:srgbClr val="FFFF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hiver</a:t>
              </a:r>
            </a:p>
            <a:p>
              <a:pPr marL="316668" lvl="1" indent="-158335">
                <a:lnSpc>
                  <a:spcPts val="2053"/>
                </a:lnSpc>
                <a:buFont typeface="Arial"/>
                <a:buChar char="•"/>
              </a:pPr>
              <a:r>
                <a:rPr lang="en-US" sz="1466" dirty="0" err="1">
                  <a:solidFill>
                    <a:srgbClr val="FFFF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Réalimentation</a:t>
              </a:r>
              <a:r>
                <a:rPr lang="en-US" sz="1466" dirty="0">
                  <a:solidFill>
                    <a:srgbClr val="FFFF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1466" dirty="0" err="1">
                  <a:solidFill>
                    <a:srgbClr val="FFFF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estivale</a:t>
              </a:r>
              <a:r>
                <a:rPr lang="en-US" sz="1466" dirty="0">
                  <a:solidFill>
                    <a:srgbClr val="FFFF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</a:t>
              </a:r>
            </a:p>
            <a:p>
              <a:pPr marL="316668" lvl="1" indent="-158335">
                <a:lnSpc>
                  <a:spcPts val="2053"/>
                </a:lnSpc>
                <a:buFont typeface="Arial"/>
                <a:buChar char="•"/>
              </a:pPr>
              <a:r>
                <a:rPr lang="en-US" sz="1466" b="1" dirty="0" err="1">
                  <a:solidFill>
                    <a:srgbClr val="7030A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Pratique</a:t>
              </a:r>
              <a:r>
                <a:rPr lang="en-US" sz="1466" b="1" dirty="0">
                  <a:solidFill>
                    <a:srgbClr val="7030A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du </a:t>
              </a:r>
              <a:r>
                <a:rPr lang="en-US" sz="1466" b="1" dirty="0" smtClean="0">
                  <a:solidFill>
                    <a:srgbClr val="7030A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drainage sur </a:t>
              </a:r>
              <a:r>
                <a:rPr lang="en-US" sz="1466" b="1" dirty="0" err="1" smtClean="0">
                  <a:solidFill>
                    <a:srgbClr val="7030A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terres</a:t>
              </a:r>
              <a:r>
                <a:rPr lang="en-US" sz="1466" b="1" dirty="0" smtClean="0">
                  <a:solidFill>
                    <a:srgbClr val="7030A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1466" b="1" dirty="0" err="1" smtClean="0">
                  <a:solidFill>
                    <a:srgbClr val="7030A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cultivées</a:t>
              </a:r>
              <a:endParaRPr lang="en-US" sz="1466" b="1" dirty="0">
                <a:solidFill>
                  <a:srgbClr val="7030A0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910488" y="912286"/>
            <a:ext cx="1754011" cy="316061"/>
            <a:chOff x="0" y="0"/>
            <a:chExt cx="692943" cy="12486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92943" cy="124863"/>
            </a:xfrm>
            <a:custGeom>
              <a:avLst/>
              <a:gdLst/>
              <a:ahLst/>
              <a:cxnLst/>
              <a:rect l="l" t="t" r="r" b="b"/>
              <a:pathLst>
                <a:path w="692943" h="124863">
                  <a:moveTo>
                    <a:pt x="62432" y="0"/>
                  </a:moveTo>
                  <a:lnTo>
                    <a:pt x="630511" y="0"/>
                  </a:lnTo>
                  <a:cubicBezTo>
                    <a:pt x="664991" y="0"/>
                    <a:pt x="692943" y="27952"/>
                    <a:pt x="692943" y="62432"/>
                  </a:cubicBezTo>
                  <a:lnTo>
                    <a:pt x="692943" y="62432"/>
                  </a:lnTo>
                  <a:cubicBezTo>
                    <a:pt x="692943" y="78990"/>
                    <a:pt x="686365" y="94869"/>
                    <a:pt x="674657" y="106578"/>
                  </a:cubicBezTo>
                  <a:cubicBezTo>
                    <a:pt x="662949" y="118286"/>
                    <a:pt x="647069" y="124863"/>
                    <a:pt x="630511" y="124863"/>
                  </a:cubicBezTo>
                  <a:lnTo>
                    <a:pt x="62432" y="124863"/>
                  </a:lnTo>
                  <a:cubicBezTo>
                    <a:pt x="27952" y="124863"/>
                    <a:pt x="0" y="96912"/>
                    <a:pt x="0" y="62432"/>
                  </a:cubicBezTo>
                  <a:lnTo>
                    <a:pt x="0" y="62432"/>
                  </a:lnTo>
                  <a:cubicBezTo>
                    <a:pt x="0" y="27952"/>
                    <a:pt x="27952" y="0"/>
                    <a:pt x="62432" y="0"/>
                  </a:cubicBezTo>
                  <a:close/>
                </a:path>
              </a:pathLst>
            </a:custGeom>
            <a:solidFill>
              <a:srgbClr val="C1FF72">
                <a:alpha val="65882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692943" cy="17248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r>
                <a:rPr lang="en-US" sz="1333">
                  <a:solidFill>
                    <a:srgbClr val="2B301D">
                      <a:alpha val="65882"/>
                    </a:srgbClr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Marais mouillés 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787493" y="-31750"/>
            <a:ext cx="2200903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</a:pPr>
            <a:r>
              <a:rPr lang="en-US" sz="1666" b="1">
                <a:solidFill>
                  <a:srgbClr val="000000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Bassin versant</a:t>
            </a:r>
          </a:p>
        </p:txBody>
      </p:sp>
      <p:sp>
        <p:nvSpPr>
          <p:cNvPr id="16" name="AutoShape 16"/>
          <p:cNvSpPr/>
          <p:nvPr/>
        </p:nvSpPr>
        <p:spPr>
          <a:xfrm>
            <a:off x="10887945" y="263961"/>
            <a:ext cx="0" cy="173765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8" name="AutoShape 18"/>
          <p:cNvSpPr/>
          <p:nvPr/>
        </p:nvSpPr>
        <p:spPr>
          <a:xfrm flipH="1" flipV="1">
            <a:off x="8257371" y="1872440"/>
            <a:ext cx="11700" cy="1753775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0" name="Titre 1"/>
          <p:cNvSpPr txBox="1">
            <a:spLocks/>
          </p:cNvSpPr>
          <p:nvPr/>
        </p:nvSpPr>
        <p:spPr>
          <a:xfrm>
            <a:off x="0" y="149449"/>
            <a:ext cx="6654800" cy="592167"/>
          </a:xfrm>
          <a:prstGeom prst="rect">
            <a:avLst/>
          </a:prstGeom>
        </p:spPr>
        <p:txBody>
          <a:bodyPr/>
          <a:lstStyle>
            <a:lvl1pPr marL="457200" indent="-457200" algn="l" defTabSz="914400">
              <a:lnSpc>
                <a:spcPct val="90000"/>
              </a:lnSpc>
              <a:spcBef>
                <a:spcPts val="0"/>
              </a:spcBef>
              <a:buSzPct val="125000"/>
              <a:buFontTx/>
              <a:buBlip>
                <a:blip r:embed="rId9"/>
              </a:buBlip>
              <a:defRPr sz="3000" b="1">
                <a:solidFill>
                  <a:srgbClr val="00A3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/>
              <a:t>Le cas d’étude, les marais du littoral atlantique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4545686" y="5191639"/>
            <a:ext cx="1763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Leviers d’action</a:t>
            </a:r>
            <a:endParaRPr lang="fr-FR" dirty="0"/>
          </a:p>
        </p:txBody>
      </p:sp>
      <p:cxnSp>
        <p:nvCxnSpPr>
          <p:cNvPr id="23" name="Connecteur droit 22"/>
          <p:cNvCxnSpPr/>
          <p:nvPr/>
        </p:nvCxnSpPr>
        <p:spPr>
          <a:xfrm flipV="1">
            <a:off x="6387643" y="5275891"/>
            <a:ext cx="434176" cy="1315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>
            <a:off x="6400800" y="5433773"/>
            <a:ext cx="421019" cy="8223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590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re 3">
            <a:extLst>
              <a:ext uri="{FF2B5EF4-FFF2-40B4-BE49-F238E27FC236}">
                <a16:creationId xmlns:a16="http://schemas.microsoft.com/office/drawing/2014/main" id="{B04BF84E-87D9-44F4-AA24-825D16CC57AD}"/>
              </a:ext>
            </a:extLst>
          </p:cNvPr>
          <p:cNvSpPr txBox="1">
            <a:spLocks/>
          </p:cNvSpPr>
          <p:nvPr/>
        </p:nvSpPr>
        <p:spPr>
          <a:xfrm>
            <a:off x="726101" y="8825"/>
            <a:ext cx="11180764" cy="888251"/>
          </a:xfrm>
          <a:prstGeom prst="rect">
            <a:avLst/>
          </a:prstGeom>
        </p:spPr>
        <p:txBody>
          <a:bodyPr vert="horz" lIns="0" tIns="46800" rIns="91440" bIns="45720" rtlCol="0" anchor="ctr" anchorCtr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Tx/>
              <a:buBlip>
                <a:blip r:embed="rId3"/>
              </a:buBlip>
              <a:defRPr sz="3000" b="1" kern="1200">
                <a:solidFill>
                  <a:srgbClr val="00A3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0" dirty="0" smtClean="0">
                <a:latin typeface="+mn-lt"/>
              </a:rPr>
              <a:t>Enjeux et objectifs expérimentaux</a:t>
            </a:r>
            <a:endParaRPr lang="fr-FR" b="0" dirty="0">
              <a:latin typeface="+mn-lt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0467" y="42015"/>
            <a:ext cx="742950" cy="100012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3224" y="159489"/>
            <a:ext cx="4775236" cy="6592362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789410" y="1243321"/>
            <a:ext cx="528246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Les objectifs de l’expérimentation système sur l’UE:</a:t>
            </a:r>
          </a:p>
          <a:p>
            <a:pPr algn="ctr"/>
            <a:r>
              <a:rPr lang="fr-FR" dirty="0" smtClean="0">
                <a:solidFill>
                  <a:srgbClr val="00A3A6"/>
                </a:solidFill>
              </a:rPr>
              <a:t>« Accompagner la transition </a:t>
            </a:r>
            <a:r>
              <a:rPr lang="fr-FR" dirty="0" err="1" smtClean="0">
                <a:solidFill>
                  <a:srgbClr val="00A3A6"/>
                </a:solidFill>
              </a:rPr>
              <a:t>agroécologiques</a:t>
            </a:r>
            <a:r>
              <a:rPr lang="fr-FR" dirty="0" smtClean="0">
                <a:solidFill>
                  <a:srgbClr val="00A3A6"/>
                </a:solidFill>
              </a:rPr>
              <a:t> des fermes en marais »</a:t>
            </a:r>
          </a:p>
          <a:p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 smtClean="0"/>
              <a:t>Restaurer la </a:t>
            </a:r>
            <a:r>
              <a:rPr lang="fr-FR" dirty="0" smtClean="0">
                <a:solidFill>
                  <a:srgbClr val="00B050"/>
                </a:solidFill>
              </a:rPr>
              <a:t>biodiversité</a:t>
            </a:r>
            <a:r>
              <a:rPr lang="fr-FR" dirty="0" smtClean="0"/>
              <a:t>;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Approvisionner le territoire en </a:t>
            </a:r>
            <a:r>
              <a:rPr lang="fr-FR" dirty="0" smtClean="0">
                <a:solidFill>
                  <a:srgbClr val="FF0000"/>
                </a:solidFill>
              </a:rPr>
              <a:t>produits végétaux et animaux en AB</a:t>
            </a:r>
            <a:r>
              <a:rPr lang="fr-FR" dirty="0" smtClean="0"/>
              <a:t>;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Adopter des pratiques compatibles avec la fonction </a:t>
            </a:r>
            <a:r>
              <a:rPr lang="fr-FR" dirty="0" smtClean="0">
                <a:solidFill>
                  <a:schemeClr val="accent1"/>
                </a:solidFill>
              </a:rPr>
              <a:t>hydrologique des marais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Contribuer à l’atténuation du </a:t>
            </a:r>
            <a:r>
              <a:rPr lang="fr-FR" dirty="0" smtClean="0">
                <a:solidFill>
                  <a:srgbClr val="FFC000"/>
                </a:solidFill>
              </a:rPr>
              <a:t>changement climatique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Construire un </a:t>
            </a:r>
            <a:r>
              <a:rPr lang="fr-FR" dirty="0" smtClean="0">
                <a:solidFill>
                  <a:srgbClr val="7030A0"/>
                </a:solidFill>
              </a:rPr>
              <a:t>système agricole viable</a:t>
            </a:r>
          </a:p>
          <a:p>
            <a:pPr marL="285750" indent="-285750">
              <a:buFontTx/>
              <a:buChar char="-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7657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re 3">
            <a:extLst>
              <a:ext uri="{FF2B5EF4-FFF2-40B4-BE49-F238E27FC236}">
                <a16:creationId xmlns:a16="http://schemas.microsoft.com/office/drawing/2014/main" id="{B04BF84E-87D9-44F4-AA24-825D16CC57AD}"/>
              </a:ext>
            </a:extLst>
          </p:cNvPr>
          <p:cNvSpPr txBox="1">
            <a:spLocks/>
          </p:cNvSpPr>
          <p:nvPr/>
        </p:nvSpPr>
        <p:spPr>
          <a:xfrm>
            <a:off x="726101" y="8825"/>
            <a:ext cx="11180764" cy="888251"/>
          </a:xfrm>
          <a:prstGeom prst="rect">
            <a:avLst/>
          </a:prstGeom>
        </p:spPr>
        <p:txBody>
          <a:bodyPr vert="horz" lIns="0" tIns="46800" rIns="91440" bIns="45720" rtlCol="0" anchor="ctr" anchorCtr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Tx/>
              <a:buBlip>
                <a:blip r:embed="rId3"/>
              </a:buBlip>
              <a:defRPr sz="3000" b="1" kern="1200">
                <a:solidFill>
                  <a:srgbClr val="00A3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0" dirty="0" smtClean="0">
                <a:latin typeface="+mn-lt"/>
              </a:rPr>
              <a:t>Logique d'action </a:t>
            </a:r>
            <a:endParaRPr lang="fr-FR" b="0" dirty="0">
              <a:latin typeface="+mn-lt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0467" y="42015"/>
            <a:ext cx="742950" cy="100012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5431"/>
          <a:stretch/>
        </p:blipFill>
        <p:spPr>
          <a:xfrm>
            <a:off x="2415458" y="3066416"/>
            <a:ext cx="6554946" cy="70718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072282" y="1835378"/>
            <a:ext cx="98544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A3A6"/>
                </a:solidFill>
              </a:rPr>
              <a:t>Sur la ferme expérimentale : Démarche de gestion adaptative à logique de résultat</a:t>
            </a:r>
          </a:p>
          <a:p>
            <a:endParaRPr lang="fr-FR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i="1" dirty="0" smtClean="0"/>
              <a:t>Expérimentation d’un pilotage et une conception centrée sur l’enjeu de restauration de la biodiversité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268787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2"/>
          <p:cNvGrpSpPr/>
          <p:nvPr/>
        </p:nvGrpSpPr>
        <p:grpSpPr>
          <a:xfrm>
            <a:off x="2554999" y="1497483"/>
            <a:ext cx="2057400" cy="914395"/>
            <a:chOff x="0" y="0"/>
            <a:chExt cx="812800" cy="36124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361243"/>
            </a:xfrm>
            <a:custGeom>
              <a:avLst/>
              <a:gdLst/>
              <a:ahLst/>
              <a:cxnLst/>
              <a:rect l="l" t="t" r="r" b="b"/>
              <a:pathLst>
                <a:path w="812800" h="361243">
                  <a:moveTo>
                    <a:pt x="42647" y="0"/>
                  </a:moveTo>
                  <a:lnTo>
                    <a:pt x="770153" y="0"/>
                  </a:lnTo>
                  <a:cubicBezTo>
                    <a:pt x="781464" y="0"/>
                    <a:pt x="792311" y="4493"/>
                    <a:pt x="800309" y="12491"/>
                  </a:cubicBezTo>
                  <a:cubicBezTo>
                    <a:pt x="808307" y="20489"/>
                    <a:pt x="812800" y="31336"/>
                    <a:pt x="812800" y="42647"/>
                  </a:cubicBezTo>
                  <a:lnTo>
                    <a:pt x="812800" y="318596"/>
                  </a:lnTo>
                  <a:cubicBezTo>
                    <a:pt x="812800" y="329906"/>
                    <a:pt x="808307" y="340754"/>
                    <a:pt x="800309" y="348752"/>
                  </a:cubicBezTo>
                  <a:cubicBezTo>
                    <a:pt x="792311" y="356749"/>
                    <a:pt x="781464" y="361243"/>
                    <a:pt x="770153" y="361243"/>
                  </a:cubicBezTo>
                  <a:lnTo>
                    <a:pt x="42647" y="361243"/>
                  </a:lnTo>
                  <a:cubicBezTo>
                    <a:pt x="31336" y="361243"/>
                    <a:pt x="20489" y="356749"/>
                    <a:pt x="12491" y="348752"/>
                  </a:cubicBezTo>
                  <a:cubicBezTo>
                    <a:pt x="4493" y="340754"/>
                    <a:pt x="0" y="329906"/>
                    <a:pt x="0" y="318596"/>
                  </a:cubicBezTo>
                  <a:lnTo>
                    <a:pt x="0" y="42647"/>
                  </a:lnTo>
                  <a:cubicBezTo>
                    <a:pt x="0" y="31336"/>
                    <a:pt x="4493" y="20489"/>
                    <a:pt x="12491" y="12491"/>
                  </a:cubicBezTo>
                  <a:cubicBezTo>
                    <a:pt x="20489" y="4493"/>
                    <a:pt x="31336" y="0"/>
                    <a:pt x="42647" y="0"/>
                  </a:cubicBezTo>
                  <a:close/>
                </a:path>
              </a:pathLst>
            </a:custGeom>
            <a:solidFill>
              <a:srgbClr val="E8C0BF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39934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r>
                <a:rPr lang="en-US" sz="1266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Production cultures</a:t>
              </a:r>
            </a:p>
          </p:txBody>
        </p:sp>
      </p:grpSp>
      <p:graphicFrame>
        <p:nvGraphicFramePr>
          <p:cNvPr id="25" name="Table 25"/>
          <p:cNvGraphicFramePr>
            <a:graphicFrameLocks noGrp="1"/>
          </p:cNvGraphicFramePr>
          <p:nvPr/>
        </p:nvGraphicFramePr>
        <p:xfrm>
          <a:off x="2519861" y="2275457"/>
          <a:ext cx="2127675" cy="609600"/>
        </p:xfrm>
        <a:graphic>
          <a:graphicData uri="http://schemas.openxmlformats.org/drawingml/2006/table">
            <a:tbl>
              <a:tblPr/>
              <a:tblGrid>
                <a:gridCol w="709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4200"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1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A01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5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6" name="Group 26"/>
          <p:cNvGrpSpPr/>
          <p:nvPr/>
        </p:nvGrpSpPr>
        <p:grpSpPr>
          <a:xfrm>
            <a:off x="5067300" y="1497483"/>
            <a:ext cx="2057400" cy="914395"/>
            <a:chOff x="0" y="0"/>
            <a:chExt cx="812800" cy="36124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361243"/>
            </a:xfrm>
            <a:custGeom>
              <a:avLst/>
              <a:gdLst/>
              <a:ahLst/>
              <a:cxnLst/>
              <a:rect l="l" t="t" r="r" b="b"/>
              <a:pathLst>
                <a:path w="812800" h="361243">
                  <a:moveTo>
                    <a:pt x="42647" y="0"/>
                  </a:moveTo>
                  <a:lnTo>
                    <a:pt x="770153" y="0"/>
                  </a:lnTo>
                  <a:cubicBezTo>
                    <a:pt x="781464" y="0"/>
                    <a:pt x="792311" y="4493"/>
                    <a:pt x="800309" y="12491"/>
                  </a:cubicBezTo>
                  <a:cubicBezTo>
                    <a:pt x="808307" y="20489"/>
                    <a:pt x="812800" y="31336"/>
                    <a:pt x="812800" y="42647"/>
                  </a:cubicBezTo>
                  <a:lnTo>
                    <a:pt x="812800" y="318596"/>
                  </a:lnTo>
                  <a:cubicBezTo>
                    <a:pt x="812800" y="329906"/>
                    <a:pt x="808307" y="340754"/>
                    <a:pt x="800309" y="348752"/>
                  </a:cubicBezTo>
                  <a:cubicBezTo>
                    <a:pt x="792311" y="356749"/>
                    <a:pt x="781464" y="361243"/>
                    <a:pt x="770153" y="361243"/>
                  </a:cubicBezTo>
                  <a:lnTo>
                    <a:pt x="42647" y="361243"/>
                  </a:lnTo>
                  <a:cubicBezTo>
                    <a:pt x="31336" y="361243"/>
                    <a:pt x="20489" y="356749"/>
                    <a:pt x="12491" y="348752"/>
                  </a:cubicBezTo>
                  <a:cubicBezTo>
                    <a:pt x="4493" y="340754"/>
                    <a:pt x="0" y="329906"/>
                    <a:pt x="0" y="318596"/>
                  </a:cubicBezTo>
                  <a:lnTo>
                    <a:pt x="0" y="42647"/>
                  </a:lnTo>
                  <a:cubicBezTo>
                    <a:pt x="0" y="31336"/>
                    <a:pt x="4493" y="20489"/>
                    <a:pt x="12491" y="12491"/>
                  </a:cubicBezTo>
                  <a:cubicBezTo>
                    <a:pt x="20489" y="4493"/>
                    <a:pt x="31336" y="0"/>
                    <a:pt x="42647" y="0"/>
                  </a:cubicBezTo>
                  <a:close/>
                </a:path>
              </a:pathLst>
            </a:custGeom>
            <a:solidFill>
              <a:srgbClr val="C1FF72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12800" cy="39934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r>
                <a:rPr lang="en-US" sz="1266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Production </a:t>
              </a:r>
              <a:r>
                <a:rPr lang="en-US" sz="1266" dirty="0" err="1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herbe</a:t>
              </a:r>
              <a:r>
                <a:rPr lang="en-US" sz="1266" dirty="0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</a:p>
            <a:p>
              <a:pPr algn="ctr">
                <a:lnSpc>
                  <a:spcPts val="1773"/>
                </a:lnSpc>
              </a:pPr>
              <a:r>
                <a:rPr lang="en-US" sz="1266" dirty="0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Pour la production </a:t>
              </a:r>
              <a:r>
                <a:rPr lang="en-US" sz="1266" dirty="0" err="1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animale</a:t>
              </a:r>
              <a:endParaRPr lang="en-US" sz="126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aphicFrame>
        <p:nvGraphicFramePr>
          <p:cNvPr id="29" name="Table 29"/>
          <p:cNvGraphicFramePr>
            <a:graphicFrameLocks noGrp="1"/>
          </p:cNvGraphicFramePr>
          <p:nvPr/>
        </p:nvGraphicFramePr>
        <p:xfrm>
          <a:off x="5032162" y="2275457"/>
          <a:ext cx="2127675" cy="609600"/>
        </p:xfrm>
        <a:graphic>
          <a:graphicData uri="http://schemas.openxmlformats.org/drawingml/2006/table">
            <a:tbl>
              <a:tblPr/>
              <a:tblGrid>
                <a:gridCol w="709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4200"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1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A01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5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30" name="Group 30"/>
          <p:cNvGrpSpPr/>
          <p:nvPr/>
        </p:nvGrpSpPr>
        <p:grpSpPr>
          <a:xfrm>
            <a:off x="7617465" y="1426531"/>
            <a:ext cx="2057400" cy="914395"/>
            <a:chOff x="0" y="0"/>
            <a:chExt cx="812800" cy="361243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361243"/>
            </a:xfrm>
            <a:custGeom>
              <a:avLst/>
              <a:gdLst/>
              <a:ahLst/>
              <a:cxnLst/>
              <a:rect l="l" t="t" r="r" b="b"/>
              <a:pathLst>
                <a:path w="812800" h="361243">
                  <a:moveTo>
                    <a:pt x="42647" y="0"/>
                  </a:moveTo>
                  <a:lnTo>
                    <a:pt x="770153" y="0"/>
                  </a:lnTo>
                  <a:cubicBezTo>
                    <a:pt x="781464" y="0"/>
                    <a:pt x="792311" y="4493"/>
                    <a:pt x="800309" y="12491"/>
                  </a:cubicBezTo>
                  <a:cubicBezTo>
                    <a:pt x="808307" y="20489"/>
                    <a:pt x="812800" y="31336"/>
                    <a:pt x="812800" y="42647"/>
                  </a:cubicBezTo>
                  <a:lnTo>
                    <a:pt x="812800" y="318596"/>
                  </a:lnTo>
                  <a:cubicBezTo>
                    <a:pt x="812800" y="329906"/>
                    <a:pt x="808307" y="340754"/>
                    <a:pt x="800309" y="348752"/>
                  </a:cubicBezTo>
                  <a:cubicBezTo>
                    <a:pt x="792311" y="356749"/>
                    <a:pt x="781464" y="361243"/>
                    <a:pt x="770153" y="361243"/>
                  </a:cubicBezTo>
                  <a:lnTo>
                    <a:pt x="42647" y="361243"/>
                  </a:lnTo>
                  <a:cubicBezTo>
                    <a:pt x="31336" y="361243"/>
                    <a:pt x="20489" y="356749"/>
                    <a:pt x="12491" y="348752"/>
                  </a:cubicBezTo>
                  <a:cubicBezTo>
                    <a:pt x="4493" y="340754"/>
                    <a:pt x="0" y="329906"/>
                    <a:pt x="0" y="318596"/>
                  </a:cubicBezTo>
                  <a:lnTo>
                    <a:pt x="0" y="42647"/>
                  </a:lnTo>
                  <a:cubicBezTo>
                    <a:pt x="0" y="31336"/>
                    <a:pt x="4493" y="20489"/>
                    <a:pt x="12491" y="12491"/>
                  </a:cubicBezTo>
                  <a:cubicBezTo>
                    <a:pt x="20489" y="4493"/>
                    <a:pt x="31336" y="0"/>
                    <a:pt x="42647" y="0"/>
                  </a:cubicBezTo>
                  <a:close/>
                </a:path>
              </a:pathLst>
            </a:custGeom>
            <a:solidFill>
              <a:srgbClr val="72BB4A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812800" cy="39934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r>
                <a:rPr lang="en-US" sz="1266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Flore</a:t>
              </a:r>
            </a:p>
          </p:txBody>
        </p:sp>
      </p:grpSp>
      <p:graphicFrame>
        <p:nvGraphicFramePr>
          <p:cNvPr id="33" name="Table 33"/>
          <p:cNvGraphicFramePr>
            <a:graphicFrameLocks noGrp="1"/>
          </p:cNvGraphicFramePr>
          <p:nvPr/>
        </p:nvGraphicFramePr>
        <p:xfrm>
          <a:off x="7547188" y="2275457"/>
          <a:ext cx="2127675" cy="609600"/>
        </p:xfrm>
        <a:graphic>
          <a:graphicData uri="http://schemas.openxmlformats.org/drawingml/2006/table">
            <a:tbl>
              <a:tblPr/>
              <a:tblGrid>
                <a:gridCol w="709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4200"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rdt</a:t>
                      </a: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1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rdt</a:t>
                      </a: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A01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5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4" name="Table 34"/>
          <p:cNvGraphicFramePr>
            <a:graphicFrameLocks noGrp="1"/>
          </p:cNvGraphicFramePr>
          <p:nvPr/>
        </p:nvGraphicFramePr>
        <p:xfrm>
          <a:off x="7547188" y="2275457"/>
          <a:ext cx="726159" cy="609600"/>
        </p:xfrm>
        <a:graphic>
          <a:graphicData uri="http://schemas.openxmlformats.org/drawingml/2006/table">
            <a:tbl>
              <a:tblPr/>
              <a:tblGrid>
                <a:gridCol w="726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4200"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1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5" name="Table 35"/>
          <p:cNvGraphicFramePr>
            <a:graphicFrameLocks noGrp="1"/>
          </p:cNvGraphicFramePr>
          <p:nvPr/>
        </p:nvGraphicFramePr>
        <p:xfrm>
          <a:off x="8247947" y="2275457"/>
          <a:ext cx="726159" cy="580711"/>
        </p:xfrm>
        <a:graphic>
          <a:graphicData uri="http://schemas.openxmlformats.org/drawingml/2006/table">
            <a:tbl>
              <a:tblPr/>
              <a:tblGrid>
                <a:gridCol w="726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0711"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A01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8" name="TextBox 38"/>
          <p:cNvSpPr txBox="1"/>
          <p:nvPr/>
        </p:nvSpPr>
        <p:spPr>
          <a:xfrm>
            <a:off x="2590137" y="1132856"/>
            <a:ext cx="4534563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  <a:spcBef>
                <a:spcPct val="0"/>
              </a:spcBef>
            </a:pPr>
            <a:r>
              <a:rPr lang="en-US" sz="1333" b="1">
                <a:solidFill>
                  <a:srgbClr val="008C8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ALIMENTAIRE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10060699" y="1423042"/>
            <a:ext cx="2057400" cy="914395"/>
            <a:chOff x="0" y="0"/>
            <a:chExt cx="812800" cy="361243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361243"/>
            </a:xfrm>
            <a:custGeom>
              <a:avLst/>
              <a:gdLst/>
              <a:ahLst/>
              <a:cxnLst/>
              <a:rect l="l" t="t" r="r" b="b"/>
              <a:pathLst>
                <a:path w="812800" h="361243">
                  <a:moveTo>
                    <a:pt x="42647" y="0"/>
                  </a:moveTo>
                  <a:lnTo>
                    <a:pt x="770153" y="0"/>
                  </a:lnTo>
                  <a:cubicBezTo>
                    <a:pt x="781464" y="0"/>
                    <a:pt x="792311" y="4493"/>
                    <a:pt x="800309" y="12491"/>
                  </a:cubicBezTo>
                  <a:cubicBezTo>
                    <a:pt x="808307" y="20489"/>
                    <a:pt x="812800" y="31336"/>
                    <a:pt x="812800" y="42647"/>
                  </a:cubicBezTo>
                  <a:lnTo>
                    <a:pt x="812800" y="318596"/>
                  </a:lnTo>
                  <a:cubicBezTo>
                    <a:pt x="812800" y="329906"/>
                    <a:pt x="808307" y="340754"/>
                    <a:pt x="800309" y="348752"/>
                  </a:cubicBezTo>
                  <a:cubicBezTo>
                    <a:pt x="792311" y="356749"/>
                    <a:pt x="781464" y="361243"/>
                    <a:pt x="770153" y="361243"/>
                  </a:cubicBezTo>
                  <a:lnTo>
                    <a:pt x="42647" y="361243"/>
                  </a:lnTo>
                  <a:cubicBezTo>
                    <a:pt x="31336" y="361243"/>
                    <a:pt x="20489" y="356749"/>
                    <a:pt x="12491" y="348752"/>
                  </a:cubicBezTo>
                  <a:cubicBezTo>
                    <a:pt x="4493" y="340754"/>
                    <a:pt x="0" y="329906"/>
                    <a:pt x="0" y="318596"/>
                  </a:cubicBezTo>
                  <a:lnTo>
                    <a:pt x="0" y="42647"/>
                  </a:lnTo>
                  <a:cubicBezTo>
                    <a:pt x="0" y="31336"/>
                    <a:pt x="4493" y="20489"/>
                    <a:pt x="12491" y="12491"/>
                  </a:cubicBezTo>
                  <a:cubicBezTo>
                    <a:pt x="20489" y="4493"/>
                    <a:pt x="31336" y="0"/>
                    <a:pt x="42647" y="0"/>
                  </a:cubicBezTo>
                  <a:close/>
                </a:path>
              </a:pathLst>
            </a:custGeom>
            <a:solidFill>
              <a:srgbClr val="CB6CE6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0" y="-38100"/>
              <a:ext cx="812800" cy="39934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r>
                <a:rPr lang="en-US" sz="1266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Faune</a:t>
              </a:r>
            </a:p>
          </p:txBody>
        </p:sp>
      </p:grpSp>
      <p:graphicFrame>
        <p:nvGraphicFramePr>
          <p:cNvPr id="42" name="Table 42"/>
          <p:cNvGraphicFramePr>
            <a:graphicFrameLocks noGrp="1"/>
          </p:cNvGraphicFramePr>
          <p:nvPr/>
        </p:nvGraphicFramePr>
        <p:xfrm>
          <a:off x="9990423" y="2271968"/>
          <a:ext cx="2127675" cy="609600"/>
        </p:xfrm>
        <a:graphic>
          <a:graphicData uri="http://schemas.openxmlformats.org/drawingml/2006/table">
            <a:tbl>
              <a:tblPr/>
              <a:tblGrid>
                <a:gridCol w="709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4200"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1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rdt</a:t>
                      </a: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A01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5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3" name="Table 43"/>
          <p:cNvGraphicFramePr>
            <a:graphicFrameLocks noGrp="1"/>
          </p:cNvGraphicFramePr>
          <p:nvPr/>
        </p:nvGraphicFramePr>
        <p:xfrm>
          <a:off x="10691181" y="2271968"/>
          <a:ext cx="726159" cy="580711"/>
        </p:xfrm>
        <a:graphic>
          <a:graphicData uri="http://schemas.openxmlformats.org/drawingml/2006/table">
            <a:tbl>
              <a:tblPr/>
              <a:tblGrid>
                <a:gridCol w="726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0711"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A01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44" name="Group 44"/>
          <p:cNvGrpSpPr/>
          <p:nvPr/>
        </p:nvGrpSpPr>
        <p:grpSpPr>
          <a:xfrm>
            <a:off x="2479462" y="2843904"/>
            <a:ext cx="2057400" cy="514350"/>
            <a:chOff x="0" y="0"/>
            <a:chExt cx="812800" cy="2032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203200"/>
            </a:xfrm>
            <a:custGeom>
              <a:avLst/>
              <a:gdLst/>
              <a:ahLst/>
              <a:cxnLst/>
              <a:rect l="l" t="t" r="r" b="b"/>
              <a:pathLst>
                <a:path w="812800" h="203200">
                  <a:moveTo>
                    <a:pt x="609600" y="0"/>
                  </a:moveTo>
                  <a:lnTo>
                    <a:pt x="203200" y="0"/>
                  </a:lnTo>
                  <a:lnTo>
                    <a:pt x="0" y="101600"/>
                  </a:lnTo>
                  <a:lnTo>
                    <a:pt x="203200" y="203200"/>
                  </a:lnTo>
                  <a:lnTo>
                    <a:pt x="609600" y="203200"/>
                  </a:lnTo>
                  <a:lnTo>
                    <a:pt x="812800" y="1016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152400" y="-28575"/>
              <a:ext cx="508000" cy="2317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r>
                <a:rPr lang="en-US" sz="1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rendement</a:t>
              </a: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5067300" y="2859658"/>
            <a:ext cx="2057400" cy="514350"/>
            <a:chOff x="0" y="0"/>
            <a:chExt cx="812800" cy="2032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2800" cy="203200"/>
            </a:xfrm>
            <a:custGeom>
              <a:avLst/>
              <a:gdLst/>
              <a:ahLst/>
              <a:cxnLst/>
              <a:rect l="l" t="t" r="r" b="b"/>
              <a:pathLst>
                <a:path w="812800" h="203200">
                  <a:moveTo>
                    <a:pt x="609600" y="0"/>
                  </a:moveTo>
                  <a:lnTo>
                    <a:pt x="203200" y="0"/>
                  </a:lnTo>
                  <a:lnTo>
                    <a:pt x="0" y="101600"/>
                  </a:lnTo>
                  <a:lnTo>
                    <a:pt x="203200" y="203200"/>
                  </a:lnTo>
                  <a:lnTo>
                    <a:pt x="609600" y="203200"/>
                  </a:lnTo>
                  <a:lnTo>
                    <a:pt x="812800" y="1016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152400" y="-28575"/>
              <a:ext cx="508000" cy="2317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r>
                <a:rPr lang="en-US" sz="1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valeur fourragère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7617465" y="2859658"/>
            <a:ext cx="2057400" cy="792721"/>
            <a:chOff x="0" y="0"/>
            <a:chExt cx="812800" cy="313174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2800" cy="313174"/>
            </a:xfrm>
            <a:custGeom>
              <a:avLst/>
              <a:gdLst/>
              <a:ahLst/>
              <a:cxnLst/>
              <a:rect l="l" t="t" r="r" b="b"/>
              <a:pathLst>
                <a:path w="812800" h="313174">
                  <a:moveTo>
                    <a:pt x="609600" y="0"/>
                  </a:moveTo>
                  <a:lnTo>
                    <a:pt x="203200" y="0"/>
                  </a:lnTo>
                  <a:lnTo>
                    <a:pt x="0" y="156587"/>
                  </a:lnTo>
                  <a:lnTo>
                    <a:pt x="203200" y="313174"/>
                  </a:lnTo>
                  <a:lnTo>
                    <a:pt x="609600" y="313174"/>
                  </a:lnTo>
                  <a:lnTo>
                    <a:pt x="812800" y="156587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152400" y="-28575"/>
              <a:ext cx="508000" cy="34174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r>
                <a:rPr lang="en-US" sz="1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diversité des comunautés végétales (hygrophyle)</a:t>
              </a: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10100315" y="2859658"/>
            <a:ext cx="2057400" cy="514350"/>
            <a:chOff x="0" y="0"/>
            <a:chExt cx="812800" cy="2032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2800" cy="203200"/>
            </a:xfrm>
            <a:custGeom>
              <a:avLst/>
              <a:gdLst/>
              <a:ahLst/>
              <a:cxnLst/>
              <a:rect l="l" t="t" r="r" b="b"/>
              <a:pathLst>
                <a:path w="812800" h="203200">
                  <a:moveTo>
                    <a:pt x="609600" y="0"/>
                  </a:moveTo>
                  <a:lnTo>
                    <a:pt x="203200" y="0"/>
                  </a:lnTo>
                  <a:lnTo>
                    <a:pt x="0" y="101600"/>
                  </a:lnTo>
                  <a:lnTo>
                    <a:pt x="203200" y="203200"/>
                  </a:lnTo>
                  <a:lnTo>
                    <a:pt x="609600" y="203200"/>
                  </a:lnTo>
                  <a:lnTo>
                    <a:pt x="812800" y="1016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55" name="TextBox 55"/>
            <p:cNvSpPr txBox="1"/>
            <p:nvPr/>
          </p:nvSpPr>
          <p:spPr>
            <a:xfrm>
              <a:off x="152400" y="-28575"/>
              <a:ext cx="508000" cy="2317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r>
                <a:rPr lang="en-US" sz="1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nombre taxon</a:t>
              </a:r>
            </a:p>
          </p:txBody>
        </p:sp>
      </p:grpSp>
      <p:sp>
        <p:nvSpPr>
          <p:cNvPr id="59" name="TextBox 59"/>
          <p:cNvSpPr txBox="1"/>
          <p:nvPr/>
        </p:nvSpPr>
        <p:spPr>
          <a:xfrm>
            <a:off x="7649240" y="1139206"/>
            <a:ext cx="4534563" cy="2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3"/>
              </a:lnSpc>
              <a:spcBef>
                <a:spcPct val="0"/>
              </a:spcBef>
            </a:pPr>
            <a:r>
              <a:rPr lang="en-US" sz="1266" b="1">
                <a:solidFill>
                  <a:srgbClr val="008C8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BIODIVERSITE</a:t>
            </a:r>
          </a:p>
        </p:txBody>
      </p:sp>
      <p:sp>
        <p:nvSpPr>
          <p:cNvPr id="70" name="Titre 1"/>
          <p:cNvSpPr txBox="1">
            <a:spLocks/>
          </p:cNvSpPr>
          <p:nvPr/>
        </p:nvSpPr>
        <p:spPr>
          <a:xfrm>
            <a:off x="101600" y="251049"/>
            <a:ext cx="11759383" cy="592167"/>
          </a:xfrm>
          <a:prstGeom prst="rect">
            <a:avLst/>
          </a:prstGeom>
        </p:spPr>
        <p:txBody>
          <a:bodyPr/>
          <a:lstStyle>
            <a:lvl1pPr marL="457200" indent="-457200" algn="l" defTabSz="914400">
              <a:lnSpc>
                <a:spcPct val="90000"/>
              </a:lnSpc>
              <a:spcBef>
                <a:spcPts val="0"/>
              </a:spcBef>
              <a:buSzPct val="125000"/>
              <a:buFontTx/>
              <a:buBlip>
                <a:blip r:embed="rId2"/>
              </a:buBlip>
              <a:defRPr sz="3000" b="1">
                <a:solidFill>
                  <a:srgbClr val="00A3A6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r-FR" sz="2500" dirty="0" smtClean="0"/>
              <a:t>Logique d’action - Formulation </a:t>
            </a:r>
            <a:r>
              <a:rPr lang="fr-FR" sz="2500" dirty="0"/>
              <a:t>comme </a:t>
            </a:r>
            <a:r>
              <a:rPr lang="fr-FR" sz="2500" dirty="0" smtClean="0"/>
              <a:t>une stratégie de </a:t>
            </a:r>
            <a:r>
              <a:rPr lang="fr-FR" sz="2500" dirty="0"/>
              <a:t>gestion de l'eau</a:t>
            </a:r>
            <a:endParaRPr lang="en-US" sz="2500" dirty="0">
              <a:solidFill>
                <a:schemeClr val="accent5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90114" y="1471749"/>
            <a:ext cx="316528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A3A6"/>
                </a:solidFill>
                <a:sym typeface="Wingdings" panose="05000000000000000000" pitchFamily="2" charset="2"/>
              </a:rPr>
              <a:t>Production</a:t>
            </a:r>
          </a:p>
          <a:p>
            <a:r>
              <a:rPr lang="fr-FR" sz="1400" dirty="0">
                <a:sym typeface="Wingdings" panose="05000000000000000000" pitchFamily="2" charset="2"/>
              </a:rPr>
              <a:t>Alimentaires, économiques, </a:t>
            </a:r>
          </a:p>
          <a:p>
            <a:r>
              <a:rPr lang="fr-FR" sz="1400" dirty="0">
                <a:sym typeface="Wingdings" panose="05000000000000000000" pitchFamily="2" charset="2"/>
              </a:rPr>
              <a:t>et de biodiversité</a:t>
            </a:r>
          </a:p>
        </p:txBody>
      </p:sp>
      <p:pic>
        <p:nvPicPr>
          <p:cNvPr id="91" name="Image 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0467" y="42015"/>
            <a:ext cx="742950" cy="10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81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2954436" y="3790281"/>
            <a:ext cx="2057400" cy="914395"/>
            <a:chOff x="0" y="0"/>
            <a:chExt cx="812800" cy="36124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361243"/>
            </a:xfrm>
            <a:custGeom>
              <a:avLst/>
              <a:gdLst/>
              <a:ahLst/>
              <a:cxnLst/>
              <a:rect l="l" t="t" r="r" b="b"/>
              <a:pathLst>
                <a:path w="812800" h="361243">
                  <a:moveTo>
                    <a:pt x="42647" y="0"/>
                  </a:moveTo>
                  <a:lnTo>
                    <a:pt x="770153" y="0"/>
                  </a:lnTo>
                  <a:cubicBezTo>
                    <a:pt x="781464" y="0"/>
                    <a:pt x="792311" y="4493"/>
                    <a:pt x="800309" y="12491"/>
                  </a:cubicBezTo>
                  <a:cubicBezTo>
                    <a:pt x="808307" y="20489"/>
                    <a:pt x="812800" y="31336"/>
                    <a:pt x="812800" y="42647"/>
                  </a:cubicBezTo>
                  <a:lnTo>
                    <a:pt x="812800" y="318596"/>
                  </a:lnTo>
                  <a:cubicBezTo>
                    <a:pt x="812800" y="329906"/>
                    <a:pt x="808307" y="340754"/>
                    <a:pt x="800309" y="348752"/>
                  </a:cubicBezTo>
                  <a:cubicBezTo>
                    <a:pt x="792311" y="356749"/>
                    <a:pt x="781464" y="361243"/>
                    <a:pt x="770153" y="361243"/>
                  </a:cubicBezTo>
                  <a:lnTo>
                    <a:pt x="42647" y="361243"/>
                  </a:lnTo>
                  <a:cubicBezTo>
                    <a:pt x="31336" y="361243"/>
                    <a:pt x="20489" y="356749"/>
                    <a:pt x="12491" y="348752"/>
                  </a:cubicBezTo>
                  <a:cubicBezTo>
                    <a:pt x="4493" y="340754"/>
                    <a:pt x="0" y="329906"/>
                    <a:pt x="0" y="318596"/>
                  </a:cubicBezTo>
                  <a:lnTo>
                    <a:pt x="0" y="42647"/>
                  </a:lnTo>
                  <a:cubicBezTo>
                    <a:pt x="0" y="31336"/>
                    <a:pt x="4493" y="20489"/>
                    <a:pt x="12491" y="12491"/>
                  </a:cubicBezTo>
                  <a:cubicBezTo>
                    <a:pt x="20489" y="4493"/>
                    <a:pt x="31336" y="0"/>
                    <a:pt x="42647" y="0"/>
                  </a:cubicBezTo>
                  <a:close/>
                </a:path>
              </a:pathLst>
            </a:custGeom>
            <a:solidFill>
              <a:srgbClr val="9ED6E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39934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r>
                <a:rPr lang="en-US" sz="1266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Piézométrie dans les parcelles de culture</a:t>
              </a:r>
            </a:p>
          </p:txBody>
        </p:sp>
      </p:grpSp>
      <p:graphicFrame>
        <p:nvGraphicFramePr>
          <p:cNvPr id="14" name="Table 14"/>
          <p:cNvGraphicFramePr>
            <a:graphicFrameLocks noGrp="1"/>
          </p:cNvGraphicFramePr>
          <p:nvPr/>
        </p:nvGraphicFramePr>
        <p:xfrm>
          <a:off x="2919298" y="4564766"/>
          <a:ext cx="2127675" cy="469900"/>
        </p:xfrm>
        <a:graphic>
          <a:graphicData uri="http://schemas.openxmlformats.org/drawingml/2006/table">
            <a:tbl>
              <a:tblPr/>
              <a:tblGrid>
                <a:gridCol w="709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7933"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1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700" dirty="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A01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endParaRPr lang="en-US" sz="700" dirty="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5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8" name="Group 18"/>
          <p:cNvGrpSpPr/>
          <p:nvPr/>
        </p:nvGrpSpPr>
        <p:grpSpPr>
          <a:xfrm>
            <a:off x="6247206" y="3790281"/>
            <a:ext cx="2057400" cy="914395"/>
            <a:chOff x="0" y="0"/>
            <a:chExt cx="812800" cy="36124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361243"/>
            </a:xfrm>
            <a:custGeom>
              <a:avLst/>
              <a:gdLst/>
              <a:ahLst/>
              <a:cxnLst/>
              <a:rect l="l" t="t" r="r" b="b"/>
              <a:pathLst>
                <a:path w="812800" h="361243">
                  <a:moveTo>
                    <a:pt x="42647" y="0"/>
                  </a:moveTo>
                  <a:lnTo>
                    <a:pt x="770153" y="0"/>
                  </a:lnTo>
                  <a:cubicBezTo>
                    <a:pt x="781464" y="0"/>
                    <a:pt x="792311" y="4493"/>
                    <a:pt x="800309" y="12491"/>
                  </a:cubicBezTo>
                  <a:cubicBezTo>
                    <a:pt x="808307" y="20489"/>
                    <a:pt x="812800" y="31336"/>
                    <a:pt x="812800" y="42647"/>
                  </a:cubicBezTo>
                  <a:lnTo>
                    <a:pt x="812800" y="318596"/>
                  </a:lnTo>
                  <a:cubicBezTo>
                    <a:pt x="812800" y="329906"/>
                    <a:pt x="808307" y="340754"/>
                    <a:pt x="800309" y="348752"/>
                  </a:cubicBezTo>
                  <a:cubicBezTo>
                    <a:pt x="792311" y="356749"/>
                    <a:pt x="781464" y="361243"/>
                    <a:pt x="770153" y="361243"/>
                  </a:cubicBezTo>
                  <a:lnTo>
                    <a:pt x="42647" y="361243"/>
                  </a:lnTo>
                  <a:cubicBezTo>
                    <a:pt x="31336" y="361243"/>
                    <a:pt x="20489" y="356749"/>
                    <a:pt x="12491" y="348752"/>
                  </a:cubicBezTo>
                  <a:cubicBezTo>
                    <a:pt x="4493" y="340754"/>
                    <a:pt x="0" y="329906"/>
                    <a:pt x="0" y="318596"/>
                  </a:cubicBezTo>
                  <a:lnTo>
                    <a:pt x="0" y="42647"/>
                  </a:lnTo>
                  <a:cubicBezTo>
                    <a:pt x="0" y="31336"/>
                    <a:pt x="4493" y="20489"/>
                    <a:pt x="12491" y="12491"/>
                  </a:cubicBezTo>
                  <a:cubicBezTo>
                    <a:pt x="20489" y="4493"/>
                    <a:pt x="31336" y="0"/>
                    <a:pt x="42647" y="0"/>
                  </a:cubicBezTo>
                  <a:close/>
                </a:path>
              </a:pathLst>
            </a:custGeom>
            <a:solidFill>
              <a:srgbClr val="9ED6E3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12800" cy="39934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r>
                <a:rPr lang="en-US" sz="1266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Niveau d’eau sur les prairies (inondation)</a:t>
              </a:r>
            </a:p>
          </p:txBody>
        </p:sp>
      </p:grpSp>
      <p:graphicFrame>
        <p:nvGraphicFramePr>
          <p:cNvPr id="21" name="Table 21"/>
          <p:cNvGraphicFramePr>
            <a:graphicFrameLocks noGrp="1"/>
          </p:cNvGraphicFramePr>
          <p:nvPr/>
        </p:nvGraphicFramePr>
        <p:xfrm>
          <a:off x="6212068" y="4564766"/>
          <a:ext cx="2127675" cy="469900"/>
        </p:xfrm>
        <a:graphic>
          <a:graphicData uri="http://schemas.openxmlformats.org/drawingml/2006/table">
            <a:tbl>
              <a:tblPr/>
              <a:tblGrid>
                <a:gridCol w="709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7933"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1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A01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5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2" name="Group 22"/>
          <p:cNvGrpSpPr/>
          <p:nvPr/>
        </p:nvGrpSpPr>
        <p:grpSpPr>
          <a:xfrm>
            <a:off x="2554999" y="1497483"/>
            <a:ext cx="2057400" cy="914395"/>
            <a:chOff x="0" y="0"/>
            <a:chExt cx="812800" cy="36124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361243"/>
            </a:xfrm>
            <a:custGeom>
              <a:avLst/>
              <a:gdLst/>
              <a:ahLst/>
              <a:cxnLst/>
              <a:rect l="l" t="t" r="r" b="b"/>
              <a:pathLst>
                <a:path w="812800" h="361243">
                  <a:moveTo>
                    <a:pt x="42647" y="0"/>
                  </a:moveTo>
                  <a:lnTo>
                    <a:pt x="770153" y="0"/>
                  </a:lnTo>
                  <a:cubicBezTo>
                    <a:pt x="781464" y="0"/>
                    <a:pt x="792311" y="4493"/>
                    <a:pt x="800309" y="12491"/>
                  </a:cubicBezTo>
                  <a:cubicBezTo>
                    <a:pt x="808307" y="20489"/>
                    <a:pt x="812800" y="31336"/>
                    <a:pt x="812800" y="42647"/>
                  </a:cubicBezTo>
                  <a:lnTo>
                    <a:pt x="812800" y="318596"/>
                  </a:lnTo>
                  <a:cubicBezTo>
                    <a:pt x="812800" y="329906"/>
                    <a:pt x="808307" y="340754"/>
                    <a:pt x="800309" y="348752"/>
                  </a:cubicBezTo>
                  <a:cubicBezTo>
                    <a:pt x="792311" y="356749"/>
                    <a:pt x="781464" y="361243"/>
                    <a:pt x="770153" y="361243"/>
                  </a:cubicBezTo>
                  <a:lnTo>
                    <a:pt x="42647" y="361243"/>
                  </a:lnTo>
                  <a:cubicBezTo>
                    <a:pt x="31336" y="361243"/>
                    <a:pt x="20489" y="356749"/>
                    <a:pt x="12491" y="348752"/>
                  </a:cubicBezTo>
                  <a:cubicBezTo>
                    <a:pt x="4493" y="340754"/>
                    <a:pt x="0" y="329906"/>
                    <a:pt x="0" y="318596"/>
                  </a:cubicBezTo>
                  <a:lnTo>
                    <a:pt x="0" y="42647"/>
                  </a:lnTo>
                  <a:cubicBezTo>
                    <a:pt x="0" y="31336"/>
                    <a:pt x="4493" y="20489"/>
                    <a:pt x="12491" y="12491"/>
                  </a:cubicBezTo>
                  <a:cubicBezTo>
                    <a:pt x="20489" y="4493"/>
                    <a:pt x="31336" y="0"/>
                    <a:pt x="42647" y="0"/>
                  </a:cubicBezTo>
                  <a:close/>
                </a:path>
              </a:pathLst>
            </a:custGeom>
            <a:solidFill>
              <a:srgbClr val="E8C0BF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39934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r>
                <a:rPr lang="en-US" sz="1266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Production cultures</a:t>
              </a:r>
            </a:p>
          </p:txBody>
        </p:sp>
      </p:grpSp>
      <p:graphicFrame>
        <p:nvGraphicFramePr>
          <p:cNvPr id="25" name="Table 25"/>
          <p:cNvGraphicFramePr>
            <a:graphicFrameLocks noGrp="1"/>
          </p:cNvGraphicFramePr>
          <p:nvPr/>
        </p:nvGraphicFramePr>
        <p:xfrm>
          <a:off x="2519861" y="2275457"/>
          <a:ext cx="2127675" cy="609600"/>
        </p:xfrm>
        <a:graphic>
          <a:graphicData uri="http://schemas.openxmlformats.org/drawingml/2006/table">
            <a:tbl>
              <a:tblPr/>
              <a:tblGrid>
                <a:gridCol w="709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4200"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1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A01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5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6" name="Group 26"/>
          <p:cNvGrpSpPr/>
          <p:nvPr/>
        </p:nvGrpSpPr>
        <p:grpSpPr>
          <a:xfrm>
            <a:off x="5067300" y="1497483"/>
            <a:ext cx="2057400" cy="914395"/>
            <a:chOff x="0" y="0"/>
            <a:chExt cx="812800" cy="36124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361243"/>
            </a:xfrm>
            <a:custGeom>
              <a:avLst/>
              <a:gdLst/>
              <a:ahLst/>
              <a:cxnLst/>
              <a:rect l="l" t="t" r="r" b="b"/>
              <a:pathLst>
                <a:path w="812800" h="361243">
                  <a:moveTo>
                    <a:pt x="42647" y="0"/>
                  </a:moveTo>
                  <a:lnTo>
                    <a:pt x="770153" y="0"/>
                  </a:lnTo>
                  <a:cubicBezTo>
                    <a:pt x="781464" y="0"/>
                    <a:pt x="792311" y="4493"/>
                    <a:pt x="800309" y="12491"/>
                  </a:cubicBezTo>
                  <a:cubicBezTo>
                    <a:pt x="808307" y="20489"/>
                    <a:pt x="812800" y="31336"/>
                    <a:pt x="812800" y="42647"/>
                  </a:cubicBezTo>
                  <a:lnTo>
                    <a:pt x="812800" y="318596"/>
                  </a:lnTo>
                  <a:cubicBezTo>
                    <a:pt x="812800" y="329906"/>
                    <a:pt x="808307" y="340754"/>
                    <a:pt x="800309" y="348752"/>
                  </a:cubicBezTo>
                  <a:cubicBezTo>
                    <a:pt x="792311" y="356749"/>
                    <a:pt x="781464" y="361243"/>
                    <a:pt x="770153" y="361243"/>
                  </a:cubicBezTo>
                  <a:lnTo>
                    <a:pt x="42647" y="361243"/>
                  </a:lnTo>
                  <a:cubicBezTo>
                    <a:pt x="31336" y="361243"/>
                    <a:pt x="20489" y="356749"/>
                    <a:pt x="12491" y="348752"/>
                  </a:cubicBezTo>
                  <a:cubicBezTo>
                    <a:pt x="4493" y="340754"/>
                    <a:pt x="0" y="329906"/>
                    <a:pt x="0" y="318596"/>
                  </a:cubicBezTo>
                  <a:lnTo>
                    <a:pt x="0" y="42647"/>
                  </a:lnTo>
                  <a:cubicBezTo>
                    <a:pt x="0" y="31336"/>
                    <a:pt x="4493" y="20489"/>
                    <a:pt x="12491" y="12491"/>
                  </a:cubicBezTo>
                  <a:cubicBezTo>
                    <a:pt x="20489" y="4493"/>
                    <a:pt x="31336" y="0"/>
                    <a:pt x="42647" y="0"/>
                  </a:cubicBezTo>
                  <a:close/>
                </a:path>
              </a:pathLst>
            </a:custGeom>
            <a:solidFill>
              <a:srgbClr val="C1FF72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12800" cy="39934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r>
                <a:rPr lang="en-US" sz="1266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Production </a:t>
              </a:r>
              <a:r>
                <a:rPr lang="en-US" sz="1266" dirty="0" err="1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herbe</a:t>
              </a:r>
              <a:r>
                <a:rPr lang="en-US" sz="1266" dirty="0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</a:p>
            <a:p>
              <a:pPr algn="ctr">
                <a:lnSpc>
                  <a:spcPts val="1773"/>
                </a:lnSpc>
              </a:pPr>
              <a:r>
                <a:rPr lang="en-US" sz="1266" dirty="0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Pour la production </a:t>
              </a:r>
              <a:r>
                <a:rPr lang="en-US" sz="1266" dirty="0" err="1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animale</a:t>
              </a:r>
              <a:endParaRPr lang="en-US" sz="126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aphicFrame>
        <p:nvGraphicFramePr>
          <p:cNvPr id="29" name="Table 29"/>
          <p:cNvGraphicFramePr>
            <a:graphicFrameLocks noGrp="1"/>
          </p:cNvGraphicFramePr>
          <p:nvPr/>
        </p:nvGraphicFramePr>
        <p:xfrm>
          <a:off x="5032162" y="2275457"/>
          <a:ext cx="2127675" cy="609600"/>
        </p:xfrm>
        <a:graphic>
          <a:graphicData uri="http://schemas.openxmlformats.org/drawingml/2006/table">
            <a:tbl>
              <a:tblPr/>
              <a:tblGrid>
                <a:gridCol w="709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4200"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1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A01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5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30" name="Group 30"/>
          <p:cNvGrpSpPr/>
          <p:nvPr/>
        </p:nvGrpSpPr>
        <p:grpSpPr>
          <a:xfrm>
            <a:off x="7617465" y="1426531"/>
            <a:ext cx="2057400" cy="914395"/>
            <a:chOff x="0" y="0"/>
            <a:chExt cx="812800" cy="361243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361243"/>
            </a:xfrm>
            <a:custGeom>
              <a:avLst/>
              <a:gdLst/>
              <a:ahLst/>
              <a:cxnLst/>
              <a:rect l="l" t="t" r="r" b="b"/>
              <a:pathLst>
                <a:path w="812800" h="361243">
                  <a:moveTo>
                    <a:pt x="42647" y="0"/>
                  </a:moveTo>
                  <a:lnTo>
                    <a:pt x="770153" y="0"/>
                  </a:lnTo>
                  <a:cubicBezTo>
                    <a:pt x="781464" y="0"/>
                    <a:pt x="792311" y="4493"/>
                    <a:pt x="800309" y="12491"/>
                  </a:cubicBezTo>
                  <a:cubicBezTo>
                    <a:pt x="808307" y="20489"/>
                    <a:pt x="812800" y="31336"/>
                    <a:pt x="812800" y="42647"/>
                  </a:cubicBezTo>
                  <a:lnTo>
                    <a:pt x="812800" y="318596"/>
                  </a:lnTo>
                  <a:cubicBezTo>
                    <a:pt x="812800" y="329906"/>
                    <a:pt x="808307" y="340754"/>
                    <a:pt x="800309" y="348752"/>
                  </a:cubicBezTo>
                  <a:cubicBezTo>
                    <a:pt x="792311" y="356749"/>
                    <a:pt x="781464" y="361243"/>
                    <a:pt x="770153" y="361243"/>
                  </a:cubicBezTo>
                  <a:lnTo>
                    <a:pt x="42647" y="361243"/>
                  </a:lnTo>
                  <a:cubicBezTo>
                    <a:pt x="31336" y="361243"/>
                    <a:pt x="20489" y="356749"/>
                    <a:pt x="12491" y="348752"/>
                  </a:cubicBezTo>
                  <a:cubicBezTo>
                    <a:pt x="4493" y="340754"/>
                    <a:pt x="0" y="329906"/>
                    <a:pt x="0" y="318596"/>
                  </a:cubicBezTo>
                  <a:lnTo>
                    <a:pt x="0" y="42647"/>
                  </a:lnTo>
                  <a:cubicBezTo>
                    <a:pt x="0" y="31336"/>
                    <a:pt x="4493" y="20489"/>
                    <a:pt x="12491" y="12491"/>
                  </a:cubicBezTo>
                  <a:cubicBezTo>
                    <a:pt x="20489" y="4493"/>
                    <a:pt x="31336" y="0"/>
                    <a:pt x="42647" y="0"/>
                  </a:cubicBezTo>
                  <a:close/>
                </a:path>
              </a:pathLst>
            </a:custGeom>
            <a:solidFill>
              <a:srgbClr val="72BB4A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812800" cy="39934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r>
                <a:rPr lang="en-US" sz="1266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Flore</a:t>
              </a:r>
            </a:p>
          </p:txBody>
        </p:sp>
      </p:grpSp>
      <p:graphicFrame>
        <p:nvGraphicFramePr>
          <p:cNvPr id="33" name="Table 33"/>
          <p:cNvGraphicFramePr>
            <a:graphicFrameLocks noGrp="1"/>
          </p:cNvGraphicFramePr>
          <p:nvPr/>
        </p:nvGraphicFramePr>
        <p:xfrm>
          <a:off x="7547188" y="2275457"/>
          <a:ext cx="2127675" cy="609600"/>
        </p:xfrm>
        <a:graphic>
          <a:graphicData uri="http://schemas.openxmlformats.org/drawingml/2006/table">
            <a:tbl>
              <a:tblPr/>
              <a:tblGrid>
                <a:gridCol w="709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4200"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rdt</a:t>
                      </a: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1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rdt</a:t>
                      </a: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A01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5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4" name="Table 34"/>
          <p:cNvGraphicFramePr>
            <a:graphicFrameLocks noGrp="1"/>
          </p:cNvGraphicFramePr>
          <p:nvPr/>
        </p:nvGraphicFramePr>
        <p:xfrm>
          <a:off x="7547188" y="2275457"/>
          <a:ext cx="726159" cy="609600"/>
        </p:xfrm>
        <a:graphic>
          <a:graphicData uri="http://schemas.openxmlformats.org/drawingml/2006/table">
            <a:tbl>
              <a:tblPr/>
              <a:tblGrid>
                <a:gridCol w="726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4200"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1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5" name="Table 35"/>
          <p:cNvGraphicFramePr>
            <a:graphicFrameLocks noGrp="1"/>
          </p:cNvGraphicFramePr>
          <p:nvPr/>
        </p:nvGraphicFramePr>
        <p:xfrm>
          <a:off x="8247947" y="2275457"/>
          <a:ext cx="726159" cy="580711"/>
        </p:xfrm>
        <a:graphic>
          <a:graphicData uri="http://schemas.openxmlformats.org/drawingml/2006/table">
            <a:tbl>
              <a:tblPr/>
              <a:tblGrid>
                <a:gridCol w="726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0711"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A01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8" name="TextBox 38"/>
          <p:cNvSpPr txBox="1"/>
          <p:nvPr/>
        </p:nvSpPr>
        <p:spPr>
          <a:xfrm>
            <a:off x="2590137" y="1132856"/>
            <a:ext cx="4534563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  <a:spcBef>
                <a:spcPct val="0"/>
              </a:spcBef>
            </a:pPr>
            <a:r>
              <a:rPr lang="en-US" sz="1333" b="1">
                <a:solidFill>
                  <a:srgbClr val="008C8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ALIMENTAIRE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10060699" y="1423042"/>
            <a:ext cx="2057400" cy="914395"/>
            <a:chOff x="0" y="0"/>
            <a:chExt cx="812800" cy="361243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361243"/>
            </a:xfrm>
            <a:custGeom>
              <a:avLst/>
              <a:gdLst/>
              <a:ahLst/>
              <a:cxnLst/>
              <a:rect l="l" t="t" r="r" b="b"/>
              <a:pathLst>
                <a:path w="812800" h="361243">
                  <a:moveTo>
                    <a:pt x="42647" y="0"/>
                  </a:moveTo>
                  <a:lnTo>
                    <a:pt x="770153" y="0"/>
                  </a:lnTo>
                  <a:cubicBezTo>
                    <a:pt x="781464" y="0"/>
                    <a:pt x="792311" y="4493"/>
                    <a:pt x="800309" y="12491"/>
                  </a:cubicBezTo>
                  <a:cubicBezTo>
                    <a:pt x="808307" y="20489"/>
                    <a:pt x="812800" y="31336"/>
                    <a:pt x="812800" y="42647"/>
                  </a:cubicBezTo>
                  <a:lnTo>
                    <a:pt x="812800" y="318596"/>
                  </a:lnTo>
                  <a:cubicBezTo>
                    <a:pt x="812800" y="329906"/>
                    <a:pt x="808307" y="340754"/>
                    <a:pt x="800309" y="348752"/>
                  </a:cubicBezTo>
                  <a:cubicBezTo>
                    <a:pt x="792311" y="356749"/>
                    <a:pt x="781464" y="361243"/>
                    <a:pt x="770153" y="361243"/>
                  </a:cubicBezTo>
                  <a:lnTo>
                    <a:pt x="42647" y="361243"/>
                  </a:lnTo>
                  <a:cubicBezTo>
                    <a:pt x="31336" y="361243"/>
                    <a:pt x="20489" y="356749"/>
                    <a:pt x="12491" y="348752"/>
                  </a:cubicBezTo>
                  <a:cubicBezTo>
                    <a:pt x="4493" y="340754"/>
                    <a:pt x="0" y="329906"/>
                    <a:pt x="0" y="318596"/>
                  </a:cubicBezTo>
                  <a:lnTo>
                    <a:pt x="0" y="42647"/>
                  </a:lnTo>
                  <a:cubicBezTo>
                    <a:pt x="0" y="31336"/>
                    <a:pt x="4493" y="20489"/>
                    <a:pt x="12491" y="12491"/>
                  </a:cubicBezTo>
                  <a:cubicBezTo>
                    <a:pt x="20489" y="4493"/>
                    <a:pt x="31336" y="0"/>
                    <a:pt x="42647" y="0"/>
                  </a:cubicBezTo>
                  <a:close/>
                </a:path>
              </a:pathLst>
            </a:custGeom>
            <a:solidFill>
              <a:srgbClr val="CB6CE6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0" y="-38100"/>
              <a:ext cx="812800" cy="39934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r>
                <a:rPr lang="en-US" sz="1266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Faune</a:t>
              </a:r>
            </a:p>
          </p:txBody>
        </p:sp>
      </p:grpSp>
      <p:graphicFrame>
        <p:nvGraphicFramePr>
          <p:cNvPr id="42" name="Table 42"/>
          <p:cNvGraphicFramePr>
            <a:graphicFrameLocks noGrp="1"/>
          </p:cNvGraphicFramePr>
          <p:nvPr/>
        </p:nvGraphicFramePr>
        <p:xfrm>
          <a:off x="9990423" y="2271968"/>
          <a:ext cx="2127675" cy="609600"/>
        </p:xfrm>
        <a:graphic>
          <a:graphicData uri="http://schemas.openxmlformats.org/drawingml/2006/table">
            <a:tbl>
              <a:tblPr/>
              <a:tblGrid>
                <a:gridCol w="709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4200"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1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rdt</a:t>
                      </a: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A01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5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3" name="Table 43"/>
          <p:cNvGraphicFramePr>
            <a:graphicFrameLocks noGrp="1"/>
          </p:cNvGraphicFramePr>
          <p:nvPr/>
        </p:nvGraphicFramePr>
        <p:xfrm>
          <a:off x="10691181" y="2271968"/>
          <a:ext cx="726159" cy="580711"/>
        </p:xfrm>
        <a:graphic>
          <a:graphicData uri="http://schemas.openxmlformats.org/drawingml/2006/table">
            <a:tbl>
              <a:tblPr/>
              <a:tblGrid>
                <a:gridCol w="726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0711"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A01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44" name="Group 44"/>
          <p:cNvGrpSpPr/>
          <p:nvPr/>
        </p:nvGrpSpPr>
        <p:grpSpPr>
          <a:xfrm>
            <a:off x="2479462" y="2843904"/>
            <a:ext cx="2057400" cy="514350"/>
            <a:chOff x="0" y="0"/>
            <a:chExt cx="812800" cy="2032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203200"/>
            </a:xfrm>
            <a:custGeom>
              <a:avLst/>
              <a:gdLst/>
              <a:ahLst/>
              <a:cxnLst/>
              <a:rect l="l" t="t" r="r" b="b"/>
              <a:pathLst>
                <a:path w="812800" h="203200">
                  <a:moveTo>
                    <a:pt x="609600" y="0"/>
                  </a:moveTo>
                  <a:lnTo>
                    <a:pt x="203200" y="0"/>
                  </a:lnTo>
                  <a:lnTo>
                    <a:pt x="0" y="101600"/>
                  </a:lnTo>
                  <a:lnTo>
                    <a:pt x="203200" y="203200"/>
                  </a:lnTo>
                  <a:lnTo>
                    <a:pt x="609600" y="203200"/>
                  </a:lnTo>
                  <a:lnTo>
                    <a:pt x="812800" y="1016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152400" y="-28575"/>
              <a:ext cx="508000" cy="2317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r>
                <a:rPr lang="en-US" sz="1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rendement</a:t>
              </a: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5067300" y="2859658"/>
            <a:ext cx="2057400" cy="514350"/>
            <a:chOff x="0" y="0"/>
            <a:chExt cx="812800" cy="2032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2800" cy="203200"/>
            </a:xfrm>
            <a:custGeom>
              <a:avLst/>
              <a:gdLst/>
              <a:ahLst/>
              <a:cxnLst/>
              <a:rect l="l" t="t" r="r" b="b"/>
              <a:pathLst>
                <a:path w="812800" h="203200">
                  <a:moveTo>
                    <a:pt x="609600" y="0"/>
                  </a:moveTo>
                  <a:lnTo>
                    <a:pt x="203200" y="0"/>
                  </a:lnTo>
                  <a:lnTo>
                    <a:pt x="0" y="101600"/>
                  </a:lnTo>
                  <a:lnTo>
                    <a:pt x="203200" y="203200"/>
                  </a:lnTo>
                  <a:lnTo>
                    <a:pt x="609600" y="203200"/>
                  </a:lnTo>
                  <a:lnTo>
                    <a:pt x="812800" y="1016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152400" y="-28575"/>
              <a:ext cx="508000" cy="2317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r>
                <a:rPr lang="en-US" sz="1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valeur fourragère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7617465" y="2859658"/>
            <a:ext cx="2057400" cy="792721"/>
            <a:chOff x="0" y="0"/>
            <a:chExt cx="812800" cy="313174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2800" cy="313174"/>
            </a:xfrm>
            <a:custGeom>
              <a:avLst/>
              <a:gdLst/>
              <a:ahLst/>
              <a:cxnLst/>
              <a:rect l="l" t="t" r="r" b="b"/>
              <a:pathLst>
                <a:path w="812800" h="313174">
                  <a:moveTo>
                    <a:pt x="609600" y="0"/>
                  </a:moveTo>
                  <a:lnTo>
                    <a:pt x="203200" y="0"/>
                  </a:lnTo>
                  <a:lnTo>
                    <a:pt x="0" y="156587"/>
                  </a:lnTo>
                  <a:lnTo>
                    <a:pt x="203200" y="313174"/>
                  </a:lnTo>
                  <a:lnTo>
                    <a:pt x="609600" y="313174"/>
                  </a:lnTo>
                  <a:lnTo>
                    <a:pt x="812800" y="156587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152400" y="-28575"/>
              <a:ext cx="508000" cy="34174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r>
                <a:rPr lang="en-US" sz="1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diversité des comunautés végétales (hygrophyle)</a:t>
              </a: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10100315" y="2859658"/>
            <a:ext cx="2057400" cy="514350"/>
            <a:chOff x="0" y="0"/>
            <a:chExt cx="812800" cy="2032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2800" cy="203200"/>
            </a:xfrm>
            <a:custGeom>
              <a:avLst/>
              <a:gdLst/>
              <a:ahLst/>
              <a:cxnLst/>
              <a:rect l="l" t="t" r="r" b="b"/>
              <a:pathLst>
                <a:path w="812800" h="203200">
                  <a:moveTo>
                    <a:pt x="609600" y="0"/>
                  </a:moveTo>
                  <a:lnTo>
                    <a:pt x="203200" y="0"/>
                  </a:lnTo>
                  <a:lnTo>
                    <a:pt x="0" y="101600"/>
                  </a:lnTo>
                  <a:lnTo>
                    <a:pt x="203200" y="203200"/>
                  </a:lnTo>
                  <a:lnTo>
                    <a:pt x="609600" y="203200"/>
                  </a:lnTo>
                  <a:lnTo>
                    <a:pt x="812800" y="1016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55" name="TextBox 55"/>
            <p:cNvSpPr txBox="1"/>
            <p:nvPr/>
          </p:nvSpPr>
          <p:spPr>
            <a:xfrm>
              <a:off x="152400" y="-28575"/>
              <a:ext cx="508000" cy="2317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r>
                <a:rPr lang="en-US" sz="1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nombre taxon</a:t>
              </a:r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5917114" y="5003411"/>
            <a:ext cx="2717584" cy="514350"/>
            <a:chOff x="0" y="0"/>
            <a:chExt cx="1073613" cy="203200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1073613" cy="203200"/>
            </a:xfrm>
            <a:custGeom>
              <a:avLst/>
              <a:gdLst/>
              <a:ahLst/>
              <a:cxnLst/>
              <a:rect l="l" t="t" r="r" b="b"/>
              <a:pathLst>
                <a:path w="1073613" h="203200">
                  <a:moveTo>
                    <a:pt x="870413" y="0"/>
                  </a:moveTo>
                  <a:lnTo>
                    <a:pt x="203200" y="0"/>
                  </a:lnTo>
                  <a:lnTo>
                    <a:pt x="0" y="101600"/>
                  </a:lnTo>
                  <a:lnTo>
                    <a:pt x="203200" y="203200"/>
                  </a:lnTo>
                  <a:lnTo>
                    <a:pt x="870413" y="203200"/>
                  </a:lnTo>
                  <a:lnTo>
                    <a:pt x="1073613" y="101600"/>
                  </a:lnTo>
                  <a:lnTo>
                    <a:pt x="870413" y="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58" name="TextBox 58"/>
            <p:cNvSpPr txBox="1"/>
            <p:nvPr/>
          </p:nvSpPr>
          <p:spPr>
            <a:xfrm>
              <a:off x="152400" y="-28575"/>
              <a:ext cx="768813" cy="2317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r>
                <a:rPr lang="en-US" sz="1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X </a:t>
              </a:r>
              <a:r>
                <a:rPr lang="en-US" sz="1000" b="1">
                  <a:solidFill>
                    <a:srgbClr val="008C8E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cm </a:t>
              </a:r>
              <a:r>
                <a:rPr lang="en-US" sz="1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d’eau moyen </a:t>
              </a:r>
            </a:p>
            <a:p>
              <a:pPr algn="ctr">
                <a:lnSpc>
                  <a:spcPts val="1400"/>
                </a:lnSpc>
              </a:pPr>
              <a:r>
                <a:rPr lang="en-US" sz="1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sur X </a:t>
              </a:r>
              <a:r>
                <a:rPr lang="en-US" sz="1000" b="1">
                  <a:solidFill>
                    <a:srgbClr val="008C8E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ha </a:t>
              </a:r>
              <a:r>
                <a:rPr lang="en-US" sz="1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pendant X </a:t>
              </a:r>
              <a:r>
                <a:rPr lang="en-US" sz="1000" b="1">
                  <a:solidFill>
                    <a:srgbClr val="008C8E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temps</a:t>
              </a:r>
            </a:p>
          </p:txBody>
        </p:sp>
      </p:grpSp>
      <p:sp>
        <p:nvSpPr>
          <p:cNvPr id="59" name="TextBox 59"/>
          <p:cNvSpPr txBox="1"/>
          <p:nvPr/>
        </p:nvSpPr>
        <p:spPr>
          <a:xfrm>
            <a:off x="7649240" y="1139206"/>
            <a:ext cx="4534563" cy="2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3"/>
              </a:lnSpc>
              <a:spcBef>
                <a:spcPct val="0"/>
              </a:spcBef>
            </a:pPr>
            <a:r>
              <a:rPr lang="en-US" sz="1266" b="1">
                <a:solidFill>
                  <a:srgbClr val="008C8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BIODIVERSITE</a:t>
            </a:r>
          </a:p>
        </p:txBody>
      </p:sp>
      <p:sp>
        <p:nvSpPr>
          <p:cNvPr id="61" name="AutoShape 61"/>
          <p:cNvSpPr/>
          <p:nvPr/>
        </p:nvSpPr>
        <p:spPr>
          <a:xfrm>
            <a:off x="8229053" y="855821"/>
            <a:ext cx="741755" cy="0"/>
          </a:xfrm>
          <a:prstGeom prst="line">
            <a:avLst/>
          </a:prstGeom>
          <a:ln w="38100" cap="flat">
            <a:solidFill>
              <a:srgbClr val="FF3131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62" name="TextBox 62"/>
          <p:cNvSpPr txBox="1"/>
          <p:nvPr/>
        </p:nvSpPr>
        <p:spPr>
          <a:xfrm>
            <a:off x="8981242" y="678291"/>
            <a:ext cx="1775380" cy="343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  <a:spcBef>
                <a:spcPct val="0"/>
              </a:spcBef>
            </a:pPr>
            <a:r>
              <a:rPr lang="en-US" sz="1000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Enjeux</a:t>
            </a:r>
            <a:r>
              <a:rPr lang="en-US" sz="1000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</a:t>
            </a:r>
            <a:r>
              <a:rPr lang="en-US" sz="1000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recherche</a:t>
            </a:r>
            <a:r>
              <a:rPr lang="en-US" sz="1000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(simulation, </a:t>
            </a:r>
            <a:r>
              <a:rPr lang="en-US" sz="1000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suivis</a:t>
            </a:r>
            <a:r>
              <a:rPr lang="en-US" sz="1000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1000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corrélation</a:t>
            </a:r>
            <a:r>
              <a:rPr lang="en-US" sz="1000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)</a:t>
            </a:r>
          </a:p>
        </p:txBody>
      </p:sp>
      <p:sp>
        <p:nvSpPr>
          <p:cNvPr id="64" name="AutoShape 64"/>
          <p:cNvSpPr/>
          <p:nvPr/>
        </p:nvSpPr>
        <p:spPr>
          <a:xfrm flipH="1">
            <a:off x="1231083" y="2271969"/>
            <a:ext cx="0" cy="984050"/>
          </a:xfrm>
          <a:prstGeom prst="line">
            <a:avLst/>
          </a:prstGeom>
          <a:ln w="101600" cap="flat">
            <a:solidFill>
              <a:srgbClr val="008C8E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65" name="AutoShape 65"/>
          <p:cNvSpPr/>
          <p:nvPr/>
        </p:nvSpPr>
        <p:spPr>
          <a:xfrm flipH="1">
            <a:off x="8273346" y="1954679"/>
            <a:ext cx="1415793" cy="2337583"/>
          </a:xfrm>
          <a:prstGeom prst="line">
            <a:avLst/>
          </a:prstGeom>
          <a:ln w="38100" cap="flat">
            <a:solidFill>
              <a:srgbClr val="FF3131"/>
            </a:solidFill>
            <a:prstDash val="solid"/>
            <a:headEnd type="arrow" w="med" len="sm"/>
            <a:tailEnd type="none" w="sm" len="sm"/>
          </a:ln>
        </p:spPr>
      </p:sp>
      <p:sp>
        <p:nvSpPr>
          <p:cNvPr id="66" name="AutoShape 66"/>
          <p:cNvSpPr/>
          <p:nvPr/>
        </p:nvSpPr>
        <p:spPr>
          <a:xfrm>
            <a:off x="7124700" y="2161604"/>
            <a:ext cx="1148644" cy="2104428"/>
          </a:xfrm>
          <a:prstGeom prst="line">
            <a:avLst/>
          </a:prstGeom>
          <a:ln w="38100" cap="flat">
            <a:solidFill>
              <a:srgbClr val="FF3131"/>
            </a:solidFill>
            <a:prstDash val="solid"/>
            <a:headEnd type="arrow" w="med" len="sm"/>
            <a:tailEnd type="none" w="sm" len="sm"/>
          </a:ln>
        </p:spPr>
      </p:sp>
      <p:sp>
        <p:nvSpPr>
          <p:cNvPr id="67" name="AutoShape 67"/>
          <p:cNvSpPr/>
          <p:nvPr/>
        </p:nvSpPr>
        <p:spPr>
          <a:xfrm flipH="1">
            <a:off x="8273347" y="1816731"/>
            <a:ext cx="3810190" cy="2489045"/>
          </a:xfrm>
          <a:prstGeom prst="line">
            <a:avLst/>
          </a:prstGeom>
          <a:ln w="44450" cap="flat">
            <a:solidFill>
              <a:srgbClr val="FF3131"/>
            </a:solidFill>
            <a:prstDash val="solid"/>
            <a:headEnd type="arrow" w="med" len="sm"/>
            <a:tailEnd type="none" w="sm" len="sm"/>
          </a:ln>
        </p:spPr>
      </p:sp>
      <p:sp>
        <p:nvSpPr>
          <p:cNvPr id="68" name="AutoShape 68"/>
          <p:cNvSpPr/>
          <p:nvPr/>
        </p:nvSpPr>
        <p:spPr>
          <a:xfrm>
            <a:off x="2696234" y="1954679"/>
            <a:ext cx="348228" cy="2196807"/>
          </a:xfrm>
          <a:prstGeom prst="line">
            <a:avLst/>
          </a:prstGeom>
          <a:ln w="38100" cap="flat">
            <a:solidFill>
              <a:srgbClr val="FF3131"/>
            </a:solidFill>
            <a:prstDash val="solid"/>
            <a:headEnd type="arrow" w="med" len="sm"/>
            <a:tailEnd type="none" w="sm" len="sm"/>
          </a:ln>
        </p:spPr>
      </p:sp>
      <p:sp>
        <p:nvSpPr>
          <p:cNvPr id="70" name="Titre 1"/>
          <p:cNvSpPr txBox="1">
            <a:spLocks/>
          </p:cNvSpPr>
          <p:nvPr/>
        </p:nvSpPr>
        <p:spPr>
          <a:xfrm>
            <a:off x="101600" y="251049"/>
            <a:ext cx="11759383" cy="592167"/>
          </a:xfrm>
          <a:prstGeom prst="rect">
            <a:avLst/>
          </a:prstGeom>
        </p:spPr>
        <p:txBody>
          <a:bodyPr/>
          <a:lstStyle>
            <a:lvl1pPr marL="457200" indent="-457200" algn="l" defTabSz="914400">
              <a:lnSpc>
                <a:spcPct val="90000"/>
              </a:lnSpc>
              <a:spcBef>
                <a:spcPts val="0"/>
              </a:spcBef>
              <a:buSzPct val="125000"/>
              <a:buFontTx/>
              <a:buBlip>
                <a:blip r:embed="rId2"/>
              </a:buBlip>
              <a:defRPr sz="3000" b="1">
                <a:solidFill>
                  <a:srgbClr val="00A3A6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r-FR" sz="2500" dirty="0" smtClean="0"/>
              <a:t>Logique d’action - Formulation </a:t>
            </a:r>
            <a:r>
              <a:rPr lang="fr-FR" sz="2500" dirty="0"/>
              <a:t>comme </a:t>
            </a:r>
            <a:r>
              <a:rPr lang="fr-FR" sz="2500" dirty="0" smtClean="0"/>
              <a:t>une stratégie de </a:t>
            </a:r>
            <a:r>
              <a:rPr lang="fr-FR" sz="2500" dirty="0"/>
              <a:t>gestion de l'eau</a:t>
            </a:r>
            <a:endParaRPr lang="en-US" sz="2500" dirty="0">
              <a:solidFill>
                <a:schemeClr val="accent5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90114" y="1471749"/>
            <a:ext cx="316528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A3A6"/>
                </a:solidFill>
                <a:sym typeface="Wingdings" panose="05000000000000000000" pitchFamily="2" charset="2"/>
              </a:rPr>
              <a:t>Production</a:t>
            </a:r>
          </a:p>
          <a:p>
            <a:r>
              <a:rPr lang="fr-FR" sz="1400" dirty="0">
                <a:sym typeface="Wingdings" panose="05000000000000000000" pitchFamily="2" charset="2"/>
              </a:rPr>
              <a:t>Alimentaires, économiques, </a:t>
            </a:r>
          </a:p>
          <a:p>
            <a:r>
              <a:rPr lang="fr-FR" sz="1400" dirty="0">
                <a:sym typeface="Wingdings" panose="05000000000000000000" pitchFamily="2" charset="2"/>
              </a:rPr>
              <a:t>et de biodiversité</a:t>
            </a:r>
          </a:p>
        </p:txBody>
      </p:sp>
      <p:sp>
        <p:nvSpPr>
          <p:cNvPr id="90" name="ZoneTexte 89"/>
          <p:cNvSpPr txBox="1"/>
          <p:nvPr/>
        </p:nvSpPr>
        <p:spPr>
          <a:xfrm>
            <a:off x="68289" y="3374008"/>
            <a:ext cx="2383226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00A3A6"/>
                </a:solidFill>
                <a:sym typeface="Wingdings" panose="05000000000000000000" pitchFamily="2" charset="2"/>
              </a:rPr>
              <a:t>Efficience, productivité</a:t>
            </a:r>
          </a:p>
          <a:p>
            <a:pPr algn="ctr"/>
            <a:r>
              <a:rPr lang="fr-FR" sz="1400" dirty="0" smtClean="0">
                <a:sym typeface="Wingdings" panose="05000000000000000000" pitchFamily="2" charset="2"/>
              </a:rPr>
              <a:t>Efficience de la gestion sur les </a:t>
            </a:r>
            <a:r>
              <a:rPr lang="fr-FR" sz="1400" dirty="0" smtClean="0">
                <a:solidFill>
                  <a:srgbClr val="00A3A6"/>
                </a:solidFill>
                <a:sym typeface="Wingdings" panose="05000000000000000000" pitchFamily="2" charset="2"/>
              </a:rPr>
              <a:t>habitats </a:t>
            </a:r>
            <a:r>
              <a:rPr lang="fr-FR" sz="1400" dirty="0" smtClean="0">
                <a:sym typeface="Wingdings" panose="05000000000000000000" pitchFamily="2" charset="2"/>
              </a:rPr>
              <a:t>– piézométrie (cm), lame d’eau (cm) </a:t>
            </a:r>
          </a:p>
        </p:txBody>
      </p:sp>
      <p:pic>
        <p:nvPicPr>
          <p:cNvPr id="91" name="Image 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0467" y="42015"/>
            <a:ext cx="742950" cy="10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44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re 3">
            <a:extLst>
              <a:ext uri="{FF2B5EF4-FFF2-40B4-BE49-F238E27FC236}">
                <a16:creationId xmlns:a16="http://schemas.microsoft.com/office/drawing/2014/main" id="{B04BF84E-87D9-44F4-AA24-825D16CC57AD}"/>
              </a:ext>
            </a:extLst>
          </p:cNvPr>
          <p:cNvSpPr txBox="1">
            <a:spLocks/>
          </p:cNvSpPr>
          <p:nvPr/>
        </p:nvSpPr>
        <p:spPr>
          <a:xfrm>
            <a:off x="726101" y="8825"/>
            <a:ext cx="11180764" cy="888251"/>
          </a:xfrm>
          <a:prstGeom prst="rect">
            <a:avLst/>
          </a:prstGeom>
        </p:spPr>
        <p:txBody>
          <a:bodyPr vert="horz" lIns="0" tIns="46800" rIns="91440" bIns="45720" rtlCol="0" anchor="ctr" anchorCtr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Tx/>
              <a:buBlip>
                <a:blip r:embed="rId3"/>
              </a:buBlip>
              <a:defRPr sz="3000" b="1" kern="1200">
                <a:solidFill>
                  <a:srgbClr val="00A3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0" dirty="0" smtClean="0">
                <a:latin typeface="+mn-lt"/>
              </a:rPr>
              <a:t>Plan de l'exposé</a:t>
            </a:r>
            <a:endParaRPr lang="fr-FR" b="0" dirty="0">
              <a:latin typeface="+mn-lt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0467" y="42015"/>
            <a:ext cx="742950" cy="1000125"/>
          </a:xfrm>
          <a:prstGeom prst="rect">
            <a:avLst/>
          </a:prstGeom>
        </p:spPr>
      </p:pic>
      <p:sp>
        <p:nvSpPr>
          <p:cNvPr id="63" name="ZoneTexte 62"/>
          <p:cNvSpPr txBox="1"/>
          <p:nvPr/>
        </p:nvSpPr>
        <p:spPr>
          <a:xfrm>
            <a:off x="1301562" y="1765152"/>
            <a:ext cx="87253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fr-FR" sz="2400" dirty="0" smtClean="0">
                <a:solidFill>
                  <a:srgbClr val="275662"/>
                </a:solidFill>
              </a:rPr>
              <a:t>Efficience, empreinte, productivité, production : cadre conceptuel </a:t>
            </a:r>
          </a:p>
          <a:p>
            <a:pPr marL="342900" indent="-342900">
              <a:buAutoNum type="arabicPeriod"/>
            </a:pPr>
            <a:r>
              <a:rPr lang="fr-FR" sz="2400" dirty="0" smtClean="0">
                <a:solidFill>
                  <a:srgbClr val="275662"/>
                </a:solidFill>
              </a:rPr>
              <a:t>Illustration pour les marais de St Laurent La Prée</a:t>
            </a:r>
          </a:p>
          <a:p>
            <a:pPr marL="342900" indent="-342900">
              <a:buAutoNum type="arabicPeriod"/>
            </a:pPr>
            <a:r>
              <a:rPr lang="fr-FR" sz="2400" dirty="0" smtClean="0">
                <a:solidFill>
                  <a:srgbClr val="275662"/>
                </a:solidFill>
              </a:rPr>
              <a:t>Illustration pour la plateforme d'irrigation de Montpellier</a:t>
            </a:r>
          </a:p>
          <a:p>
            <a:pPr marL="342900" indent="-342900">
              <a:buAutoNum type="arabicPeriod"/>
            </a:pPr>
            <a:r>
              <a:rPr lang="fr-FR" sz="2400" dirty="0" smtClean="0">
                <a:solidFill>
                  <a:srgbClr val="275662"/>
                </a:solidFill>
              </a:rPr>
              <a:t>Conclusions et perspectives </a:t>
            </a:r>
            <a:endParaRPr lang="fr-FR" sz="2400" dirty="0">
              <a:solidFill>
                <a:srgbClr val="275662"/>
              </a:solidFill>
            </a:endParaRPr>
          </a:p>
        </p:txBody>
      </p:sp>
      <p:cxnSp>
        <p:nvCxnSpPr>
          <p:cNvPr id="71" name="Connecteur droit 70"/>
          <p:cNvCxnSpPr/>
          <p:nvPr/>
        </p:nvCxnSpPr>
        <p:spPr>
          <a:xfrm>
            <a:off x="1195242" y="1839580"/>
            <a:ext cx="0" cy="1392865"/>
          </a:xfrm>
          <a:prstGeom prst="line">
            <a:avLst/>
          </a:prstGeom>
          <a:ln w="57150">
            <a:solidFill>
              <a:srgbClr val="00A3A6">
                <a:alpha val="3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628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02549" y="5370234"/>
            <a:ext cx="2057400" cy="978713"/>
            <a:chOff x="0" y="0"/>
            <a:chExt cx="812800" cy="3866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386652"/>
            </a:xfrm>
            <a:custGeom>
              <a:avLst/>
              <a:gdLst/>
              <a:ahLst/>
              <a:cxnLst/>
              <a:rect l="l" t="t" r="r" b="b"/>
              <a:pathLst>
                <a:path w="812800" h="386652">
                  <a:moveTo>
                    <a:pt x="42647" y="0"/>
                  </a:moveTo>
                  <a:lnTo>
                    <a:pt x="770153" y="0"/>
                  </a:lnTo>
                  <a:cubicBezTo>
                    <a:pt x="781464" y="0"/>
                    <a:pt x="792311" y="4493"/>
                    <a:pt x="800309" y="12491"/>
                  </a:cubicBezTo>
                  <a:cubicBezTo>
                    <a:pt x="808307" y="20489"/>
                    <a:pt x="812800" y="31336"/>
                    <a:pt x="812800" y="42647"/>
                  </a:cubicBezTo>
                  <a:lnTo>
                    <a:pt x="812800" y="344005"/>
                  </a:lnTo>
                  <a:cubicBezTo>
                    <a:pt x="812800" y="355316"/>
                    <a:pt x="808307" y="366163"/>
                    <a:pt x="800309" y="374161"/>
                  </a:cubicBezTo>
                  <a:cubicBezTo>
                    <a:pt x="792311" y="382159"/>
                    <a:pt x="781464" y="386652"/>
                    <a:pt x="770153" y="386652"/>
                  </a:cubicBezTo>
                  <a:lnTo>
                    <a:pt x="42647" y="386652"/>
                  </a:lnTo>
                  <a:cubicBezTo>
                    <a:pt x="19094" y="386652"/>
                    <a:pt x="0" y="367558"/>
                    <a:pt x="0" y="344005"/>
                  </a:cubicBezTo>
                  <a:lnTo>
                    <a:pt x="0" y="42647"/>
                  </a:lnTo>
                  <a:cubicBezTo>
                    <a:pt x="0" y="31336"/>
                    <a:pt x="4493" y="20489"/>
                    <a:pt x="12491" y="12491"/>
                  </a:cubicBezTo>
                  <a:cubicBezTo>
                    <a:pt x="20489" y="4493"/>
                    <a:pt x="31336" y="0"/>
                    <a:pt x="42647" y="0"/>
                  </a:cubicBezTo>
                  <a:close/>
                </a:path>
              </a:pathLst>
            </a:custGeom>
            <a:solidFill>
              <a:srgbClr val="9ED6E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4247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r>
                <a:rPr lang="en-US" sz="1266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Gestion</a:t>
              </a:r>
              <a:r>
                <a:rPr lang="en-US" sz="1266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du drainage des </a:t>
              </a:r>
              <a:r>
                <a:rPr lang="en-US" sz="1266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parcelles</a:t>
              </a:r>
              <a:r>
                <a:rPr lang="en-US" sz="1266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266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cultivées</a:t>
              </a:r>
              <a:r>
                <a:rPr lang="en-US" sz="1266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</a:p>
            <a:p>
              <a:pPr algn="ctr">
                <a:lnSpc>
                  <a:spcPts val="1773"/>
                </a:lnSpc>
              </a:pPr>
              <a:r>
                <a:rPr lang="en-US" sz="1266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(</a:t>
              </a:r>
              <a:r>
                <a:rPr lang="en-US" sz="1266" i="1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entretien</a:t>
              </a:r>
              <a:r>
                <a:rPr lang="en-US" sz="1266" i="1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et </a:t>
              </a:r>
              <a:r>
                <a:rPr lang="en-US" sz="1266" i="1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gestion</a:t>
              </a:r>
              <a:r>
                <a:rPr lang="en-US" sz="1266" i="1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du </a:t>
              </a:r>
              <a:r>
                <a:rPr lang="en-US" sz="1266" i="1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pompage</a:t>
              </a:r>
              <a:r>
                <a:rPr lang="en-US" sz="1266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)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534669" y="5600560"/>
            <a:ext cx="2057400" cy="914395"/>
            <a:chOff x="0" y="0"/>
            <a:chExt cx="812800" cy="36124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361243"/>
            </a:xfrm>
            <a:custGeom>
              <a:avLst/>
              <a:gdLst/>
              <a:ahLst/>
              <a:cxnLst/>
              <a:rect l="l" t="t" r="r" b="b"/>
              <a:pathLst>
                <a:path w="812800" h="361243">
                  <a:moveTo>
                    <a:pt x="42647" y="0"/>
                  </a:moveTo>
                  <a:lnTo>
                    <a:pt x="770153" y="0"/>
                  </a:lnTo>
                  <a:cubicBezTo>
                    <a:pt x="781464" y="0"/>
                    <a:pt x="792311" y="4493"/>
                    <a:pt x="800309" y="12491"/>
                  </a:cubicBezTo>
                  <a:cubicBezTo>
                    <a:pt x="808307" y="20489"/>
                    <a:pt x="812800" y="31336"/>
                    <a:pt x="812800" y="42647"/>
                  </a:cubicBezTo>
                  <a:lnTo>
                    <a:pt x="812800" y="318596"/>
                  </a:lnTo>
                  <a:cubicBezTo>
                    <a:pt x="812800" y="329906"/>
                    <a:pt x="808307" y="340754"/>
                    <a:pt x="800309" y="348752"/>
                  </a:cubicBezTo>
                  <a:cubicBezTo>
                    <a:pt x="792311" y="356749"/>
                    <a:pt x="781464" y="361243"/>
                    <a:pt x="770153" y="361243"/>
                  </a:cubicBezTo>
                  <a:lnTo>
                    <a:pt x="42647" y="361243"/>
                  </a:lnTo>
                  <a:cubicBezTo>
                    <a:pt x="31336" y="361243"/>
                    <a:pt x="20489" y="356749"/>
                    <a:pt x="12491" y="348752"/>
                  </a:cubicBezTo>
                  <a:cubicBezTo>
                    <a:pt x="4493" y="340754"/>
                    <a:pt x="0" y="329906"/>
                    <a:pt x="0" y="318596"/>
                  </a:cubicBezTo>
                  <a:lnTo>
                    <a:pt x="0" y="42647"/>
                  </a:lnTo>
                  <a:cubicBezTo>
                    <a:pt x="0" y="31336"/>
                    <a:pt x="4493" y="20489"/>
                    <a:pt x="12491" y="12491"/>
                  </a:cubicBezTo>
                  <a:cubicBezTo>
                    <a:pt x="20489" y="4493"/>
                    <a:pt x="31336" y="0"/>
                    <a:pt x="42647" y="0"/>
                  </a:cubicBezTo>
                  <a:close/>
                </a:path>
              </a:pathLst>
            </a:custGeom>
            <a:solidFill>
              <a:srgbClr val="66C1B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39934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r>
                <a:rPr lang="en-US" sz="1266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PIlotage des vannes dans les canaux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954436" y="3790281"/>
            <a:ext cx="2057400" cy="914395"/>
            <a:chOff x="0" y="0"/>
            <a:chExt cx="812800" cy="36124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361243"/>
            </a:xfrm>
            <a:custGeom>
              <a:avLst/>
              <a:gdLst/>
              <a:ahLst/>
              <a:cxnLst/>
              <a:rect l="l" t="t" r="r" b="b"/>
              <a:pathLst>
                <a:path w="812800" h="361243">
                  <a:moveTo>
                    <a:pt x="42647" y="0"/>
                  </a:moveTo>
                  <a:lnTo>
                    <a:pt x="770153" y="0"/>
                  </a:lnTo>
                  <a:cubicBezTo>
                    <a:pt x="781464" y="0"/>
                    <a:pt x="792311" y="4493"/>
                    <a:pt x="800309" y="12491"/>
                  </a:cubicBezTo>
                  <a:cubicBezTo>
                    <a:pt x="808307" y="20489"/>
                    <a:pt x="812800" y="31336"/>
                    <a:pt x="812800" y="42647"/>
                  </a:cubicBezTo>
                  <a:lnTo>
                    <a:pt x="812800" y="318596"/>
                  </a:lnTo>
                  <a:cubicBezTo>
                    <a:pt x="812800" y="329906"/>
                    <a:pt x="808307" y="340754"/>
                    <a:pt x="800309" y="348752"/>
                  </a:cubicBezTo>
                  <a:cubicBezTo>
                    <a:pt x="792311" y="356749"/>
                    <a:pt x="781464" y="361243"/>
                    <a:pt x="770153" y="361243"/>
                  </a:cubicBezTo>
                  <a:lnTo>
                    <a:pt x="42647" y="361243"/>
                  </a:lnTo>
                  <a:cubicBezTo>
                    <a:pt x="31336" y="361243"/>
                    <a:pt x="20489" y="356749"/>
                    <a:pt x="12491" y="348752"/>
                  </a:cubicBezTo>
                  <a:cubicBezTo>
                    <a:pt x="4493" y="340754"/>
                    <a:pt x="0" y="329906"/>
                    <a:pt x="0" y="318596"/>
                  </a:cubicBezTo>
                  <a:lnTo>
                    <a:pt x="0" y="42647"/>
                  </a:lnTo>
                  <a:cubicBezTo>
                    <a:pt x="0" y="31336"/>
                    <a:pt x="4493" y="20489"/>
                    <a:pt x="12491" y="12491"/>
                  </a:cubicBezTo>
                  <a:cubicBezTo>
                    <a:pt x="20489" y="4493"/>
                    <a:pt x="31336" y="0"/>
                    <a:pt x="42647" y="0"/>
                  </a:cubicBezTo>
                  <a:close/>
                </a:path>
              </a:pathLst>
            </a:custGeom>
            <a:solidFill>
              <a:srgbClr val="9ED6E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39934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r>
                <a:rPr lang="en-US" sz="1266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Piézométrie dans les parcelles de culture</a:t>
              </a:r>
            </a:p>
          </p:txBody>
        </p:sp>
      </p:grpSp>
      <p:graphicFrame>
        <p:nvGraphicFramePr>
          <p:cNvPr id="14" name="Table 14"/>
          <p:cNvGraphicFramePr>
            <a:graphicFrameLocks noGrp="1"/>
          </p:cNvGraphicFramePr>
          <p:nvPr/>
        </p:nvGraphicFramePr>
        <p:xfrm>
          <a:off x="2919298" y="4564766"/>
          <a:ext cx="2127675" cy="469900"/>
        </p:xfrm>
        <a:graphic>
          <a:graphicData uri="http://schemas.openxmlformats.org/drawingml/2006/table">
            <a:tbl>
              <a:tblPr/>
              <a:tblGrid>
                <a:gridCol w="709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7933"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1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700" dirty="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A01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endParaRPr lang="en-US" sz="700" dirty="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5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8" name="Group 18"/>
          <p:cNvGrpSpPr/>
          <p:nvPr/>
        </p:nvGrpSpPr>
        <p:grpSpPr>
          <a:xfrm>
            <a:off x="6247206" y="3790281"/>
            <a:ext cx="2057400" cy="914395"/>
            <a:chOff x="0" y="0"/>
            <a:chExt cx="812800" cy="36124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361243"/>
            </a:xfrm>
            <a:custGeom>
              <a:avLst/>
              <a:gdLst/>
              <a:ahLst/>
              <a:cxnLst/>
              <a:rect l="l" t="t" r="r" b="b"/>
              <a:pathLst>
                <a:path w="812800" h="361243">
                  <a:moveTo>
                    <a:pt x="42647" y="0"/>
                  </a:moveTo>
                  <a:lnTo>
                    <a:pt x="770153" y="0"/>
                  </a:lnTo>
                  <a:cubicBezTo>
                    <a:pt x="781464" y="0"/>
                    <a:pt x="792311" y="4493"/>
                    <a:pt x="800309" y="12491"/>
                  </a:cubicBezTo>
                  <a:cubicBezTo>
                    <a:pt x="808307" y="20489"/>
                    <a:pt x="812800" y="31336"/>
                    <a:pt x="812800" y="42647"/>
                  </a:cubicBezTo>
                  <a:lnTo>
                    <a:pt x="812800" y="318596"/>
                  </a:lnTo>
                  <a:cubicBezTo>
                    <a:pt x="812800" y="329906"/>
                    <a:pt x="808307" y="340754"/>
                    <a:pt x="800309" y="348752"/>
                  </a:cubicBezTo>
                  <a:cubicBezTo>
                    <a:pt x="792311" y="356749"/>
                    <a:pt x="781464" y="361243"/>
                    <a:pt x="770153" y="361243"/>
                  </a:cubicBezTo>
                  <a:lnTo>
                    <a:pt x="42647" y="361243"/>
                  </a:lnTo>
                  <a:cubicBezTo>
                    <a:pt x="31336" y="361243"/>
                    <a:pt x="20489" y="356749"/>
                    <a:pt x="12491" y="348752"/>
                  </a:cubicBezTo>
                  <a:cubicBezTo>
                    <a:pt x="4493" y="340754"/>
                    <a:pt x="0" y="329906"/>
                    <a:pt x="0" y="318596"/>
                  </a:cubicBezTo>
                  <a:lnTo>
                    <a:pt x="0" y="42647"/>
                  </a:lnTo>
                  <a:cubicBezTo>
                    <a:pt x="0" y="31336"/>
                    <a:pt x="4493" y="20489"/>
                    <a:pt x="12491" y="12491"/>
                  </a:cubicBezTo>
                  <a:cubicBezTo>
                    <a:pt x="20489" y="4493"/>
                    <a:pt x="31336" y="0"/>
                    <a:pt x="42647" y="0"/>
                  </a:cubicBezTo>
                  <a:close/>
                </a:path>
              </a:pathLst>
            </a:custGeom>
            <a:solidFill>
              <a:srgbClr val="9ED6E3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12800" cy="39934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r>
                <a:rPr lang="en-US" sz="1266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Niveau d’eau sur les prairies (inondation)</a:t>
              </a:r>
            </a:p>
          </p:txBody>
        </p:sp>
      </p:grpSp>
      <p:graphicFrame>
        <p:nvGraphicFramePr>
          <p:cNvPr id="21" name="Table 21"/>
          <p:cNvGraphicFramePr>
            <a:graphicFrameLocks noGrp="1"/>
          </p:cNvGraphicFramePr>
          <p:nvPr/>
        </p:nvGraphicFramePr>
        <p:xfrm>
          <a:off x="6212068" y="4564766"/>
          <a:ext cx="2127675" cy="469900"/>
        </p:xfrm>
        <a:graphic>
          <a:graphicData uri="http://schemas.openxmlformats.org/drawingml/2006/table">
            <a:tbl>
              <a:tblPr/>
              <a:tblGrid>
                <a:gridCol w="709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7933"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1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A01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5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2" name="Group 22"/>
          <p:cNvGrpSpPr/>
          <p:nvPr/>
        </p:nvGrpSpPr>
        <p:grpSpPr>
          <a:xfrm>
            <a:off x="2554999" y="1497483"/>
            <a:ext cx="2057400" cy="914395"/>
            <a:chOff x="0" y="0"/>
            <a:chExt cx="812800" cy="36124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361243"/>
            </a:xfrm>
            <a:custGeom>
              <a:avLst/>
              <a:gdLst/>
              <a:ahLst/>
              <a:cxnLst/>
              <a:rect l="l" t="t" r="r" b="b"/>
              <a:pathLst>
                <a:path w="812800" h="361243">
                  <a:moveTo>
                    <a:pt x="42647" y="0"/>
                  </a:moveTo>
                  <a:lnTo>
                    <a:pt x="770153" y="0"/>
                  </a:lnTo>
                  <a:cubicBezTo>
                    <a:pt x="781464" y="0"/>
                    <a:pt x="792311" y="4493"/>
                    <a:pt x="800309" y="12491"/>
                  </a:cubicBezTo>
                  <a:cubicBezTo>
                    <a:pt x="808307" y="20489"/>
                    <a:pt x="812800" y="31336"/>
                    <a:pt x="812800" y="42647"/>
                  </a:cubicBezTo>
                  <a:lnTo>
                    <a:pt x="812800" y="318596"/>
                  </a:lnTo>
                  <a:cubicBezTo>
                    <a:pt x="812800" y="329906"/>
                    <a:pt x="808307" y="340754"/>
                    <a:pt x="800309" y="348752"/>
                  </a:cubicBezTo>
                  <a:cubicBezTo>
                    <a:pt x="792311" y="356749"/>
                    <a:pt x="781464" y="361243"/>
                    <a:pt x="770153" y="361243"/>
                  </a:cubicBezTo>
                  <a:lnTo>
                    <a:pt x="42647" y="361243"/>
                  </a:lnTo>
                  <a:cubicBezTo>
                    <a:pt x="31336" y="361243"/>
                    <a:pt x="20489" y="356749"/>
                    <a:pt x="12491" y="348752"/>
                  </a:cubicBezTo>
                  <a:cubicBezTo>
                    <a:pt x="4493" y="340754"/>
                    <a:pt x="0" y="329906"/>
                    <a:pt x="0" y="318596"/>
                  </a:cubicBezTo>
                  <a:lnTo>
                    <a:pt x="0" y="42647"/>
                  </a:lnTo>
                  <a:cubicBezTo>
                    <a:pt x="0" y="31336"/>
                    <a:pt x="4493" y="20489"/>
                    <a:pt x="12491" y="12491"/>
                  </a:cubicBezTo>
                  <a:cubicBezTo>
                    <a:pt x="20489" y="4493"/>
                    <a:pt x="31336" y="0"/>
                    <a:pt x="42647" y="0"/>
                  </a:cubicBezTo>
                  <a:close/>
                </a:path>
              </a:pathLst>
            </a:custGeom>
            <a:solidFill>
              <a:srgbClr val="E8C0BF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39934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r>
                <a:rPr lang="en-US" sz="1266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Production cultures</a:t>
              </a:r>
            </a:p>
          </p:txBody>
        </p:sp>
      </p:grpSp>
      <p:graphicFrame>
        <p:nvGraphicFramePr>
          <p:cNvPr id="25" name="Table 25"/>
          <p:cNvGraphicFramePr>
            <a:graphicFrameLocks noGrp="1"/>
          </p:cNvGraphicFramePr>
          <p:nvPr/>
        </p:nvGraphicFramePr>
        <p:xfrm>
          <a:off x="2519861" y="2275457"/>
          <a:ext cx="2127675" cy="609600"/>
        </p:xfrm>
        <a:graphic>
          <a:graphicData uri="http://schemas.openxmlformats.org/drawingml/2006/table">
            <a:tbl>
              <a:tblPr/>
              <a:tblGrid>
                <a:gridCol w="709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4200"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1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A01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5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6" name="Group 26"/>
          <p:cNvGrpSpPr/>
          <p:nvPr/>
        </p:nvGrpSpPr>
        <p:grpSpPr>
          <a:xfrm>
            <a:off x="5067300" y="1497483"/>
            <a:ext cx="2057400" cy="914395"/>
            <a:chOff x="0" y="0"/>
            <a:chExt cx="812800" cy="36124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361243"/>
            </a:xfrm>
            <a:custGeom>
              <a:avLst/>
              <a:gdLst/>
              <a:ahLst/>
              <a:cxnLst/>
              <a:rect l="l" t="t" r="r" b="b"/>
              <a:pathLst>
                <a:path w="812800" h="361243">
                  <a:moveTo>
                    <a:pt x="42647" y="0"/>
                  </a:moveTo>
                  <a:lnTo>
                    <a:pt x="770153" y="0"/>
                  </a:lnTo>
                  <a:cubicBezTo>
                    <a:pt x="781464" y="0"/>
                    <a:pt x="792311" y="4493"/>
                    <a:pt x="800309" y="12491"/>
                  </a:cubicBezTo>
                  <a:cubicBezTo>
                    <a:pt x="808307" y="20489"/>
                    <a:pt x="812800" y="31336"/>
                    <a:pt x="812800" y="42647"/>
                  </a:cubicBezTo>
                  <a:lnTo>
                    <a:pt x="812800" y="318596"/>
                  </a:lnTo>
                  <a:cubicBezTo>
                    <a:pt x="812800" y="329906"/>
                    <a:pt x="808307" y="340754"/>
                    <a:pt x="800309" y="348752"/>
                  </a:cubicBezTo>
                  <a:cubicBezTo>
                    <a:pt x="792311" y="356749"/>
                    <a:pt x="781464" y="361243"/>
                    <a:pt x="770153" y="361243"/>
                  </a:cubicBezTo>
                  <a:lnTo>
                    <a:pt x="42647" y="361243"/>
                  </a:lnTo>
                  <a:cubicBezTo>
                    <a:pt x="31336" y="361243"/>
                    <a:pt x="20489" y="356749"/>
                    <a:pt x="12491" y="348752"/>
                  </a:cubicBezTo>
                  <a:cubicBezTo>
                    <a:pt x="4493" y="340754"/>
                    <a:pt x="0" y="329906"/>
                    <a:pt x="0" y="318596"/>
                  </a:cubicBezTo>
                  <a:lnTo>
                    <a:pt x="0" y="42647"/>
                  </a:lnTo>
                  <a:cubicBezTo>
                    <a:pt x="0" y="31336"/>
                    <a:pt x="4493" y="20489"/>
                    <a:pt x="12491" y="12491"/>
                  </a:cubicBezTo>
                  <a:cubicBezTo>
                    <a:pt x="20489" y="4493"/>
                    <a:pt x="31336" y="0"/>
                    <a:pt x="42647" y="0"/>
                  </a:cubicBezTo>
                  <a:close/>
                </a:path>
              </a:pathLst>
            </a:custGeom>
            <a:solidFill>
              <a:srgbClr val="C1FF72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12800" cy="39934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r>
                <a:rPr lang="en-US" sz="1266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Production </a:t>
              </a:r>
              <a:r>
                <a:rPr lang="en-US" sz="1266" dirty="0" err="1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herbe</a:t>
              </a:r>
              <a:r>
                <a:rPr lang="en-US" sz="1266" dirty="0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</a:p>
            <a:p>
              <a:pPr algn="ctr">
                <a:lnSpc>
                  <a:spcPts val="1773"/>
                </a:lnSpc>
              </a:pPr>
              <a:r>
                <a:rPr lang="en-US" sz="1266" dirty="0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Pour la production </a:t>
              </a:r>
              <a:r>
                <a:rPr lang="en-US" sz="1266" dirty="0" err="1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animale</a:t>
              </a:r>
              <a:endParaRPr lang="en-US" sz="126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aphicFrame>
        <p:nvGraphicFramePr>
          <p:cNvPr id="29" name="Table 29"/>
          <p:cNvGraphicFramePr>
            <a:graphicFrameLocks noGrp="1"/>
          </p:cNvGraphicFramePr>
          <p:nvPr/>
        </p:nvGraphicFramePr>
        <p:xfrm>
          <a:off x="5032162" y="2275457"/>
          <a:ext cx="2127675" cy="609600"/>
        </p:xfrm>
        <a:graphic>
          <a:graphicData uri="http://schemas.openxmlformats.org/drawingml/2006/table">
            <a:tbl>
              <a:tblPr/>
              <a:tblGrid>
                <a:gridCol w="709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4200"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1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A01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5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30" name="Group 30"/>
          <p:cNvGrpSpPr/>
          <p:nvPr/>
        </p:nvGrpSpPr>
        <p:grpSpPr>
          <a:xfrm>
            <a:off x="7617465" y="1426531"/>
            <a:ext cx="2057400" cy="914395"/>
            <a:chOff x="0" y="0"/>
            <a:chExt cx="812800" cy="361243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361243"/>
            </a:xfrm>
            <a:custGeom>
              <a:avLst/>
              <a:gdLst/>
              <a:ahLst/>
              <a:cxnLst/>
              <a:rect l="l" t="t" r="r" b="b"/>
              <a:pathLst>
                <a:path w="812800" h="361243">
                  <a:moveTo>
                    <a:pt x="42647" y="0"/>
                  </a:moveTo>
                  <a:lnTo>
                    <a:pt x="770153" y="0"/>
                  </a:lnTo>
                  <a:cubicBezTo>
                    <a:pt x="781464" y="0"/>
                    <a:pt x="792311" y="4493"/>
                    <a:pt x="800309" y="12491"/>
                  </a:cubicBezTo>
                  <a:cubicBezTo>
                    <a:pt x="808307" y="20489"/>
                    <a:pt x="812800" y="31336"/>
                    <a:pt x="812800" y="42647"/>
                  </a:cubicBezTo>
                  <a:lnTo>
                    <a:pt x="812800" y="318596"/>
                  </a:lnTo>
                  <a:cubicBezTo>
                    <a:pt x="812800" y="329906"/>
                    <a:pt x="808307" y="340754"/>
                    <a:pt x="800309" y="348752"/>
                  </a:cubicBezTo>
                  <a:cubicBezTo>
                    <a:pt x="792311" y="356749"/>
                    <a:pt x="781464" y="361243"/>
                    <a:pt x="770153" y="361243"/>
                  </a:cubicBezTo>
                  <a:lnTo>
                    <a:pt x="42647" y="361243"/>
                  </a:lnTo>
                  <a:cubicBezTo>
                    <a:pt x="31336" y="361243"/>
                    <a:pt x="20489" y="356749"/>
                    <a:pt x="12491" y="348752"/>
                  </a:cubicBezTo>
                  <a:cubicBezTo>
                    <a:pt x="4493" y="340754"/>
                    <a:pt x="0" y="329906"/>
                    <a:pt x="0" y="318596"/>
                  </a:cubicBezTo>
                  <a:lnTo>
                    <a:pt x="0" y="42647"/>
                  </a:lnTo>
                  <a:cubicBezTo>
                    <a:pt x="0" y="31336"/>
                    <a:pt x="4493" y="20489"/>
                    <a:pt x="12491" y="12491"/>
                  </a:cubicBezTo>
                  <a:cubicBezTo>
                    <a:pt x="20489" y="4493"/>
                    <a:pt x="31336" y="0"/>
                    <a:pt x="42647" y="0"/>
                  </a:cubicBezTo>
                  <a:close/>
                </a:path>
              </a:pathLst>
            </a:custGeom>
            <a:solidFill>
              <a:srgbClr val="72BB4A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812800" cy="39934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r>
                <a:rPr lang="en-US" sz="1266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Flore</a:t>
              </a:r>
            </a:p>
          </p:txBody>
        </p:sp>
      </p:grpSp>
      <p:graphicFrame>
        <p:nvGraphicFramePr>
          <p:cNvPr id="33" name="Table 33"/>
          <p:cNvGraphicFramePr>
            <a:graphicFrameLocks noGrp="1"/>
          </p:cNvGraphicFramePr>
          <p:nvPr/>
        </p:nvGraphicFramePr>
        <p:xfrm>
          <a:off x="7547188" y="2275457"/>
          <a:ext cx="2127675" cy="609600"/>
        </p:xfrm>
        <a:graphic>
          <a:graphicData uri="http://schemas.openxmlformats.org/drawingml/2006/table">
            <a:tbl>
              <a:tblPr/>
              <a:tblGrid>
                <a:gridCol w="709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4200"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rdt</a:t>
                      </a: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1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rdt</a:t>
                      </a: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A01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5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4" name="Table 34"/>
          <p:cNvGraphicFramePr>
            <a:graphicFrameLocks noGrp="1"/>
          </p:cNvGraphicFramePr>
          <p:nvPr/>
        </p:nvGraphicFramePr>
        <p:xfrm>
          <a:off x="7547188" y="2275457"/>
          <a:ext cx="726159" cy="609600"/>
        </p:xfrm>
        <a:graphic>
          <a:graphicData uri="http://schemas.openxmlformats.org/drawingml/2006/table">
            <a:tbl>
              <a:tblPr/>
              <a:tblGrid>
                <a:gridCol w="726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4200"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1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5" name="Table 35"/>
          <p:cNvGraphicFramePr>
            <a:graphicFrameLocks noGrp="1"/>
          </p:cNvGraphicFramePr>
          <p:nvPr/>
        </p:nvGraphicFramePr>
        <p:xfrm>
          <a:off x="8247947" y="2275457"/>
          <a:ext cx="726159" cy="580711"/>
        </p:xfrm>
        <a:graphic>
          <a:graphicData uri="http://schemas.openxmlformats.org/drawingml/2006/table">
            <a:tbl>
              <a:tblPr/>
              <a:tblGrid>
                <a:gridCol w="726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0711"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A01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8" name="TextBox 38"/>
          <p:cNvSpPr txBox="1"/>
          <p:nvPr/>
        </p:nvSpPr>
        <p:spPr>
          <a:xfrm>
            <a:off x="2590137" y="1132856"/>
            <a:ext cx="4534563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  <a:spcBef>
                <a:spcPct val="0"/>
              </a:spcBef>
            </a:pPr>
            <a:r>
              <a:rPr lang="en-US" sz="1333" b="1">
                <a:solidFill>
                  <a:srgbClr val="008C8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ALIMENTAIRE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10060699" y="1423042"/>
            <a:ext cx="2057400" cy="914395"/>
            <a:chOff x="0" y="0"/>
            <a:chExt cx="812800" cy="361243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361243"/>
            </a:xfrm>
            <a:custGeom>
              <a:avLst/>
              <a:gdLst/>
              <a:ahLst/>
              <a:cxnLst/>
              <a:rect l="l" t="t" r="r" b="b"/>
              <a:pathLst>
                <a:path w="812800" h="361243">
                  <a:moveTo>
                    <a:pt x="42647" y="0"/>
                  </a:moveTo>
                  <a:lnTo>
                    <a:pt x="770153" y="0"/>
                  </a:lnTo>
                  <a:cubicBezTo>
                    <a:pt x="781464" y="0"/>
                    <a:pt x="792311" y="4493"/>
                    <a:pt x="800309" y="12491"/>
                  </a:cubicBezTo>
                  <a:cubicBezTo>
                    <a:pt x="808307" y="20489"/>
                    <a:pt x="812800" y="31336"/>
                    <a:pt x="812800" y="42647"/>
                  </a:cubicBezTo>
                  <a:lnTo>
                    <a:pt x="812800" y="318596"/>
                  </a:lnTo>
                  <a:cubicBezTo>
                    <a:pt x="812800" y="329906"/>
                    <a:pt x="808307" y="340754"/>
                    <a:pt x="800309" y="348752"/>
                  </a:cubicBezTo>
                  <a:cubicBezTo>
                    <a:pt x="792311" y="356749"/>
                    <a:pt x="781464" y="361243"/>
                    <a:pt x="770153" y="361243"/>
                  </a:cubicBezTo>
                  <a:lnTo>
                    <a:pt x="42647" y="361243"/>
                  </a:lnTo>
                  <a:cubicBezTo>
                    <a:pt x="31336" y="361243"/>
                    <a:pt x="20489" y="356749"/>
                    <a:pt x="12491" y="348752"/>
                  </a:cubicBezTo>
                  <a:cubicBezTo>
                    <a:pt x="4493" y="340754"/>
                    <a:pt x="0" y="329906"/>
                    <a:pt x="0" y="318596"/>
                  </a:cubicBezTo>
                  <a:lnTo>
                    <a:pt x="0" y="42647"/>
                  </a:lnTo>
                  <a:cubicBezTo>
                    <a:pt x="0" y="31336"/>
                    <a:pt x="4493" y="20489"/>
                    <a:pt x="12491" y="12491"/>
                  </a:cubicBezTo>
                  <a:cubicBezTo>
                    <a:pt x="20489" y="4493"/>
                    <a:pt x="31336" y="0"/>
                    <a:pt x="42647" y="0"/>
                  </a:cubicBezTo>
                  <a:close/>
                </a:path>
              </a:pathLst>
            </a:custGeom>
            <a:solidFill>
              <a:srgbClr val="CB6CE6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0" y="-38100"/>
              <a:ext cx="812800" cy="39934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r>
                <a:rPr lang="en-US" sz="1266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Faune</a:t>
              </a:r>
            </a:p>
          </p:txBody>
        </p:sp>
      </p:grpSp>
      <p:graphicFrame>
        <p:nvGraphicFramePr>
          <p:cNvPr id="42" name="Table 42"/>
          <p:cNvGraphicFramePr>
            <a:graphicFrameLocks noGrp="1"/>
          </p:cNvGraphicFramePr>
          <p:nvPr/>
        </p:nvGraphicFramePr>
        <p:xfrm>
          <a:off x="9990423" y="2271968"/>
          <a:ext cx="2127675" cy="609600"/>
        </p:xfrm>
        <a:graphic>
          <a:graphicData uri="http://schemas.openxmlformats.org/drawingml/2006/table">
            <a:tbl>
              <a:tblPr/>
              <a:tblGrid>
                <a:gridCol w="709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4200"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1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rdt</a:t>
                      </a: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A01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5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3" name="Table 43"/>
          <p:cNvGraphicFramePr>
            <a:graphicFrameLocks noGrp="1"/>
          </p:cNvGraphicFramePr>
          <p:nvPr/>
        </p:nvGraphicFramePr>
        <p:xfrm>
          <a:off x="10691181" y="2271968"/>
          <a:ext cx="726159" cy="580711"/>
        </p:xfrm>
        <a:graphic>
          <a:graphicData uri="http://schemas.openxmlformats.org/drawingml/2006/table">
            <a:tbl>
              <a:tblPr/>
              <a:tblGrid>
                <a:gridCol w="726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0711"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A01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44" name="Group 44"/>
          <p:cNvGrpSpPr/>
          <p:nvPr/>
        </p:nvGrpSpPr>
        <p:grpSpPr>
          <a:xfrm>
            <a:off x="2479462" y="2843904"/>
            <a:ext cx="2057400" cy="514350"/>
            <a:chOff x="0" y="0"/>
            <a:chExt cx="812800" cy="2032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203200"/>
            </a:xfrm>
            <a:custGeom>
              <a:avLst/>
              <a:gdLst/>
              <a:ahLst/>
              <a:cxnLst/>
              <a:rect l="l" t="t" r="r" b="b"/>
              <a:pathLst>
                <a:path w="812800" h="203200">
                  <a:moveTo>
                    <a:pt x="609600" y="0"/>
                  </a:moveTo>
                  <a:lnTo>
                    <a:pt x="203200" y="0"/>
                  </a:lnTo>
                  <a:lnTo>
                    <a:pt x="0" y="101600"/>
                  </a:lnTo>
                  <a:lnTo>
                    <a:pt x="203200" y="203200"/>
                  </a:lnTo>
                  <a:lnTo>
                    <a:pt x="609600" y="203200"/>
                  </a:lnTo>
                  <a:lnTo>
                    <a:pt x="812800" y="1016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152400" y="-28575"/>
              <a:ext cx="508000" cy="2317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r>
                <a:rPr lang="en-US" sz="1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rendement</a:t>
              </a: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5067300" y="2859658"/>
            <a:ext cx="2057400" cy="514350"/>
            <a:chOff x="0" y="0"/>
            <a:chExt cx="812800" cy="2032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2800" cy="203200"/>
            </a:xfrm>
            <a:custGeom>
              <a:avLst/>
              <a:gdLst/>
              <a:ahLst/>
              <a:cxnLst/>
              <a:rect l="l" t="t" r="r" b="b"/>
              <a:pathLst>
                <a:path w="812800" h="203200">
                  <a:moveTo>
                    <a:pt x="609600" y="0"/>
                  </a:moveTo>
                  <a:lnTo>
                    <a:pt x="203200" y="0"/>
                  </a:lnTo>
                  <a:lnTo>
                    <a:pt x="0" y="101600"/>
                  </a:lnTo>
                  <a:lnTo>
                    <a:pt x="203200" y="203200"/>
                  </a:lnTo>
                  <a:lnTo>
                    <a:pt x="609600" y="203200"/>
                  </a:lnTo>
                  <a:lnTo>
                    <a:pt x="812800" y="1016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152400" y="-28575"/>
              <a:ext cx="508000" cy="2317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r>
                <a:rPr lang="en-US" sz="1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valeur fourragère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7617465" y="2859658"/>
            <a:ext cx="2057400" cy="792721"/>
            <a:chOff x="0" y="0"/>
            <a:chExt cx="812800" cy="313174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2800" cy="313174"/>
            </a:xfrm>
            <a:custGeom>
              <a:avLst/>
              <a:gdLst/>
              <a:ahLst/>
              <a:cxnLst/>
              <a:rect l="l" t="t" r="r" b="b"/>
              <a:pathLst>
                <a:path w="812800" h="313174">
                  <a:moveTo>
                    <a:pt x="609600" y="0"/>
                  </a:moveTo>
                  <a:lnTo>
                    <a:pt x="203200" y="0"/>
                  </a:lnTo>
                  <a:lnTo>
                    <a:pt x="0" y="156587"/>
                  </a:lnTo>
                  <a:lnTo>
                    <a:pt x="203200" y="313174"/>
                  </a:lnTo>
                  <a:lnTo>
                    <a:pt x="609600" y="313174"/>
                  </a:lnTo>
                  <a:lnTo>
                    <a:pt x="812800" y="156587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152400" y="-28575"/>
              <a:ext cx="508000" cy="34174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r>
                <a:rPr lang="en-US" sz="1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diversité des comunautés végétales (hygrophyle)</a:t>
              </a: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10100315" y="2859658"/>
            <a:ext cx="2057400" cy="514350"/>
            <a:chOff x="0" y="0"/>
            <a:chExt cx="812800" cy="2032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2800" cy="203200"/>
            </a:xfrm>
            <a:custGeom>
              <a:avLst/>
              <a:gdLst/>
              <a:ahLst/>
              <a:cxnLst/>
              <a:rect l="l" t="t" r="r" b="b"/>
              <a:pathLst>
                <a:path w="812800" h="203200">
                  <a:moveTo>
                    <a:pt x="609600" y="0"/>
                  </a:moveTo>
                  <a:lnTo>
                    <a:pt x="203200" y="0"/>
                  </a:lnTo>
                  <a:lnTo>
                    <a:pt x="0" y="101600"/>
                  </a:lnTo>
                  <a:lnTo>
                    <a:pt x="203200" y="203200"/>
                  </a:lnTo>
                  <a:lnTo>
                    <a:pt x="609600" y="203200"/>
                  </a:lnTo>
                  <a:lnTo>
                    <a:pt x="812800" y="1016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55" name="TextBox 55"/>
            <p:cNvSpPr txBox="1"/>
            <p:nvPr/>
          </p:nvSpPr>
          <p:spPr>
            <a:xfrm>
              <a:off x="152400" y="-28575"/>
              <a:ext cx="508000" cy="2317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r>
                <a:rPr lang="en-US" sz="1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nombre taxon</a:t>
              </a:r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5917114" y="5003411"/>
            <a:ext cx="2717584" cy="514350"/>
            <a:chOff x="0" y="0"/>
            <a:chExt cx="1073613" cy="203200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1073613" cy="203200"/>
            </a:xfrm>
            <a:custGeom>
              <a:avLst/>
              <a:gdLst/>
              <a:ahLst/>
              <a:cxnLst/>
              <a:rect l="l" t="t" r="r" b="b"/>
              <a:pathLst>
                <a:path w="1073613" h="203200">
                  <a:moveTo>
                    <a:pt x="870413" y="0"/>
                  </a:moveTo>
                  <a:lnTo>
                    <a:pt x="203200" y="0"/>
                  </a:lnTo>
                  <a:lnTo>
                    <a:pt x="0" y="101600"/>
                  </a:lnTo>
                  <a:lnTo>
                    <a:pt x="203200" y="203200"/>
                  </a:lnTo>
                  <a:lnTo>
                    <a:pt x="870413" y="203200"/>
                  </a:lnTo>
                  <a:lnTo>
                    <a:pt x="1073613" y="101600"/>
                  </a:lnTo>
                  <a:lnTo>
                    <a:pt x="870413" y="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58" name="TextBox 58"/>
            <p:cNvSpPr txBox="1"/>
            <p:nvPr/>
          </p:nvSpPr>
          <p:spPr>
            <a:xfrm>
              <a:off x="152400" y="-28575"/>
              <a:ext cx="768813" cy="2317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r>
                <a:rPr lang="en-US" sz="1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X </a:t>
              </a:r>
              <a:r>
                <a:rPr lang="en-US" sz="1000" b="1">
                  <a:solidFill>
                    <a:srgbClr val="008C8E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cm </a:t>
              </a:r>
              <a:r>
                <a:rPr lang="en-US" sz="1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d’eau moyen </a:t>
              </a:r>
            </a:p>
            <a:p>
              <a:pPr algn="ctr">
                <a:lnSpc>
                  <a:spcPts val="1400"/>
                </a:lnSpc>
              </a:pPr>
              <a:r>
                <a:rPr lang="en-US" sz="1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sur X </a:t>
              </a:r>
              <a:r>
                <a:rPr lang="en-US" sz="1000" b="1">
                  <a:solidFill>
                    <a:srgbClr val="008C8E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ha </a:t>
              </a:r>
              <a:r>
                <a:rPr lang="en-US" sz="1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pendant X </a:t>
              </a:r>
              <a:r>
                <a:rPr lang="en-US" sz="1000" b="1">
                  <a:solidFill>
                    <a:srgbClr val="008C8E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temps</a:t>
              </a:r>
            </a:p>
          </p:txBody>
        </p:sp>
      </p:grpSp>
      <p:sp>
        <p:nvSpPr>
          <p:cNvPr id="59" name="TextBox 59"/>
          <p:cNvSpPr txBox="1"/>
          <p:nvPr/>
        </p:nvSpPr>
        <p:spPr>
          <a:xfrm>
            <a:off x="7649240" y="1139206"/>
            <a:ext cx="4534563" cy="2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3"/>
              </a:lnSpc>
              <a:spcBef>
                <a:spcPct val="0"/>
              </a:spcBef>
            </a:pPr>
            <a:r>
              <a:rPr lang="en-US" sz="1266" b="1">
                <a:solidFill>
                  <a:srgbClr val="008C8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BIODIVERSITE</a:t>
            </a:r>
          </a:p>
        </p:txBody>
      </p:sp>
      <p:sp>
        <p:nvSpPr>
          <p:cNvPr id="60" name="AutoShape 60"/>
          <p:cNvSpPr/>
          <p:nvPr/>
        </p:nvSpPr>
        <p:spPr>
          <a:xfrm>
            <a:off x="6358303" y="4292261"/>
            <a:ext cx="289860" cy="1395877"/>
          </a:xfrm>
          <a:prstGeom prst="line">
            <a:avLst/>
          </a:prstGeom>
          <a:ln w="38100" cap="flat">
            <a:solidFill>
              <a:srgbClr val="FF3131"/>
            </a:solidFill>
            <a:prstDash val="solid"/>
            <a:headEnd type="arrow" w="med" len="sm"/>
            <a:tailEnd type="none" w="sm" len="sm"/>
          </a:ln>
        </p:spPr>
      </p:sp>
      <p:sp>
        <p:nvSpPr>
          <p:cNvPr id="61" name="AutoShape 61"/>
          <p:cNvSpPr/>
          <p:nvPr/>
        </p:nvSpPr>
        <p:spPr>
          <a:xfrm>
            <a:off x="8229053" y="855821"/>
            <a:ext cx="741755" cy="0"/>
          </a:xfrm>
          <a:prstGeom prst="line">
            <a:avLst/>
          </a:prstGeom>
          <a:ln w="38100" cap="flat">
            <a:solidFill>
              <a:srgbClr val="FF3131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62" name="TextBox 62"/>
          <p:cNvSpPr txBox="1"/>
          <p:nvPr/>
        </p:nvSpPr>
        <p:spPr>
          <a:xfrm>
            <a:off x="8981242" y="678291"/>
            <a:ext cx="1775380" cy="343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  <a:spcBef>
                <a:spcPct val="0"/>
              </a:spcBef>
            </a:pPr>
            <a:r>
              <a:rPr lang="en-US" sz="1000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Enjeux</a:t>
            </a:r>
            <a:r>
              <a:rPr lang="en-US" sz="1000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</a:t>
            </a:r>
            <a:r>
              <a:rPr lang="en-US" sz="1000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recherche</a:t>
            </a:r>
            <a:r>
              <a:rPr lang="en-US" sz="1000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(simulation, </a:t>
            </a:r>
            <a:r>
              <a:rPr lang="en-US" sz="1000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suivis</a:t>
            </a:r>
            <a:r>
              <a:rPr lang="en-US" sz="1000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1000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corrélation</a:t>
            </a:r>
            <a:r>
              <a:rPr lang="en-US" sz="1000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)</a:t>
            </a:r>
          </a:p>
        </p:txBody>
      </p:sp>
      <p:sp>
        <p:nvSpPr>
          <p:cNvPr id="63" name="AutoShape 63"/>
          <p:cNvSpPr/>
          <p:nvPr/>
        </p:nvSpPr>
        <p:spPr>
          <a:xfrm flipH="1">
            <a:off x="1231083" y="4389672"/>
            <a:ext cx="0" cy="728337"/>
          </a:xfrm>
          <a:prstGeom prst="line">
            <a:avLst/>
          </a:prstGeom>
          <a:ln w="101600" cap="flat">
            <a:solidFill>
              <a:srgbClr val="008C8E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64" name="AutoShape 64"/>
          <p:cNvSpPr/>
          <p:nvPr/>
        </p:nvSpPr>
        <p:spPr>
          <a:xfrm flipH="1">
            <a:off x="1231083" y="2271969"/>
            <a:ext cx="0" cy="984050"/>
          </a:xfrm>
          <a:prstGeom prst="line">
            <a:avLst/>
          </a:prstGeom>
          <a:ln w="101600" cap="flat">
            <a:solidFill>
              <a:srgbClr val="008C8E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65" name="AutoShape 65"/>
          <p:cNvSpPr/>
          <p:nvPr/>
        </p:nvSpPr>
        <p:spPr>
          <a:xfrm flipH="1">
            <a:off x="8273346" y="1954679"/>
            <a:ext cx="1415793" cy="2337583"/>
          </a:xfrm>
          <a:prstGeom prst="line">
            <a:avLst/>
          </a:prstGeom>
          <a:ln w="38100" cap="flat">
            <a:solidFill>
              <a:srgbClr val="FF3131"/>
            </a:solidFill>
            <a:prstDash val="solid"/>
            <a:headEnd type="arrow" w="med" len="sm"/>
            <a:tailEnd type="none" w="sm" len="sm"/>
          </a:ln>
        </p:spPr>
      </p:sp>
      <p:sp>
        <p:nvSpPr>
          <p:cNvPr id="66" name="AutoShape 66"/>
          <p:cNvSpPr/>
          <p:nvPr/>
        </p:nvSpPr>
        <p:spPr>
          <a:xfrm>
            <a:off x="7124700" y="2161604"/>
            <a:ext cx="1148644" cy="2104428"/>
          </a:xfrm>
          <a:prstGeom prst="line">
            <a:avLst/>
          </a:prstGeom>
          <a:ln w="38100" cap="flat">
            <a:solidFill>
              <a:srgbClr val="FF3131"/>
            </a:solidFill>
            <a:prstDash val="solid"/>
            <a:headEnd type="arrow" w="med" len="sm"/>
            <a:tailEnd type="none" w="sm" len="sm"/>
          </a:ln>
        </p:spPr>
      </p:sp>
      <p:sp>
        <p:nvSpPr>
          <p:cNvPr id="67" name="AutoShape 67"/>
          <p:cNvSpPr/>
          <p:nvPr/>
        </p:nvSpPr>
        <p:spPr>
          <a:xfrm flipH="1">
            <a:off x="8273347" y="1816731"/>
            <a:ext cx="3810190" cy="2489045"/>
          </a:xfrm>
          <a:prstGeom prst="line">
            <a:avLst/>
          </a:prstGeom>
          <a:ln w="44450" cap="flat">
            <a:solidFill>
              <a:srgbClr val="FF3131"/>
            </a:solidFill>
            <a:prstDash val="solid"/>
            <a:headEnd type="arrow" w="med" len="sm"/>
            <a:tailEnd type="none" w="sm" len="sm"/>
          </a:ln>
        </p:spPr>
      </p:sp>
      <p:sp>
        <p:nvSpPr>
          <p:cNvPr id="68" name="AutoShape 68"/>
          <p:cNvSpPr/>
          <p:nvPr/>
        </p:nvSpPr>
        <p:spPr>
          <a:xfrm>
            <a:off x="2696234" y="1954679"/>
            <a:ext cx="348228" cy="2196807"/>
          </a:xfrm>
          <a:prstGeom prst="line">
            <a:avLst/>
          </a:prstGeom>
          <a:ln w="38100" cap="flat">
            <a:solidFill>
              <a:srgbClr val="FF3131"/>
            </a:solidFill>
            <a:prstDash val="solid"/>
            <a:headEnd type="arrow" w="med" len="sm"/>
            <a:tailEnd type="none" w="sm" len="sm"/>
          </a:ln>
        </p:spPr>
      </p:sp>
      <p:sp>
        <p:nvSpPr>
          <p:cNvPr id="69" name="AutoShape 69"/>
          <p:cNvSpPr/>
          <p:nvPr/>
        </p:nvSpPr>
        <p:spPr>
          <a:xfrm flipH="1">
            <a:off x="3026178" y="4332315"/>
            <a:ext cx="53699" cy="1171805"/>
          </a:xfrm>
          <a:prstGeom prst="line">
            <a:avLst/>
          </a:prstGeom>
          <a:ln w="38100" cap="flat">
            <a:solidFill>
              <a:srgbClr val="FF3131"/>
            </a:solidFill>
            <a:prstDash val="solid"/>
            <a:headEnd type="arrow" w="med" len="sm"/>
            <a:tailEnd type="none" w="sm" len="sm"/>
          </a:ln>
        </p:spPr>
      </p:sp>
      <p:sp>
        <p:nvSpPr>
          <p:cNvPr id="70" name="Titre 1"/>
          <p:cNvSpPr txBox="1">
            <a:spLocks/>
          </p:cNvSpPr>
          <p:nvPr/>
        </p:nvSpPr>
        <p:spPr>
          <a:xfrm>
            <a:off x="101600" y="251049"/>
            <a:ext cx="11759383" cy="592167"/>
          </a:xfrm>
          <a:prstGeom prst="rect">
            <a:avLst/>
          </a:prstGeom>
        </p:spPr>
        <p:txBody>
          <a:bodyPr/>
          <a:lstStyle>
            <a:lvl1pPr marL="457200" indent="-457200" algn="l" defTabSz="914400">
              <a:lnSpc>
                <a:spcPct val="90000"/>
              </a:lnSpc>
              <a:spcBef>
                <a:spcPts val="0"/>
              </a:spcBef>
              <a:buSzPct val="125000"/>
              <a:buFontTx/>
              <a:buBlip>
                <a:blip r:embed="rId2"/>
              </a:buBlip>
              <a:defRPr sz="3000" b="1">
                <a:solidFill>
                  <a:srgbClr val="00A3A6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r-FR" sz="2500" dirty="0" smtClean="0"/>
              <a:t>Logique d’action - Formulation </a:t>
            </a:r>
            <a:r>
              <a:rPr lang="fr-FR" sz="2500" dirty="0"/>
              <a:t>comme </a:t>
            </a:r>
            <a:r>
              <a:rPr lang="fr-FR" sz="2500" dirty="0" smtClean="0"/>
              <a:t>une stratégie de </a:t>
            </a:r>
            <a:r>
              <a:rPr lang="fr-FR" sz="2500" dirty="0"/>
              <a:t>gestion de l'eau</a:t>
            </a:r>
            <a:endParaRPr lang="en-US" sz="2500" dirty="0">
              <a:solidFill>
                <a:schemeClr val="accent5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90114" y="1471749"/>
            <a:ext cx="316528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A3A6"/>
                </a:solidFill>
                <a:sym typeface="Wingdings" panose="05000000000000000000" pitchFamily="2" charset="2"/>
              </a:rPr>
              <a:t>Production</a:t>
            </a:r>
          </a:p>
          <a:p>
            <a:r>
              <a:rPr lang="fr-FR" sz="1400" dirty="0">
                <a:sym typeface="Wingdings" panose="05000000000000000000" pitchFamily="2" charset="2"/>
              </a:rPr>
              <a:t>Alimentaires, économiques, </a:t>
            </a:r>
          </a:p>
          <a:p>
            <a:r>
              <a:rPr lang="fr-FR" sz="1400" dirty="0">
                <a:sym typeface="Wingdings" panose="05000000000000000000" pitchFamily="2" charset="2"/>
              </a:rPr>
              <a:t>et de biodiversité</a:t>
            </a:r>
          </a:p>
        </p:txBody>
      </p:sp>
      <p:sp>
        <p:nvSpPr>
          <p:cNvPr id="72" name="ZoneTexte 71"/>
          <p:cNvSpPr txBox="1"/>
          <p:nvPr/>
        </p:nvSpPr>
        <p:spPr>
          <a:xfrm>
            <a:off x="40908" y="5171258"/>
            <a:ext cx="2718734" cy="1231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A3A6"/>
                </a:solidFill>
                <a:sym typeface="Wingdings" panose="05000000000000000000" pitchFamily="2" charset="2"/>
              </a:rPr>
              <a:t>Empreinte</a:t>
            </a:r>
          </a:p>
          <a:p>
            <a:r>
              <a:rPr lang="fr-FR" sz="1400" dirty="0">
                <a:sym typeface="Wingdings" panose="05000000000000000000" pitchFamily="2" charset="2"/>
              </a:rPr>
              <a:t>R</a:t>
            </a:r>
            <a:r>
              <a:rPr lang="fr-FR" sz="1400" dirty="0" smtClean="0">
                <a:sym typeface="Wingdings" panose="05000000000000000000" pitchFamily="2" charset="2"/>
              </a:rPr>
              <a:t>égulation du niveau d'eau</a:t>
            </a:r>
          </a:p>
          <a:p>
            <a:r>
              <a:rPr lang="fr-FR" sz="1400" dirty="0" smtClean="0">
                <a:sym typeface="Wingdings" panose="05000000000000000000" pitchFamily="2" charset="2"/>
              </a:rPr>
              <a:t>("Prélèvement" ou "ajout")</a:t>
            </a:r>
          </a:p>
          <a:p>
            <a:endParaRPr lang="fr-FR" sz="1400" dirty="0" smtClean="0">
              <a:sym typeface="Wingdings" panose="05000000000000000000" pitchFamily="2" charset="2"/>
            </a:endParaRPr>
          </a:p>
          <a:p>
            <a:endParaRPr lang="fr-FR" sz="1400" dirty="0" smtClean="0">
              <a:sym typeface="Wingdings" panose="05000000000000000000" pitchFamily="2" charset="2"/>
            </a:endParaRPr>
          </a:p>
        </p:txBody>
      </p:sp>
      <p:graphicFrame>
        <p:nvGraphicFramePr>
          <p:cNvPr id="73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831236"/>
              </p:ext>
            </p:extLst>
          </p:nvPr>
        </p:nvGraphicFramePr>
        <p:xfrm>
          <a:off x="2899445" y="6292327"/>
          <a:ext cx="2127675" cy="469900"/>
        </p:xfrm>
        <a:graphic>
          <a:graphicData uri="http://schemas.openxmlformats.org/drawingml/2006/table">
            <a:tbl>
              <a:tblPr/>
              <a:tblGrid>
                <a:gridCol w="709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7933"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1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700" dirty="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A01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endParaRPr lang="en-US" sz="700" dirty="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5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4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8418861"/>
              </p:ext>
            </p:extLst>
          </p:nvPr>
        </p:nvGraphicFramePr>
        <p:xfrm>
          <a:off x="6516795" y="6369584"/>
          <a:ext cx="2127675" cy="469900"/>
        </p:xfrm>
        <a:graphic>
          <a:graphicData uri="http://schemas.openxmlformats.org/drawingml/2006/table">
            <a:tbl>
              <a:tblPr/>
              <a:tblGrid>
                <a:gridCol w="709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7933"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1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700" dirty="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A01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endParaRPr lang="en-US" sz="700" dirty="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5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9" name="ZoneTexte 88"/>
          <p:cNvSpPr txBox="1"/>
          <p:nvPr/>
        </p:nvSpPr>
        <p:spPr>
          <a:xfrm>
            <a:off x="5105683" y="5947128"/>
            <a:ext cx="1260816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b="1" dirty="0" smtClean="0">
                <a:sym typeface="Wingdings" panose="05000000000000000000" pitchFamily="2" charset="2"/>
              </a:rPr>
              <a:t>Stratégie de gestion des ressources</a:t>
            </a:r>
          </a:p>
        </p:txBody>
      </p:sp>
      <p:sp>
        <p:nvSpPr>
          <p:cNvPr id="90" name="ZoneTexte 89"/>
          <p:cNvSpPr txBox="1"/>
          <p:nvPr/>
        </p:nvSpPr>
        <p:spPr>
          <a:xfrm>
            <a:off x="68289" y="3374008"/>
            <a:ext cx="2383226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00A3A6"/>
                </a:solidFill>
                <a:sym typeface="Wingdings" panose="05000000000000000000" pitchFamily="2" charset="2"/>
              </a:rPr>
              <a:t>Efficience, productivité</a:t>
            </a:r>
          </a:p>
          <a:p>
            <a:pPr algn="ctr"/>
            <a:r>
              <a:rPr lang="fr-FR" sz="1400" dirty="0" smtClean="0">
                <a:sym typeface="Wingdings" panose="05000000000000000000" pitchFamily="2" charset="2"/>
              </a:rPr>
              <a:t>Efficience de la gestion sur les </a:t>
            </a:r>
            <a:r>
              <a:rPr lang="fr-FR" sz="1400" dirty="0" smtClean="0">
                <a:solidFill>
                  <a:srgbClr val="00A3A6"/>
                </a:solidFill>
                <a:sym typeface="Wingdings" panose="05000000000000000000" pitchFamily="2" charset="2"/>
              </a:rPr>
              <a:t>habitats </a:t>
            </a:r>
            <a:r>
              <a:rPr lang="fr-FR" sz="1400" dirty="0" smtClean="0">
                <a:sym typeface="Wingdings" panose="05000000000000000000" pitchFamily="2" charset="2"/>
              </a:rPr>
              <a:t>– piézométrie (cm), lame d’eau (cm) </a:t>
            </a:r>
          </a:p>
        </p:txBody>
      </p:sp>
      <p:pic>
        <p:nvPicPr>
          <p:cNvPr id="91" name="Image 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0467" y="42015"/>
            <a:ext cx="742950" cy="100012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51094" y="6367951"/>
            <a:ext cx="2778449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73"/>
              </a:lnSpc>
            </a:pPr>
            <a:r>
              <a:rPr lang="en-US" sz="1266" b="1" dirty="0" err="1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Pratiques</a:t>
            </a:r>
            <a:r>
              <a:rPr lang="en-US" sz="1266" b="1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266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gestion</a:t>
            </a:r>
            <a:r>
              <a:rPr lang="en-US" sz="1266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</a:t>
            </a:r>
            <a:r>
              <a:rPr lang="en-US" sz="1266" b="1" dirty="0" err="1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l’eau</a:t>
            </a:r>
            <a:endParaRPr lang="en-US" sz="1266" b="1" dirty="0" smtClean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1773"/>
              </a:lnSpc>
            </a:pPr>
            <a:r>
              <a:rPr lang="en-US" sz="1266" b="1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endParaRPr lang="en-US" sz="1266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276787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02549" y="5370234"/>
            <a:ext cx="2057400" cy="978713"/>
            <a:chOff x="0" y="0"/>
            <a:chExt cx="812800" cy="3866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386652"/>
            </a:xfrm>
            <a:custGeom>
              <a:avLst/>
              <a:gdLst/>
              <a:ahLst/>
              <a:cxnLst/>
              <a:rect l="l" t="t" r="r" b="b"/>
              <a:pathLst>
                <a:path w="812800" h="386652">
                  <a:moveTo>
                    <a:pt x="42647" y="0"/>
                  </a:moveTo>
                  <a:lnTo>
                    <a:pt x="770153" y="0"/>
                  </a:lnTo>
                  <a:cubicBezTo>
                    <a:pt x="781464" y="0"/>
                    <a:pt x="792311" y="4493"/>
                    <a:pt x="800309" y="12491"/>
                  </a:cubicBezTo>
                  <a:cubicBezTo>
                    <a:pt x="808307" y="20489"/>
                    <a:pt x="812800" y="31336"/>
                    <a:pt x="812800" y="42647"/>
                  </a:cubicBezTo>
                  <a:lnTo>
                    <a:pt x="812800" y="344005"/>
                  </a:lnTo>
                  <a:cubicBezTo>
                    <a:pt x="812800" y="355316"/>
                    <a:pt x="808307" y="366163"/>
                    <a:pt x="800309" y="374161"/>
                  </a:cubicBezTo>
                  <a:cubicBezTo>
                    <a:pt x="792311" y="382159"/>
                    <a:pt x="781464" y="386652"/>
                    <a:pt x="770153" y="386652"/>
                  </a:cubicBezTo>
                  <a:lnTo>
                    <a:pt x="42647" y="386652"/>
                  </a:lnTo>
                  <a:cubicBezTo>
                    <a:pt x="19094" y="386652"/>
                    <a:pt x="0" y="367558"/>
                    <a:pt x="0" y="344005"/>
                  </a:cubicBezTo>
                  <a:lnTo>
                    <a:pt x="0" y="42647"/>
                  </a:lnTo>
                  <a:cubicBezTo>
                    <a:pt x="0" y="31336"/>
                    <a:pt x="4493" y="20489"/>
                    <a:pt x="12491" y="12491"/>
                  </a:cubicBezTo>
                  <a:cubicBezTo>
                    <a:pt x="20489" y="4493"/>
                    <a:pt x="31336" y="0"/>
                    <a:pt x="42647" y="0"/>
                  </a:cubicBezTo>
                  <a:close/>
                </a:path>
              </a:pathLst>
            </a:custGeom>
            <a:solidFill>
              <a:srgbClr val="9ED6E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4247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r>
                <a:rPr lang="en-US" sz="1266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Gestion</a:t>
              </a:r>
              <a:r>
                <a:rPr lang="en-US" sz="1266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du drainage des </a:t>
              </a:r>
              <a:r>
                <a:rPr lang="en-US" sz="1266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parcelles</a:t>
              </a:r>
              <a:r>
                <a:rPr lang="en-US" sz="1266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266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cultivées</a:t>
              </a:r>
              <a:r>
                <a:rPr lang="en-US" sz="1266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</a:p>
            <a:p>
              <a:pPr algn="ctr">
                <a:lnSpc>
                  <a:spcPts val="1773"/>
                </a:lnSpc>
              </a:pPr>
              <a:r>
                <a:rPr lang="en-US" sz="1266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(</a:t>
              </a:r>
              <a:r>
                <a:rPr lang="en-US" sz="1266" i="1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entretien</a:t>
              </a:r>
              <a:r>
                <a:rPr lang="en-US" sz="1266" i="1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et </a:t>
              </a:r>
              <a:r>
                <a:rPr lang="en-US" sz="1266" i="1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gestion</a:t>
              </a:r>
              <a:r>
                <a:rPr lang="en-US" sz="1266" i="1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du </a:t>
              </a:r>
              <a:r>
                <a:rPr lang="en-US" sz="1266" i="1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pompage</a:t>
              </a:r>
              <a:r>
                <a:rPr lang="en-US" sz="1266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)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534669" y="5600560"/>
            <a:ext cx="2057400" cy="914395"/>
            <a:chOff x="0" y="0"/>
            <a:chExt cx="812800" cy="36124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361243"/>
            </a:xfrm>
            <a:custGeom>
              <a:avLst/>
              <a:gdLst/>
              <a:ahLst/>
              <a:cxnLst/>
              <a:rect l="l" t="t" r="r" b="b"/>
              <a:pathLst>
                <a:path w="812800" h="361243">
                  <a:moveTo>
                    <a:pt x="42647" y="0"/>
                  </a:moveTo>
                  <a:lnTo>
                    <a:pt x="770153" y="0"/>
                  </a:lnTo>
                  <a:cubicBezTo>
                    <a:pt x="781464" y="0"/>
                    <a:pt x="792311" y="4493"/>
                    <a:pt x="800309" y="12491"/>
                  </a:cubicBezTo>
                  <a:cubicBezTo>
                    <a:pt x="808307" y="20489"/>
                    <a:pt x="812800" y="31336"/>
                    <a:pt x="812800" y="42647"/>
                  </a:cubicBezTo>
                  <a:lnTo>
                    <a:pt x="812800" y="318596"/>
                  </a:lnTo>
                  <a:cubicBezTo>
                    <a:pt x="812800" y="329906"/>
                    <a:pt x="808307" y="340754"/>
                    <a:pt x="800309" y="348752"/>
                  </a:cubicBezTo>
                  <a:cubicBezTo>
                    <a:pt x="792311" y="356749"/>
                    <a:pt x="781464" y="361243"/>
                    <a:pt x="770153" y="361243"/>
                  </a:cubicBezTo>
                  <a:lnTo>
                    <a:pt x="42647" y="361243"/>
                  </a:lnTo>
                  <a:cubicBezTo>
                    <a:pt x="31336" y="361243"/>
                    <a:pt x="20489" y="356749"/>
                    <a:pt x="12491" y="348752"/>
                  </a:cubicBezTo>
                  <a:cubicBezTo>
                    <a:pt x="4493" y="340754"/>
                    <a:pt x="0" y="329906"/>
                    <a:pt x="0" y="318596"/>
                  </a:cubicBezTo>
                  <a:lnTo>
                    <a:pt x="0" y="42647"/>
                  </a:lnTo>
                  <a:cubicBezTo>
                    <a:pt x="0" y="31336"/>
                    <a:pt x="4493" y="20489"/>
                    <a:pt x="12491" y="12491"/>
                  </a:cubicBezTo>
                  <a:cubicBezTo>
                    <a:pt x="20489" y="4493"/>
                    <a:pt x="31336" y="0"/>
                    <a:pt x="42647" y="0"/>
                  </a:cubicBezTo>
                  <a:close/>
                </a:path>
              </a:pathLst>
            </a:custGeom>
            <a:solidFill>
              <a:srgbClr val="66C1B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39934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r>
                <a:rPr lang="en-US" sz="1266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PIlotage des vannes dans les canaux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202225" y="5613956"/>
            <a:ext cx="1377509" cy="1079059"/>
            <a:chOff x="0" y="0"/>
            <a:chExt cx="812800" cy="6366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636699"/>
            </a:xfrm>
            <a:custGeom>
              <a:avLst/>
              <a:gdLst/>
              <a:ahLst/>
              <a:cxnLst/>
              <a:rect l="l" t="t" r="r" b="b"/>
              <a:pathLst>
                <a:path w="812800" h="636699">
                  <a:moveTo>
                    <a:pt x="406400" y="0"/>
                  </a:moveTo>
                  <a:cubicBezTo>
                    <a:pt x="181951" y="0"/>
                    <a:pt x="0" y="142530"/>
                    <a:pt x="0" y="318350"/>
                  </a:cubicBezTo>
                  <a:cubicBezTo>
                    <a:pt x="0" y="494169"/>
                    <a:pt x="181951" y="636699"/>
                    <a:pt x="406400" y="636699"/>
                  </a:cubicBezTo>
                  <a:cubicBezTo>
                    <a:pt x="630849" y="636699"/>
                    <a:pt x="812800" y="494169"/>
                    <a:pt x="812800" y="318350"/>
                  </a:cubicBezTo>
                  <a:cubicBezTo>
                    <a:pt x="812800" y="142530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1591"/>
              <a:ext cx="660400" cy="5554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r>
                <a:rPr lang="en-US" sz="1266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Météo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954436" y="3790281"/>
            <a:ext cx="2057400" cy="914395"/>
            <a:chOff x="0" y="0"/>
            <a:chExt cx="812800" cy="36124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361243"/>
            </a:xfrm>
            <a:custGeom>
              <a:avLst/>
              <a:gdLst/>
              <a:ahLst/>
              <a:cxnLst/>
              <a:rect l="l" t="t" r="r" b="b"/>
              <a:pathLst>
                <a:path w="812800" h="361243">
                  <a:moveTo>
                    <a:pt x="42647" y="0"/>
                  </a:moveTo>
                  <a:lnTo>
                    <a:pt x="770153" y="0"/>
                  </a:lnTo>
                  <a:cubicBezTo>
                    <a:pt x="781464" y="0"/>
                    <a:pt x="792311" y="4493"/>
                    <a:pt x="800309" y="12491"/>
                  </a:cubicBezTo>
                  <a:cubicBezTo>
                    <a:pt x="808307" y="20489"/>
                    <a:pt x="812800" y="31336"/>
                    <a:pt x="812800" y="42647"/>
                  </a:cubicBezTo>
                  <a:lnTo>
                    <a:pt x="812800" y="318596"/>
                  </a:lnTo>
                  <a:cubicBezTo>
                    <a:pt x="812800" y="329906"/>
                    <a:pt x="808307" y="340754"/>
                    <a:pt x="800309" y="348752"/>
                  </a:cubicBezTo>
                  <a:cubicBezTo>
                    <a:pt x="792311" y="356749"/>
                    <a:pt x="781464" y="361243"/>
                    <a:pt x="770153" y="361243"/>
                  </a:cubicBezTo>
                  <a:lnTo>
                    <a:pt x="42647" y="361243"/>
                  </a:lnTo>
                  <a:cubicBezTo>
                    <a:pt x="31336" y="361243"/>
                    <a:pt x="20489" y="356749"/>
                    <a:pt x="12491" y="348752"/>
                  </a:cubicBezTo>
                  <a:cubicBezTo>
                    <a:pt x="4493" y="340754"/>
                    <a:pt x="0" y="329906"/>
                    <a:pt x="0" y="318596"/>
                  </a:cubicBezTo>
                  <a:lnTo>
                    <a:pt x="0" y="42647"/>
                  </a:lnTo>
                  <a:cubicBezTo>
                    <a:pt x="0" y="31336"/>
                    <a:pt x="4493" y="20489"/>
                    <a:pt x="12491" y="12491"/>
                  </a:cubicBezTo>
                  <a:cubicBezTo>
                    <a:pt x="20489" y="4493"/>
                    <a:pt x="31336" y="0"/>
                    <a:pt x="42647" y="0"/>
                  </a:cubicBezTo>
                  <a:close/>
                </a:path>
              </a:pathLst>
            </a:custGeom>
            <a:solidFill>
              <a:srgbClr val="9ED6E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39934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r>
                <a:rPr lang="en-US" sz="1266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Piézométrie dans les parcelles de culture</a:t>
              </a:r>
            </a:p>
          </p:txBody>
        </p:sp>
      </p:grpSp>
      <p:graphicFrame>
        <p:nvGraphicFramePr>
          <p:cNvPr id="14" name="Table 14"/>
          <p:cNvGraphicFramePr>
            <a:graphicFrameLocks noGrp="1"/>
          </p:cNvGraphicFramePr>
          <p:nvPr/>
        </p:nvGraphicFramePr>
        <p:xfrm>
          <a:off x="2919298" y="4564766"/>
          <a:ext cx="2127675" cy="469900"/>
        </p:xfrm>
        <a:graphic>
          <a:graphicData uri="http://schemas.openxmlformats.org/drawingml/2006/table">
            <a:tbl>
              <a:tblPr/>
              <a:tblGrid>
                <a:gridCol w="709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7933"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1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700" dirty="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A01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endParaRPr lang="en-US" sz="700" dirty="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5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8" name="Group 18"/>
          <p:cNvGrpSpPr/>
          <p:nvPr/>
        </p:nvGrpSpPr>
        <p:grpSpPr>
          <a:xfrm>
            <a:off x="6247206" y="3790281"/>
            <a:ext cx="2057400" cy="914395"/>
            <a:chOff x="0" y="0"/>
            <a:chExt cx="812800" cy="36124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361243"/>
            </a:xfrm>
            <a:custGeom>
              <a:avLst/>
              <a:gdLst/>
              <a:ahLst/>
              <a:cxnLst/>
              <a:rect l="l" t="t" r="r" b="b"/>
              <a:pathLst>
                <a:path w="812800" h="361243">
                  <a:moveTo>
                    <a:pt x="42647" y="0"/>
                  </a:moveTo>
                  <a:lnTo>
                    <a:pt x="770153" y="0"/>
                  </a:lnTo>
                  <a:cubicBezTo>
                    <a:pt x="781464" y="0"/>
                    <a:pt x="792311" y="4493"/>
                    <a:pt x="800309" y="12491"/>
                  </a:cubicBezTo>
                  <a:cubicBezTo>
                    <a:pt x="808307" y="20489"/>
                    <a:pt x="812800" y="31336"/>
                    <a:pt x="812800" y="42647"/>
                  </a:cubicBezTo>
                  <a:lnTo>
                    <a:pt x="812800" y="318596"/>
                  </a:lnTo>
                  <a:cubicBezTo>
                    <a:pt x="812800" y="329906"/>
                    <a:pt x="808307" y="340754"/>
                    <a:pt x="800309" y="348752"/>
                  </a:cubicBezTo>
                  <a:cubicBezTo>
                    <a:pt x="792311" y="356749"/>
                    <a:pt x="781464" y="361243"/>
                    <a:pt x="770153" y="361243"/>
                  </a:cubicBezTo>
                  <a:lnTo>
                    <a:pt x="42647" y="361243"/>
                  </a:lnTo>
                  <a:cubicBezTo>
                    <a:pt x="31336" y="361243"/>
                    <a:pt x="20489" y="356749"/>
                    <a:pt x="12491" y="348752"/>
                  </a:cubicBezTo>
                  <a:cubicBezTo>
                    <a:pt x="4493" y="340754"/>
                    <a:pt x="0" y="329906"/>
                    <a:pt x="0" y="318596"/>
                  </a:cubicBezTo>
                  <a:lnTo>
                    <a:pt x="0" y="42647"/>
                  </a:lnTo>
                  <a:cubicBezTo>
                    <a:pt x="0" y="31336"/>
                    <a:pt x="4493" y="20489"/>
                    <a:pt x="12491" y="12491"/>
                  </a:cubicBezTo>
                  <a:cubicBezTo>
                    <a:pt x="20489" y="4493"/>
                    <a:pt x="31336" y="0"/>
                    <a:pt x="42647" y="0"/>
                  </a:cubicBezTo>
                  <a:close/>
                </a:path>
              </a:pathLst>
            </a:custGeom>
            <a:solidFill>
              <a:srgbClr val="9ED6E3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12800" cy="39934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r>
                <a:rPr lang="en-US" sz="1266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Niveau d’eau sur les prairies (inondation)</a:t>
              </a:r>
            </a:p>
          </p:txBody>
        </p:sp>
      </p:grpSp>
      <p:graphicFrame>
        <p:nvGraphicFramePr>
          <p:cNvPr id="21" name="Table 21"/>
          <p:cNvGraphicFramePr>
            <a:graphicFrameLocks noGrp="1"/>
          </p:cNvGraphicFramePr>
          <p:nvPr/>
        </p:nvGraphicFramePr>
        <p:xfrm>
          <a:off x="6212068" y="4564766"/>
          <a:ext cx="2127675" cy="469900"/>
        </p:xfrm>
        <a:graphic>
          <a:graphicData uri="http://schemas.openxmlformats.org/drawingml/2006/table">
            <a:tbl>
              <a:tblPr/>
              <a:tblGrid>
                <a:gridCol w="709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7933"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1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A01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5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2" name="Group 22"/>
          <p:cNvGrpSpPr/>
          <p:nvPr/>
        </p:nvGrpSpPr>
        <p:grpSpPr>
          <a:xfrm>
            <a:off x="2554999" y="1497483"/>
            <a:ext cx="2057400" cy="914395"/>
            <a:chOff x="0" y="0"/>
            <a:chExt cx="812800" cy="36124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361243"/>
            </a:xfrm>
            <a:custGeom>
              <a:avLst/>
              <a:gdLst/>
              <a:ahLst/>
              <a:cxnLst/>
              <a:rect l="l" t="t" r="r" b="b"/>
              <a:pathLst>
                <a:path w="812800" h="361243">
                  <a:moveTo>
                    <a:pt x="42647" y="0"/>
                  </a:moveTo>
                  <a:lnTo>
                    <a:pt x="770153" y="0"/>
                  </a:lnTo>
                  <a:cubicBezTo>
                    <a:pt x="781464" y="0"/>
                    <a:pt x="792311" y="4493"/>
                    <a:pt x="800309" y="12491"/>
                  </a:cubicBezTo>
                  <a:cubicBezTo>
                    <a:pt x="808307" y="20489"/>
                    <a:pt x="812800" y="31336"/>
                    <a:pt x="812800" y="42647"/>
                  </a:cubicBezTo>
                  <a:lnTo>
                    <a:pt x="812800" y="318596"/>
                  </a:lnTo>
                  <a:cubicBezTo>
                    <a:pt x="812800" y="329906"/>
                    <a:pt x="808307" y="340754"/>
                    <a:pt x="800309" y="348752"/>
                  </a:cubicBezTo>
                  <a:cubicBezTo>
                    <a:pt x="792311" y="356749"/>
                    <a:pt x="781464" y="361243"/>
                    <a:pt x="770153" y="361243"/>
                  </a:cubicBezTo>
                  <a:lnTo>
                    <a:pt x="42647" y="361243"/>
                  </a:lnTo>
                  <a:cubicBezTo>
                    <a:pt x="31336" y="361243"/>
                    <a:pt x="20489" y="356749"/>
                    <a:pt x="12491" y="348752"/>
                  </a:cubicBezTo>
                  <a:cubicBezTo>
                    <a:pt x="4493" y="340754"/>
                    <a:pt x="0" y="329906"/>
                    <a:pt x="0" y="318596"/>
                  </a:cubicBezTo>
                  <a:lnTo>
                    <a:pt x="0" y="42647"/>
                  </a:lnTo>
                  <a:cubicBezTo>
                    <a:pt x="0" y="31336"/>
                    <a:pt x="4493" y="20489"/>
                    <a:pt x="12491" y="12491"/>
                  </a:cubicBezTo>
                  <a:cubicBezTo>
                    <a:pt x="20489" y="4493"/>
                    <a:pt x="31336" y="0"/>
                    <a:pt x="42647" y="0"/>
                  </a:cubicBezTo>
                  <a:close/>
                </a:path>
              </a:pathLst>
            </a:custGeom>
            <a:solidFill>
              <a:srgbClr val="E8C0BF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39934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r>
                <a:rPr lang="en-US" sz="1266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Production cultures</a:t>
              </a:r>
            </a:p>
          </p:txBody>
        </p:sp>
      </p:grpSp>
      <p:graphicFrame>
        <p:nvGraphicFramePr>
          <p:cNvPr id="25" name="Table 25"/>
          <p:cNvGraphicFramePr>
            <a:graphicFrameLocks noGrp="1"/>
          </p:cNvGraphicFramePr>
          <p:nvPr/>
        </p:nvGraphicFramePr>
        <p:xfrm>
          <a:off x="2519861" y="2275457"/>
          <a:ext cx="2127675" cy="609600"/>
        </p:xfrm>
        <a:graphic>
          <a:graphicData uri="http://schemas.openxmlformats.org/drawingml/2006/table">
            <a:tbl>
              <a:tblPr/>
              <a:tblGrid>
                <a:gridCol w="709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4200"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1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A01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5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6" name="Group 26"/>
          <p:cNvGrpSpPr/>
          <p:nvPr/>
        </p:nvGrpSpPr>
        <p:grpSpPr>
          <a:xfrm>
            <a:off x="5067300" y="1497483"/>
            <a:ext cx="2057400" cy="914395"/>
            <a:chOff x="0" y="0"/>
            <a:chExt cx="812800" cy="36124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361243"/>
            </a:xfrm>
            <a:custGeom>
              <a:avLst/>
              <a:gdLst/>
              <a:ahLst/>
              <a:cxnLst/>
              <a:rect l="l" t="t" r="r" b="b"/>
              <a:pathLst>
                <a:path w="812800" h="361243">
                  <a:moveTo>
                    <a:pt x="42647" y="0"/>
                  </a:moveTo>
                  <a:lnTo>
                    <a:pt x="770153" y="0"/>
                  </a:lnTo>
                  <a:cubicBezTo>
                    <a:pt x="781464" y="0"/>
                    <a:pt x="792311" y="4493"/>
                    <a:pt x="800309" y="12491"/>
                  </a:cubicBezTo>
                  <a:cubicBezTo>
                    <a:pt x="808307" y="20489"/>
                    <a:pt x="812800" y="31336"/>
                    <a:pt x="812800" y="42647"/>
                  </a:cubicBezTo>
                  <a:lnTo>
                    <a:pt x="812800" y="318596"/>
                  </a:lnTo>
                  <a:cubicBezTo>
                    <a:pt x="812800" y="329906"/>
                    <a:pt x="808307" y="340754"/>
                    <a:pt x="800309" y="348752"/>
                  </a:cubicBezTo>
                  <a:cubicBezTo>
                    <a:pt x="792311" y="356749"/>
                    <a:pt x="781464" y="361243"/>
                    <a:pt x="770153" y="361243"/>
                  </a:cubicBezTo>
                  <a:lnTo>
                    <a:pt x="42647" y="361243"/>
                  </a:lnTo>
                  <a:cubicBezTo>
                    <a:pt x="31336" y="361243"/>
                    <a:pt x="20489" y="356749"/>
                    <a:pt x="12491" y="348752"/>
                  </a:cubicBezTo>
                  <a:cubicBezTo>
                    <a:pt x="4493" y="340754"/>
                    <a:pt x="0" y="329906"/>
                    <a:pt x="0" y="318596"/>
                  </a:cubicBezTo>
                  <a:lnTo>
                    <a:pt x="0" y="42647"/>
                  </a:lnTo>
                  <a:cubicBezTo>
                    <a:pt x="0" y="31336"/>
                    <a:pt x="4493" y="20489"/>
                    <a:pt x="12491" y="12491"/>
                  </a:cubicBezTo>
                  <a:cubicBezTo>
                    <a:pt x="20489" y="4493"/>
                    <a:pt x="31336" y="0"/>
                    <a:pt x="42647" y="0"/>
                  </a:cubicBezTo>
                  <a:close/>
                </a:path>
              </a:pathLst>
            </a:custGeom>
            <a:solidFill>
              <a:srgbClr val="C1FF72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12800" cy="39934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r>
                <a:rPr lang="en-US" sz="1266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Production </a:t>
              </a:r>
              <a:r>
                <a:rPr lang="en-US" sz="1266" dirty="0" err="1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herbe</a:t>
              </a:r>
              <a:r>
                <a:rPr lang="en-US" sz="1266" dirty="0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</a:p>
            <a:p>
              <a:pPr algn="ctr">
                <a:lnSpc>
                  <a:spcPts val="1773"/>
                </a:lnSpc>
              </a:pPr>
              <a:r>
                <a:rPr lang="en-US" sz="1266" dirty="0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Pour la production </a:t>
              </a:r>
              <a:r>
                <a:rPr lang="en-US" sz="1266" dirty="0" err="1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animale</a:t>
              </a:r>
              <a:endParaRPr lang="en-US" sz="126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aphicFrame>
        <p:nvGraphicFramePr>
          <p:cNvPr id="29" name="Table 29"/>
          <p:cNvGraphicFramePr>
            <a:graphicFrameLocks noGrp="1"/>
          </p:cNvGraphicFramePr>
          <p:nvPr/>
        </p:nvGraphicFramePr>
        <p:xfrm>
          <a:off x="5032162" y="2275457"/>
          <a:ext cx="2127675" cy="609600"/>
        </p:xfrm>
        <a:graphic>
          <a:graphicData uri="http://schemas.openxmlformats.org/drawingml/2006/table">
            <a:tbl>
              <a:tblPr/>
              <a:tblGrid>
                <a:gridCol w="709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4200"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1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A01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5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30" name="Group 30"/>
          <p:cNvGrpSpPr/>
          <p:nvPr/>
        </p:nvGrpSpPr>
        <p:grpSpPr>
          <a:xfrm>
            <a:off x="7617465" y="1426531"/>
            <a:ext cx="2057400" cy="914395"/>
            <a:chOff x="0" y="0"/>
            <a:chExt cx="812800" cy="361243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361243"/>
            </a:xfrm>
            <a:custGeom>
              <a:avLst/>
              <a:gdLst/>
              <a:ahLst/>
              <a:cxnLst/>
              <a:rect l="l" t="t" r="r" b="b"/>
              <a:pathLst>
                <a:path w="812800" h="361243">
                  <a:moveTo>
                    <a:pt x="42647" y="0"/>
                  </a:moveTo>
                  <a:lnTo>
                    <a:pt x="770153" y="0"/>
                  </a:lnTo>
                  <a:cubicBezTo>
                    <a:pt x="781464" y="0"/>
                    <a:pt x="792311" y="4493"/>
                    <a:pt x="800309" y="12491"/>
                  </a:cubicBezTo>
                  <a:cubicBezTo>
                    <a:pt x="808307" y="20489"/>
                    <a:pt x="812800" y="31336"/>
                    <a:pt x="812800" y="42647"/>
                  </a:cubicBezTo>
                  <a:lnTo>
                    <a:pt x="812800" y="318596"/>
                  </a:lnTo>
                  <a:cubicBezTo>
                    <a:pt x="812800" y="329906"/>
                    <a:pt x="808307" y="340754"/>
                    <a:pt x="800309" y="348752"/>
                  </a:cubicBezTo>
                  <a:cubicBezTo>
                    <a:pt x="792311" y="356749"/>
                    <a:pt x="781464" y="361243"/>
                    <a:pt x="770153" y="361243"/>
                  </a:cubicBezTo>
                  <a:lnTo>
                    <a:pt x="42647" y="361243"/>
                  </a:lnTo>
                  <a:cubicBezTo>
                    <a:pt x="31336" y="361243"/>
                    <a:pt x="20489" y="356749"/>
                    <a:pt x="12491" y="348752"/>
                  </a:cubicBezTo>
                  <a:cubicBezTo>
                    <a:pt x="4493" y="340754"/>
                    <a:pt x="0" y="329906"/>
                    <a:pt x="0" y="318596"/>
                  </a:cubicBezTo>
                  <a:lnTo>
                    <a:pt x="0" y="42647"/>
                  </a:lnTo>
                  <a:cubicBezTo>
                    <a:pt x="0" y="31336"/>
                    <a:pt x="4493" y="20489"/>
                    <a:pt x="12491" y="12491"/>
                  </a:cubicBezTo>
                  <a:cubicBezTo>
                    <a:pt x="20489" y="4493"/>
                    <a:pt x="31336" y="0"/>
                    <a:pt x="42647" y="0"/>
                  </a:cubicBezTo>
                  <a:close/>
                </a:path>
              </a:pathLst>
            </a:custGeom>
            <a:solidFill>
              <a:srgbClr val="72BB4A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812800" cy="39934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r>
                <a:rPr lang="en-US" sz="1266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Flore</a:t>
              </a:r>
            </a:p>
          </p:txBody>
        </p:sp>
      </p:grpSp>
      <p:graphicFrame>
        <p:nvGraphicFramePr>
          <p:cNvPr id="33" name="Table 33"/>
          <p:cNvGraphicFramePr>
            <a:graphicFrameLocks noGrp="1"/>
          </p:cNvGraphicFramePr>
          <p:nvPr/>
        </p:nvGraphicFramePr>
        <p:xfrm>
          <a:off x="7547188" y="2275457"/>
          <a:ext cx="2127675" cy="609600"/>
        </p:xfrm>
        <a:graphic>
          <a:graphicData uri="http://schemas.openxmlformats.org/drawingml/2006/table">
            <a:tbl>
              <a:tblPr/>
              <a:tblGrid>
                <a:gridCol w="709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4200"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rdt</a:t>
                      </a: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1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rdt</a:t>
                      </a: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A01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5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4" name="Table 34"/>
          <p:cNvGraphicFramePr>
            <a:graphicFrameLocks noGrp="1"/>
          </p:cNvGraphicFramePr>
          <p:nvPr/>
        </p:nvGraphicFramePr>
        <p:xfrm>
          <a:off x="7547188" y="2275457"/>
          <a:ext cx="726159" cy="609600"/>
        </p:xfrm>
        <a:graphic>
          <a:graphicData uri="http://schemas.openxmlformats.org/drawingml/2006/table">
            <a:tbl>
              <a:tblPr/>
              <a:tblGrid>
                <a:gridCol w="726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4200"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1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5" name="Table 35"/>
          <p:cNvGraphicFramePr>
            <a:graphicFrameLocks noGrp="1"/>
          </p:cNvGraphicFramePr>
          <p:nvPr/>
        </p:nvGraphicFramePr>
        <p:xfrm>
          <a:off x="8247947" y="2275457"/>
          <a:ext cx="726159" cy="580711"/>
        </p:xfrm>
        <a:graphic>
          <a:graphicData uri="http://schemas.openxmlformats.org/drawingml/2006/table">
            <a:tbl>
              <a:tblPr/>
              <a:tblGrid>
                <a:gridCol w="726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0711"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A01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8" name="TextBox 38"/>
          <p:cNvSpPr txBox="1"/>
          <p:nvPr/>
        </p:nvSpPr>
        <p:spPr>
          <a:xfrm>
            <a:off x="2590137" y="1132856"/>
            <a:ext cx="4534563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  <a:spcBef>
                <a:spcPct val="0"/>
              </a:spcBef>
            </a:pPr>
            <a:r>
              <a:rPr lang="en-US" sz="1333" b="1">
                <a:solidFill>
                  <a:srgbClr val="008C8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ALIMENTAIRE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10060699" y="1423042"/>
            <a:ext cx="2057400" cy="914395"/>
            <a:chOff x="0" y="0"/>
            <a:chExt cx="812800" cy="361243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361243"/>
            </a:xfrm>
            <a:custGeom>
              <a:avLst/>
              <a:gdLst/>
              <a:ahLst/>
              <a:cxnLst/>
              <a:rect l="l" t="t" r="r" b="b"/>
              <a:pathLst>
                <a:path w="812800" h="361243">
                  <a:moveTo>
                    <a:pt x="42647" y="0"/>
                  </a:moveTo>
                  <a:lnTo>
                    <a:pt x="770153" y="0"/>
                  </a:lnTo>
                  <a:cubicBezTo>
                    <a:pt x="781464" y="0"/>
                    <a:pt x="792311" y="4493"/>
                    <a:pt x="800309" y="12491"/>
                  </a:cubicBezTo>
                  <a:cubicBezTo>
                    <a:pt x="808307" y="20489"/>
                    <a:pt x="812800" y="31336"/>
                    <a:pt x="812800" y="42647"/>
                  </a:cubicBezTo>
                  <a:lnTo>
                    <a:pt x="812800" y="318596"/>
                  </a:lnTo>
                  <a:cubicBezTo>
                    <a:pt x="812800" y="329906"/>
                    <a:pt x="808307" y="340754"/>
                    <a:pt x="800309" y="348752"/>
                  </a:cubicBezTo>
                  <a:cubicBezTo>
                    <a:pt x="792311" y="356749"/>
                    <a:pt x="781464" y="361243"/>
                    <a:pt x="770153" y="361243"/>
                  </a:cubicBezTo>
                  <a:lnTo>
                    <a:pt x="42647" y="361243"/>
                  </a:lnTo>
                  <a:cubicBezTo>
                    <a:pt x="31336" y="361243"/>
                    <a:pt x="20489" y="356749"/>
                    <a:pt x="12491" y="348752"/>
                  </a:cubicBezTo>
                  <a:cubicBezTo>
                    <a:pt x="4493" y="340754"/>
                    <a:pt x="0" y="329906"/>
                    <a:pt x="0" y="318596"/>
                  </a:cubicBezTo>
                  <a:lnTo>
                    <a:pt x="0" y="42647"/>
                  </a:lnTo>
                  <a:cubicBezTo>
                    <a:pt x="0" y="31336"/>
                    <a:pt x="4493" y="20489"/>
                    <a:pt x="12491" y="12491"/>
                  </a:cubicBezTo>
                  <a:cubicBezTo>
                    <a:pt x="20489" y="4493"/>
                    <a:pt x="31336" y="0"/>
                    <a:pt x="42647" y="0"/>
                  </a:cubicBezTo>
                  <a:close/>
                </a:path>
              </a:pathLst>
            </a:custGeom>
            <a:solidFill>
              <a:srgbClr val="CB6CE6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0" y="-38100"/>
              <a:ext cx="812800" cy="39934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r>
                <a:rPr lang="en-US" sz="1266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Faune</a:t>
              </a:r>
            </a:p>
          </p:txBody>
        </p:sp>
      </p:grpSp>
      <p:graphicFrame>
        <p:nvGraphicFramePr>
          <p:cNvPr id="42" name="Table 42"/>
          <p:cNvGraphicFramePr>
            <a:graphicFrameLocks noGrp="1"/>
          </p:cNvGraphicFramePr>
          <p:nvPr/>
        </p:nvGraphicFramePr>
        <p:xfrm>
          <a:off x="9990423" y="2271968"/>
          <a:ext cx="2127675" cy="609600"/>
        </p:xfrm>
        <a:graphic>
          <a:graphicData uri="http://schemas.openxmlformats.org/drawingml/2006/table">
            <a:tbl>
              <a:tblPr/>
              <a:tblGrid>
                <a:gridCol w="709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4200"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1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rdt</a:t>
                      </a: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A01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5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3" name="Table 43"/>
          <p:cNvGraphicFramePr>
            <a:graphicFrameLocks noGrp="1"/>
          </p:cNvGraphicFramePr>
          <p:nvPr/>
        </p:nvGraphicFramePr>
        <p:xfrm>
          <a:off x="10691181" y="2271968"/>
          <a:ext cx="726159" cy="580711"/>
        </p:xfrm>
        <a:graphic>
          <a:graphicData uri="http://schemas.openxmlformats.org/drawingml/2006/table">
            <a:tbl>
              <a:tblPr/>
              <a:tblGrid>
                <a:gridCol w="726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0711"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A01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44" name="Group 44"/>
          <p:cNvGrpSpPr/>
          <p:nvPr/>
        </p:nvGrpSpPr>
        <p:grpSpPr>
          <a:xfrm>
            <a:off x="2479462" y="2843904"/>
            <a:ext cx="2057400" cy="514350"/>
            <a:chOff x="0" y="0"/>
            <a:chExt cx="812800" cy="2032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203200"/>
            </a:xfrm>
            <a:custGeom>
              <a:avLst/>
              <a:gdLst/>
              <a:ahLst/>
              <a:cxnLst/>
              <a:rect l="l" t="t" r="r" b="b"/>
              <a:pathLst>
                <a:path w="812800" h="203200">
                  <a:moveTo>
                    <a:pt x="609600" y="0"/>
                  </a:moveTo>
                  <a:lnTo>
                    <a:pt x="203200" y="0"/>
                  </a:lnTo>
                  <a:lnTo>
                    <a:pt x="0" y="101600"/>
                  </a:lnTo>
                  <a:lnTo>
                    <a:pt x="203200" y="203200"/>
                  </a:lnTo>
                  <a:lnTo>
                    <a:pt x="609600" y="203200"/>
                  </a:lnTo>
                  <a:lnTo>
                    <a:pt x="812800" y="1016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152400" y="-28575"/>
              <a:ext cx="508000" cy="2317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r>
                <a:rPr lang="en-US" sz="1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rendement</a:t>
              </a: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5067300" y="2859658"/>
            <a:ext cx="2057400" cy="514350"/>
            <a:chOff x="0" y="0"/>
            <a:chExt cx="812800" cy="2032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2800" cy="203200"/>
            </a:xfrm>
            <a:custGeom>
              <a:avLst/>
              <a:gdLst/>
              <a:ahLst/>
              <a:cxnLst/>
              <a:rect l="l" t="t" r="r" b="b"/>
              <a:pathLst>
                <a:path w="812800" h="203200">
                  <a:moveTo>
                    <a:pt x="609600" y="0"/>
                  </a:moveTo>
                  <a:lnTo>
                    <a:pt x="203200" y="0"/>
                  </a:lnTo>
                  <a:lnTo>
                    <a:pt x="0" y="101600"/>
                  </a:lnTo>
                  <a:lnTo>
                    <a:pt x="203200" y="203200"/>
                  </a:lnTo>
                  <a:lnTo>
                    <a:pt x="609600" y="203200"/>
                  </a:lnTo>
                  <a:lnTo>
                    <a:pt x="812800" y="1016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152400" y="-28575"/>
              <a:ext cx="508000" cy="2317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r>
                <a:rPr lang="en-US" sz="1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valeur fourragère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7617465" y="2859658"/>
            <a:ext cx="2057400" cy="792721"/>
            <a:chOff x="0" y="0"/>
            <a:chExt cx="812800" cy="313174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2800" cy="313174"/>
            </a:xfrm>
            <a:custGeom>
              <a:avLst/>
              <a:gdLst/>
              <a:ahLst/>
              <a:cxnLst/>
              <a:rect l="l" t="t" r="r" b="b"/>
              <a:pathLst>
                <a:path w="812800" h="313174">
                  <a:moveTo>
                    <a:pt x="609600" y="0"/>
                  </a:moveTo>
                  <a:lnTo>
                    <a:pt x="203200" y="0"/>
                  </a:lnTo>
                  <a:lnTo>
                    <a:pt x="0" y="156587"/>
                  </a:lnTo>
                  <a:lnTo>
                    <a:pt x="203200" y="313174"/>
                  </a:lnTo>
                  <a:lnTo>
                    <a:pt x="609600" y="313174"/>
                  </a:lnTo>
                  <a:lnTo>
                    <a:pt x="812800" y="156587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152400" y="-28575"/>
              <a:ext cx="508000" cy="34174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r>
                <a:rPr lang="en-US" sz="1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diversité des comunautés végétales (hygrophyle)</a:t>
              </a: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10100315" y="2859658"/>
            <a:ext cx="2057400" cy="514350"/>
            <a:chOff x="0" y="0"/>
            <a:chExt cx="812800" cy="2032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2800" cy="203200"/>
            </a:xfrm>
            <a:custGeom>
              <a:avLst/>
              <a:gdLst/>
              <a:ahLst/>
              <a:cxnLst/>
              <a:rect l="l" t="t" r="r" b="b"/>
              <a:pathLst>
                <a:path w="812800" h="203200">
                  <a:moveTo>
                    <a:pt x="609600" y="0"/>
                  </a:moveTo>
                  <a:lnTo>
                    <a:pt x="203200" y="0"/>
                  </a:lnTo>
                  <a:lnTo>
                    <a:pt x="0" y="101600"/>
                  </a:lnTo>
                  <a:lnTo>
                    <a:pt x="203200" y="203200"/>
                  </a:lnTo>
                  <a:lnTo>
                    <a:pt x="609600" y="203200"/>
                  </a:lnTo>
                  <a:lnTo>
                    <a:pt x="812800" y="1016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55" name="TextBox 55"/>
            <p:cNvSpPr txBox="1"/>
            <p:nvPr/>
          </p:nvSpPr>
          <p:spPr>
            <a:xfrm>
              <a:off x="152400" y="-28575"/>
              <a:ext cx="508000" cy="2317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r>
                <a:rPr lang="en-US" sz="1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nombre taxon</a:t>
              </a:r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5917114" y="5003411"/>
            <a:ext cx="2717584" cy="514350"/>
            <a:chOff x="0" y="0"/>
            <a:chExt cx="1073613" cy="203200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1073613" cy="203200"/>
            </a:xfrm>
            <a:custGeom>
              <a:avLst/>
              <a:gdLst/>
              <a:ahLst/>
              <a:cxnLst/>
              <a:rect l="l" t="t" r="r" b="b"/>
              <a:pathLst>
                <a:path w="1073613" h="203200">
                  <a:moveTo>
                    <a:pt x="870413" y="0"/>
                  </a:moveTo>
                  <a:lnTo>
                    <a:pt x="203200" y="0"/>
                  </a:lnTo>
                  <a:lnTo>
                    <a:pt x="0" y="101600"/>
                  </a:lnTo>
                  <a:lnTo>
                    <a:pt x="203200" y="203200"/>
                  </a:lnTo>
                  <a:lnTo>
                    <a:pt x="870413" y="203200"/>
                  </a:lnTo>
                  <a:lnTo>
                    <a:pt x="1073613" y="101600"/>
                  </a:lnTo>
                  <a:lnTo>
                    <a:pt x="870413" y="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58" name="TextBox 58"/>
            <p:cNvSpPr txBox="1"/>
            <p:nvPr/>
          </p:nvSpPr>
          <p:spPr>
            <a:xfrm>
              <a:off x="152400" y="-28575"/>
              <a:ext cx="768813" cy="2317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r>
                <a:rPr lang="en-US" sz="1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X </a:t>
              </a:r>
              <a:r>
                <a:rPr lang="en-US" sz="1000" b="1">
                  <a:solidFill>
                    <a:srgbClr val="008C8E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cm </a:t>
              </a:r>
              <a:r>
                <a:rPr lang="en-US" sz="1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d’eau moyen </a:t>
              </a:r>
            </a:p>
            <a:p>
              <a:pPr algn="ctr">
                <a:lnSpc>
                  <a:spcPts val="1400"/>
                </a:lnSpc>
              </a:pPr>
              <a:r>
                <a:rPr lang="en-US" sz="1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sur X </a:t>
              </a:r>
              <a:r>
                <a:rPr lang="en-US" sz="1000" b="1">
                  <a:solidFill>
                    <a:srgbClr val="008C8E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ha </a:t>
              </a:r>
              <a:r>
                <a:rPr lang="en-US" sz="10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pendant X </a:t>
              </a:r>
              <a:r>
                <a:rPr lang="en-US" sz="1000" b="1">
                  <a:solidFill>
                    <a:srgbClr val="008C8E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temps</a:t>
              </a:r>
            </a:p>
          </p:txBody>
        </p:sp>
      </p:grpSp>
      <p:sp>
        <p:nvSpPr>
          <p:cNvPr id="59" name="TextBox 59"/>
          <p:cNvSpPr txBox="1"/>
          <p:nvPr/>
        </p:nvSpPr>
        <p:spPr>
          <a:xfrm>
            <a:off x="7649240" y="1139206"/>
            <a:ext cx="4534563" cy="2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3"/>
              </a:lnSpc>
              <a:spcBef>
                <a:spcPct val="0"/>
              </a:spcBef>
            </a:pPr>
            <a:r>
              <a:rPr lang="en-US" sz="1266" b="1">
                <a:solidFill>
                  <a:srgbClr val="008C8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BIODIVERSITE</a:t>
            </a:r>
          </a:p>
        </p:txBody>
      </p:sp>
      <p:sp>
        <p:nvSpPr>
          <p:cNvPr id="60" name="AutoShape 60"/>
          <p:cNvSpPr/>
          <p:nvPr/>
        </p:nvSpPr>
        <p:spPr>
          <a:xfrm>
            <a:off x="6358303" y="4292261"/>
            <a:ext cx="289860" cy="1395877"/>
          </a:xfrm>
          <a:prstGeom prst="line">
            <a:avLst/>
          </a:prstGeom>
          <a:ln w="38100" cap="flat">
            <a:solidFill>
              <a:srgbClr val="FF3131"/>
            </a:solidFill>
            <a:prstDash val="solid"/>
            <a:headEnd type="arrow" w="med" len="sm"/>
            <a:tailEnd type="none" w="sm" len="sm"/>
          </a:ln>
        </p:spPr>
      </p:sp>
      <p:sp>
        <p:nvSpPr>
          <p:cNvPr id="61" name="AutoShape 61"/>
          <p:cNvSpPr/>
          <p:nvPr/>
        </p:nvSpPr>
        <p:spPr>
          <a:xfrm>
            <a:off x="8229053" y="855821"/>
            <a:ext cx="741755" cy="0"/>
          </a:xfrm>
          <a:prstGeom prst="line">
            <a:avLst/>
          </a:prstGeom>
          <a:ln w="38100" cap="flat">
            <a:solidFill>
              <a:srgbClr val="FF3131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62" name="TextBox 62"/>
          <p:cNvSpPr txBox="1"/>
          <p:nvPr/>
        </p:nvSpPr>
        <p:spPr>
          <a:xfrm>
            <a:off x="8981242" y="678291"/>
            <a:ext cx="1775380" cy="343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  <a:spcBef>
                <a:spcPct val="0"/>
              </a:spcBef>
            </a:pPr>
            <a:r>
              <a:rPr lang="en-US" sz="1000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Enjeux</a:t>
            </a:r>
            <a:r>
              <a:rPr lang="en-US" sz="1000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</a:t>
            </a:r>
            <a:r>
              <a:rPr lang="en-US" sz="1000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recherche</a:t>
            </a:r>
            <a:r>
              <a:rPr lang="en-US" sz="1000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(simulation, </a:t>
            </a:r>
            <a:r>
              <a:rPr lang="en-US" sz="1000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suivis</a:t>
            </a:r>
            <a:r>
              <a:rPr lang="en-US" sz="1000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1000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corrélation</a:t>
            </a:r>
            <a:r>
              <a:rPr lang="en-US" sz="1000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)</a:t>
            </a:r>
          </a:p>
        </p:txBody>
      </p:sp>
      <p:sp>
        <p:nvSpPr>
          <p:cNvPr id="63" name="AutoShape 63"/>
          <p:cNvSpPr/>
          <p:nvPr/>
        </p:nvSpPr>
        <p:spPr>
          <a:xfrm flipH="1">
            <a:off x="1231083" y="4389672"/>
            <a:ext cx="0" cy="728337"/>
          </a:xfrm>
          <a:prstGeom prst="line">
            <a:avLst/>
          </a:prstGeom>
          <a:ln w="101600" cap="flat">
            <a:solidFill>
              <a:srgbClr val="008C8E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64" name="AutoShape 64"/>
          <p:cNvSpPr/>
          <p:nvPr/>
        </p:nvSpPr>
        <p:spPr>
          <a:xfrm flipH="1">
            <a:off x="1231083" y="2271969"/>
            <a:ext cx="0" cy="984050"/>
          </a:xfrm>
          <a:prstGeom prst="line">
            <a:avLst/>
          </a:prstGeom>
          <a:ln w="101600" cap="flat">
            <a:solidFill>
              <a:srgbClr val="008C8E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65" name="AutoShape 65"/>
          <p:cNvSpPr/>
          <p:nvPr/>
        </p:nvSpPr>
        <p:spPr>
          <a:xfrm flipH="1">
            <a:off x="8273346" y="1954679"/>
            <a:ext cx="1415793" cy="2337583"/>
          </a:xfrm>
          <a:prstGeom prst="line">
            <a:avLst/>
          </a:prstGeom>
          <a:ln w="38100" cap="flat">
            <a:solidFill>
              <a:srgbClr val="FF3131"/>
            </a:solidFill>
            <a:prstDash val="solid"/>
            <a:headEnd type="arrow" w="med" len="sm"/>
            <a:tailEnd type="none" w="sm" len="sm"/>
          </a:ln>
        </p:spPr>
      </p:sp>
      <p:sp>
        <p:nvSpPr>
          <p:cNvPr id="66" name="AutoShape 66"/>
          <p:cNvSpPr/>
          <p:nvPr/>
        </p:nvSpPr>
        <p:spPr>
          <a:xfrm>
            <a:off x="7124700" y="2161604"/>
            <a:ext cx="1148644" cy="2104428"/>
          </a:xfrm>
          <a:prstGeom prst="line">
            <a:avLst/>
          </a:prstGeom>
          <a:ln w="38100" cap="flat">
            <a:solidFill>
              <a:srgbClr val="FF3131"/>
            </a:solidFill>
            <a:prstDash val="solid"/>
            <a:headEnd type="arrow" w="med" len="sm"/>
            <a:tailEnd type="none" w="sm" len="sm"/>
          </a:ln>
        </p:spPr>
      </p:sp>
      <p:sp>
        <p:nvSpPr>
          <p:cNvPr id="67" name="AutoShape 67"/>
          <p:cNvSpPr/>
          <p:nvPr/>
        </p:nvSpPr>
        <p:spPr>
          <a:xfrm flipH="1">
            <a:off x="8273347" y="1816731"/>
            <a:ext cx="3810190" cy="2489045"/>
          </a:xfrm>
          <a:prstGeom prst="line">
            <a:avLst/>
          </a:prstGeom>
          <a:ln w="44450" cap="flat">
            <a:solidFill>
              <a:srgbClr val="FF3131"/>
            </a:solidFill>
            <a:prstDash val="solid"/>
            <a:headEnd type="arrow" w="med" len="sm"/>
            <a:tailEnd type="none" w="sm" len="sm"/>
          </a:ln>
        </p:spPr>
      </p:sp>
      <p:sp>
        <p:nvSpPr>
          <p:cNvPr id="68" name="AutoShape 68"/>
          <p:cNvSpPr/>
          <p:nvPr/>
        </p:nvSpPr>
        <p:spPr>
          <a:xfrm>
            <a:off x="2696234" y="1954679"/>
            <a:ext cx="348228" cy="2196807"/>
          </a:xfrm>
          <a:prstGeom prst="line">
            <a:avLst/>
          </a:prstGeom>
          <a:ln w="38100" cap="flat">
            <a:solidFill>
              <a:srgbClr val="FF3131"/>
            </a:solidFill>
            <a:prstDash val="solid"/>
            <a:headEnd type="arrow" w="med" len="sm"/>
            <a:tailEnd type="none" w="sm" len="sm"/>
          </a:ln>
        </p:spPr>
      </p:sp>
      <p:sp>
        <p:nvSpPr>
          <p:cNvPr id="69" name="AutoShape 69"/>
          <p:cNvSpPr/>
          <p:nvPr/>
        </p:nvSpPr>
        <p:spPr>
          <a:xfrm flipH="1">
            <a:off x="3026178" y="4332315"/>
            <a:ext cx="53699" cy="1171805"/>
          </a:xfrm>
          <a:prstGeom prst="line">
            <a:avLst/>
          </a:prstGeom>
          <a:ln w="38100" cap="flat">
            <a:solidFill>
              <a:srgbClr val="FF3131"/>
            </a:solidFill>
            <a:prstDash val="solid"/>
            <a:headEnd type="arrow" w="med" len="sm"/>
            <a:tailEnd type="none" w="sm" len="sm"/>
          </a:ln>
        </p:spPr>
      </p:sp>
      <p:sp>
        <p:nvSpPr>
          <p:cNvPr id="70" name="Titre 1"/>
          <p:cNvSpPr txBox="1">
            <a:spLocks/>
          </p:cNvSpPr>
          <p:nvPr/>
        </p:nvSpPr>
        <p:spPr>
          <a:xfrm>
            <a:off x="101600" y="251049"/>
            <a:ext cx="11759383" cy="592167"/>
          </a:xfrm>
          <a:prstGeom prst="rect">
            <a:avLst/>
          </a:prstGeom>
        </p:spPr>
        <p:txBody>
          <a:bodyPr/>
          <a:lstStyle>
            <a:lvl1pPr marL="457200" indent="-457200" algn="l" defTabSz="914400">
              <a:lnSpc>
                <a:spcPct val="90000"/>
              </a:lnSpc>
              <a:spcBef>
                <a:spcPts val="0"/>
              </a:spcBef>
              <a:buSzPct val="125000"/>
              <a:buFontTx/>
              <a:buBlip>
                <a:blip r:embed="rId2"/>
              </a:buBlip>
              <a:defRPr sz="3000" b="1">
                <a:solidFill>
                  <a:srgbClr val="00A3A6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r-FR" sz="2500" dirty="0" smtClean="0"/>
              <a:t>Logique d’action - Formulation </a:t>
            </a:r>
            <a:r>
              <a:rPr lang="fr-FR" sz="2500" dirty="0"/>
              <a:t>comme </a:t>
            </a:r>
            <a:r>
              <a:rPr lang="fr-FR" sz="2500" dirty="0" smtClean="0"/>
              <a:t>une stratégie de </a:t>
            </a:r>
            <a:r>
              <a:rPr lang="fr-FR" sz="2500" dirty="0"/>
              <a:t>gestion de l'eau</a:t>
            </a:r>
            <a:endParaRPr lang="en-US" sz="2500" dirty="0">
              <a:solidFill>
                <a:schemeClr val="accent5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90114" y="1471749"/>
            <a:ext cx="316528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A3A6"/>
                </a:solidFill>
                <a:sym typeface="Wingdings" panose="05000000000000000000" pitchFamily="2" charset="2"/>
              </a:rPr>
              <a:t>Production</a:t>
            </a:r>
          </a:p>
          <a:p>
            <a:r>
              <a:rPr lang="fr-FR" sz="1400" dirty="0">
                <a:sym typeface="Wingdings" panose="05000000000000000000" pitchFamily="2" charset="2"/>
              </a:rPr>
              <a:t>Alimentaires, économiques, </a:t>
            </a:r>
          </a:p>
          <a:p>
            <a:r>
              <a:rPr lang="fr-FR" sz="1400" dirty="0">
                <a:sym typeface="Wingdings" panose="05000000000000000000" pitchFamily="2" charset="2"/>
              </a:rPr>
              <a:t>et de biodiversité</a:t>
            </a:r>
          </a:p>
        </p:txBody>
      </p:sp>
      <p:sp>
        <p:nvSpPr>
          <p:cNvPr id="72" name="ZoneTexte 71"/>
          <p:cNvSpPr txBox="1"/>
          <p:nvPr/>
        </p:nvSpPr>
        <p:spPr>
          <a:xfrm>
            <a:off x="40908" y="5171258"/>
            <a:ext cx="2718734" cy="1231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A3A6"/>
                </a:solidFill>
                <a:sym typeface="Wingdings" panose="05000000000000000000" pitchFamily="2" charset="2"/>
              </a:rPr>
              <a:t>Empreinte</a:t>
            </a:r>
          </a:p>
          <a:p>
            <a:r>
              <a:rPr lang="fr-FR" sz="1400" dirty="0">
                <a:sym typeface="Wingdings" panose="05000000000000000000" pitchFamily="2" charset="2"/>
              </a:rPr>
              <a:t>R</a:t>
            </a:r>
            <a:r>
              <a:rPr lang="fr-FR" sz="1400" dirty="0" smtClean="0">
                <a:sym typeface="Wingdings" panose="05000000000000000000" pitchFamily="2" charset="2"/>
              </a:rPr>
              <a:t>égulation du niveau d'eau</a:t>
            </a:r>
          </a:p>
          <a:p>
            <a:r>
              <a:rPr lang="fr-FR" sz="1400" dirty="0" smtClean="0">
                <a:sym typeface="Wingdings" panose="05000000000000000000" pitchFamily="2" charset="2"/>
              </a:rPr>
              <a:t>("Prélèvement" ou "ajout")</a:t>
            </a:r>
          </a:p>
          <a:p>
            <a:endParaRPr lang="fr-FR" sz="1400" dirty="0" smtClean="0">
              <a:sym typeface="Wingdings" panose="05000000000000000000" pitchFamily="2" charset="2"/>
            </a:endParaRPr>
          </a:p>
          <a:p>
            <a:endParaRPr lang="fr-FR" sz="1400" dirty="0" smtClean="0">
              <a:sym typeface="Wingdings" panose="05000000000000000000" pitchFamily="2" charset="2"/>
            </a:endParaRPr>
          </a:p>
        </p:txBody>
      </p:sp>
      <p:graphicFrame>
        <p:nvGraphicFramePr>
          <p:cNvPr id="73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831236"/>
              </p:ext>
            </p:extLst>
          </p:nvPr>
        </p:nvGraphicFramePr>
        <p:xfrm>
          <a:off x="2899445" y="6292327"/>
          <a:ext cx="2127675" cy="469900"/>
        </p:xfrm>
        <a:graphic>
          <a:graphicData uri="http://schemas.openxmlformats.org/drawingml/2006/table">
            <a:tbl>
              <a:tblPr/>
              <a:tblGrid>
                <a:gridCol w="709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7933"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1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700" dirty="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A01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endParaRPr lang="en-US" sz="700" dirty="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5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4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8418861"/>
              </p:ext>
            </p:extLst>
          </p:nvPr>
        </p:nvGraphicFramePr>
        <p:xfrm>
          <a:off x="6516795" y="6369584"/>
          <a:ext cx="2127675" cy="469900"/>
        </p:xfrm>
        <a:graphic>
          <a:graphicData uri="http://schemas.openxmlformats.org/drawingml/2006/table">
            <a:tbl>
              <a:tblPr/>
              <a:tblGrid>
                <a:gridCol w="709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7933"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1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700" dirty="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A01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endParaRPr lang="en-US" sz="700" dirty="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5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5" name="ZoneTexte 74"/>
          <p:cNvSpPr txBox="1"/>
          <p:nvPr/>
        </p:nvSpPr>
        <p:spPr>
          <a:xfrm>
            <a:off x="8801987" y="4162226"/>
            <a:ext cx="3355728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I</a:t>
            </a:r>
            <a:r>
              <a:rPr lang="fr-FR" sz="1600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mpondérables </a:t>
            </a: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(</a:t>
            </a:r>
            <a:r>
              <a:rPr lang="fr-FR" sz="1600" dirty="0" smtClean="0">
                <a:sym typeface="Wingdings" panose="05000000000000000000" pitchFamily="2" charset="2"/>
              </a:rPr>
              <a:t>climat</a:t>
            </a: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, pression EEE, incidents, etc.)</a:t>
            </a:r>
          </a:p>
          <a:p>
            <a:r>
              <a:rPr lang="fr-FR" sz="1600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Incertitudes (</a:t>
            </a:r>
            <a:r>
              <a:rPr lang="fr-FR" sz="1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défaut de connaissance</a:t>
            </a:r>
            <a:r>
              <a:rPr lang="fr-FR" sz="1600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, biais de représentation…)</a:t>
            </a:r>
          </a:p>
        </p:txBody>
      </p:sp>
      <p:sp>
        <p:nvSpPr>
          <p:cNvPr id="76" name="ZoneTexte 75"/>
          <p:cNvSpPr txBox="1"/>
          <p:nvPr/>
        </p:nvSpPr>
        <p:spPr>
          <a:xfrm>
            <a:off x="10579734" y="5293289"/>
            <a:ext cx="1535605" cy="129266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ym typeface="Wingdings" panose="05000000000000000000" pitchFamily="2" charset="2"/>
              </a:rPr>
              <a:t>On ne gère pas que l'eau…</a:t>
            </a:r>
          </a:p>
          <a:p>
            <a:endParaRPr lang="fr-FR" sz="1400" dirty="0" smtClean="0">
              <a:sym typeface="Wingdings" panose="05000000000000000000" pitchFamily="2" charset="2"/>
            </a:endParaRPr>
          </a:p>
          <a:p>
            <a:r>
              <a:rPr lang="fr-FR" sz="1200" dirty="0" smtClean="0">
                <a:sym typeface="Wingdings" panose="05000000000000000000" pitchFamily="2" charset="2"/>
              </a:rPr>
              <a:t>On influence d’autres variables (Co2, hydro du marais, etc.)</a:t>
            </a:r>
          </a:p>
        </p:txBody>
      </p:sp>
      <p:cxnSp>
        <p:nvCxnSpPr>
          <p:cNvPr id="78" name="Connecteur droit 77"/>
          <p:cNvCxnSpPr/>
          <p:nvPr/>
        </p:nvCxnSpPr>
        <p:spPr>
          <a:xfrm flipH="1" flipV="1">
            <a:off x="9289103" y="3733984"/>
            <a:ext cx="567325" cy="4834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79"/>
          <p:cNvCxnSpPr/>
          <p:nvPr/>
        </p:nvCxnSpPr>
        <p:spPr>
          <a:xfrm flipH="1">
            <a:off x="9990423" y="5224421"/>
            <a:ext cx="199156" cy="3761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81"/>
          <p:cNvCxnSpPr/>
          <p:nvPr/>
        </p:nvCxnSpPr>
        <p:spPr>
          <a:xfrm>
            <a:off x="10189578" y="5224421"/>
            <a:ext cx="390156" cy="3625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droit 85"/>
          <p:cNvCxnSpPr/>
          <p:nvPr/>
        </p:nvCxnSpPr>
        <p:spPr>
          <a:xfrm flipH="1">
            <a:off x="8415703" y="5224422"/>
            <a:ext cx="1773876" cy="8763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ZoneTexte 88"/>
          <p:cNvSpPr txBox="1"/>
          <p:nvPr/>
        </p:nvSpPr>
        <p:spPr>
          <a:xfrm>
            <a:off x="5105683" y="5947128"/>
            <a:ext cx="1260816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b="1" dirty="0" smtClean="0">
                <a:sym typeface="Wingdings" panose="05000000000000000000" pitchFamily="2" charset="2"/>
              </a:rPr>
              <a:t>Stratégie de gestion des ressources</a:t>
            </a:r>
          </a:p>
        </p:txBody>
      </p:sp>
      <p:sp>
        <p:nvSpPr>
          <p:cNvPr id="90" name="ZoneTexte 89"/>
          <p:cNvSpPr txBox="1"/>
          <p:nvPr/>
        </p:nvSpPr>
        <p:spPr>
          <a:xfrm>
            <a:off x="68289" y="3374008"/>
            <a:ext cx="2383226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00A3A6"/>
                </a:solidFill>
                <a:sym typeface="Wingdings" panose="05000000000000000000" pitchFamily="2" charset="2"/>
              </a:rPr>
              <a:t>Efficience, productivité</a:t>
            </a:r>
          </a:p>
          <a:p>
            <a:pPr algn="ctr"/>
            <a:r>
              <a:rPr lang="fr-FR" sz="1400" dirty="0" smtClean="0">
                <a:sym typeface="Wingdings" panose="05000000000000000000" pitchFamily="2" charset="2"/>
              </a:rPr>
              <a:t>Efficience de la gestion sur les </a:t>
            </a:r>
            <a:r>
              <a:rPr lang="fr-FR" sz="1400" dirty="0" smtClean="0">
                <a:solidFill>
                  <a:srgbClr val="00A3A6"/>
                </a:solidFill>
                <a:sym typeface="Wingdings" panose="05000000000000000000" pitchFamily="2" charset="2"/>
              </a:rPr>
              <a:t>habitats </a:t>
            </a:r>
            <a:r>
              <a:rPr lang="fr-FR" sz="1400" dirty="0" smtClean="0">
                <a:sym typeface="Wingdings" panose="05000000000000000000" pitchFamily="2" charset="2"/>
              </a:rPr>
              <a:t>– piézométrie (cm), lame d’eau (cm) </a:t>
            </a:r>
          </a:p>
        </p:txBody>
      </p:sp>
      <p:pic>
        <p:nvPicPr>
          <p:cNvPr id="91" name="Image 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0467" y="42015"/>
            <a:ext cx="742950" cy="100012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51094" y="6367951"/>
            <a:ext cx="2778449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73"/>
              </a:lnSpc>
            </a:pPr>
            <a:r>
              <a:rPr lang="en-US" sz="1266" b="1" dirty="0" err="1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Pratiques</a:t>
            </a:r>
            <a:r>
              <a:rPr lang="en-US" sz="1266" b="1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266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gestion</a:t>
            </a:r>
            <a:r>
              <a:rPr lang="en-US" sz="1266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</a:t>
            </a:r>
            <a:r>
              <a:rPr lang="en-US" sz="1266" b="1" dirty="0" err="1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l’eau</a:t>
            </a:r>
            <a:endParaRPr lang="en-US" sz="1266" b="1" dirty="0" smtClean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1773"/>
              </a:lnSpc>
            </a:pPr>
            <a:r>
              <a:rPr lang="en-US" sz="1266" b="1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endParaRPr lang="en-US" sz="1266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83061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AutoShape 64"/>
          <p:cNvSpPr/>
          <p:nvPr/>
        </p:nvSpPr>
        <p:spPr>
          <a:xfrm flipH="1" flipV="1">
            <a:off x="7231328" y="1698841"/>
            <a:ext cx="48094" cy="4688802"/>
          </a:xfrm>
          <a:prstGeom prst="line">
            <a:avLst/>
          </a:prstGeom>
          <a:ln w="28575" cap="flat">
            <a:solidFill>
              <a:srgbClr val="008C8E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2" name="Group 2"/>
          <p:cNvGrpSpPr/>
          <p:nvPr/>
        </p:nvGrpSpPr>
        <p:grpSpPr>
          <a:xfrm>
            <a:off x="4592876" y="5028878"/>
            <a:ext cx="2057400" cy="914395"/>
            <a:chOff x="0" y="0"/>
            <a:chExt cx="812800" cy="3612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361243"/>
            </a:xfrm>
            <a:custGeom>
              <a:avLst/>
              <a:gdLst/>
              <a:ahLst/>
              <a:cxnLst/>
              <a:rect l="l" t="t" r="r" b="b"/>
              <a:pathLst>
                <a:path w="812800" h="361243">
                  <a:moveTo>
                    <a:pt x="42647" y="0"/>
                  </a:moveTo>
                  <a:lnTo>
                    <a:pt x="770153" y="0"/>
                  </a:lnTo>
                  <a:cubicBezTo>
                    <a:pt x="781464" y="0"/>
                    <a:pt x="792311" y="4493"/>
                    <a:pt x="800309" y="12491"/>
                  </a:cubicBezTo>
                  <a:cubicBezTo>
                    <a:pt x="808307" y="20489"/>
                    <a:pt x="812800" y="31336"/>
                    <a:pt x="812800" y="42647"/>
                  </a:cubicBezTo>
                  <a:lnTo>
                    <a:pt x="812800" y="318596"/>
                  </a:lnTo>
                  <a:cubicBezTo>
                    <a:pt x="812800" y="329906"/>
                    <a:pt x="808307" y="340754"/>
                    <a:pt x="800309" y="348752"/>
                  </a:cubicBezTo>
                  <a:cubicBezTo>
                    <a:pt x="792311" y="356749"/>
                    <a:pt x="781464" y="361243"/>
                    <a:pt x="770153" y="361243"/>
                  </a:cubicBezTo>
                  <a:lnTo>
                    <a:pt x="42647" y="361243"/>
                  </a:lnTo>
                  <a:cubicBezTo>
                    <a:pt x="31336" y="361243"/>
                    <a:pt x="20489" y="356749"/>
                    <a:pt x="12491" y="348752"/>
                  </a:cubicBezTo>
                  <a:cubicBezTo>
                    <a:pt x="4493" y="340754"/>
                    <a:pt x="0" y="329906"/>
                    <a:pt x="0" y="318596"/>
                  </a:cubicBezTo>
                  <a:lnTo>
                    <a:pt x="0" y="42647"/>
                  </a:lnTo>
                  <a:cubicBezTo>
                    <a:pt x="0" y="31336"/>
                    <a:pt x="4493" y="20489"/>
                    <a:pt x="12491" y="12491"/>
                  </a:cubicBezTo>
                  <a:cubicBezTo>
                    <a:pt x="20489" y="4493"/>
                    <a:pt x="31336" y="0"/>
                    <a:pt x="42647" y="0"/>
                  </a:cubicBezTo>
                  <a:close/>
                </a:path>
              </a:pathLst>
            </a:custGeom>
            <a:solidFill>
              <a:srgbClr val="66C1B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39934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r>
                <a:rPr lang="en-US" sz="1266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PIlotage des vannes dans les canaux</a:t>
              </a:r>
            </a:p>
          </p:txBody>
        </p:sp>
      </p:grpSp>
      <p:graphicFrame>
        <p:nvGraphicFramePr>
          <p:cNvPr id="23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9887810"/>
              </p:ext>
            </p:extLst>
          </p:nvPr>
        </p:nvGraphicFramePr>
        <p:xfrm>
          <a:off x="4557737" y="5708323"/>
          <a:ext cx="2127675" cy="469900"/>
        </p:xfrm>
        <a:graphic>
          <a:graphicData uri="http://schemas.openxmlformats.org/drawingml/2006/table">
            <a:tbl>
              <a:tblPr/>
              <a:tblGrid>
                <a:gridCol w="709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7933"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1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A01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700" dirty="0" smtClean="0"/>
                        <a:t>2024, 2025</a:t>
                      </a:r>
                      <a:endParaRPr lang="en-US" sz="700" dirty="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5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4" name="Group 24"/>
          <p:cNvGrpSpPr/>
          <p:nvPr/>
        </p:nvGrpSpPr>
        <p:grpSpPr>
          <a:xfrm>
            <a:off x="4262782" y="6154593"/>
            <a:ext cx="2717584" cy="687251"/>
            <a:chOff x="0" y="-15412"/>
            <a:chExt cx="1073613" cy="271507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073613" cy="242932"/>
            </a:xfrm>
            <a:custGeom>
              <a:avLst/>
              <a:gdLst/>
              <a:ahLst/>
              <a:cxnLst/>
              <a:rect l="l" t="t" r="r" b="b"/>
              <a:pathLst>
                <a:path w="1073613" h="242932">
                  <a:moveTo>
                    <a:pt x="870413" y="0"/>
                  </a:moveTo>
                  <a:lnTo>
                    <a:pt x="203200" y="0"/>
                  </a:lnTo>
                  <a:lnTo>
                    <a:pt x="0" y="121466"/>
                  </a:lnTo>
                  <a:lnTo>
                    <a:pt x="203200" y="242932"/>
                  </a:lnTo>
                  <a:lnTo>
                    <a:pt x="870413" y="242932"/>
                  </a:lnTo>
                  <a:lnTo>
                    <a:pt x="1073613" y="121466"/>
                  </a:lnTo>
                  <a:lnTo>
                    <a:pt x="870413" y="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52399" y="-15412"/>
              <a:ext cx="768813" cy="27150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r>
                <a:rPr lang="en-US" sz="1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TARGET “bon” =respect d’un </a:t>
              </a:r>
              <a:r>
                <a:rPr lang="en-US" sz="1000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fuseau</a:t>
              </a:r>
              <a:r>
                <a:rPr lang="en-US" sz="1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de </a:t>
              </a:r>
              <a:r>
                <a:rPr lang="en-US" sz="1000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gestion</a:t>
              </a:r>
              <a:r>
                <a:rPr lang="en-US" sz="1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des </a:t>
              </a:r>
              <a:r>
                <a:rPr lang="en-US" sz="1000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niveaux</a:t>
              </a:r>
              <a:r>
                <a:rPr lang="en-US" sz="1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1000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d’eau</a:t>
              </a:r>
              <a:r>
                <a:rPr lang="en-US" sz="1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1000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dans</a:t>
              </a:r>
              <a:r>
                <a:rPr lang="en-US" sz="1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le canal</a:t>
              </a:r>
            </a:p>
          </p:txBody>
        </p:sp>
      </p:grpSp>
      <p:sp>
        <p:nvSpPr>
          <p:cNvPr id="27" name="Freeform 27"/>
          <p:cNvSpPr/>
          <p:nvPr/>
        </p:nvSpPr>
        <p:spPr>
          <a:xfrm>
            <a:off x="0" y="4857548"/>
            <a:ext cx="4045280" cy="2038645"/>
          </a:xfrm>
          <a:custGeom>
            <a:avLst/>
            <a:gdLst/>
            <a:ahLst/>
            <a:cxnLst/>
            <a:rect l="l" t="t" r="r" b="b"/>
            <a:pathLst>
              <a:path w="6734022" h="3602702">
                <a:moveTo>
                  <a:pt x="0" y="0"/>
                </a:moveTo>
                <a:lnTo>
                  <a:pt x="6734022" y="0"/>
                </a:lnTo>
                <a:lnTo>
                  <a:pt x="6734022" y="3602702"/>
                </a:lnTo>
                <a:lnTo>
                  <a:pt x="0" y="36027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6052456" y="5765090"/>
            <a:ext cx="247266" cy="204991"/>
          </a:xfrm>
          <a:custGeom>
            <a:avLst/>
            <a:gdLst/>
            <a:ahLst/>
            <a:cxnLst/>
            <a:rect l="l" t="t" r="r" b="b"/>
            <a:pathLst>
              <a:path w="506687" h="502254">
                <a:moveTo>
                  <a:pt x="0" y="0"/>
                </a:moveTo>
                <a:lnTo>
                  <a:pt x="506688" y="0"/>
                </a:lnTo>
                <a:lnTo>
                  <a:pt x="506688" y="502254"/>
                </a:lnTo>
                <a:lnTo>
                  <a:pt x="0" y="5022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3" name="Titre 1"/>
          <p:cNvSpPr txBox="1">
            <a:spLocks/>
          </p:cNvSpPr>
          <p:nvPr/>
        </p:nvSpPr>
        <p:spPr>
          <a:xfrm>
            <a:off x="60574" y="196495"/>
            <a:ext cx="1666626" cy="513347"/>
          </a:xfrm>
          <a:prstGeom prst="rect">
            <a:avLst/>
          </a:prstGeom>
        </p:spPr>
        <p:txBody>
          <a:bodyPr/>
          <a:lstStyle>
            <a:lvl1pPr marL="457200" indent="-457200" algn="l" defTabSz="914400">
              <a:lnSpc>
                <a:spcPct val="90000"/>
              </a:lnSpc>
              <a:spcBef>
                <a:spcPts val="0"/>
              </a:spcBef>
              <a:buSzPct val="125000"/>
              <a:buFontTx/>
              <a:buBlip>
                <a:blip r:embed="rId5"/>
              </a:buBlip>
              <a:defRPr sz="3000" b="1">
                <a:solidFill>
                  <a:srgbClr val="00A3A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1773"/>
              </a:lnSpc>
              <a:spcBef>
                <a:spcPct val="0"/>
              </a:spcBef>
            </a:pPr>
            <a:endParaRPr lang="en-US" sz="1200" dirty="0">
              <a:solidFill>
                <a:schemeClr val="accent5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 Bold"/>
            </a:endParaRPr>
          </a:p>
        </p:txBody>
      </p:sp>
      <p:sp>
        <p:nvSpPr>
          <p:cNvPr id="44" name="Titre 1"/>
          <p:cNvSpPr txBox="1">
            <a:spLocks/>
          </p:cNvSpPr>
          <p:nvPr/>
        </p:nvSpPr>
        <p:spPr>
          <a:xfrm>
            <a:off x="0" y="13260"/>
            <a:ext cx="11759383" cy="5921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457200" indent="-457200" algn="l" defTabSz="914400">
              <a:lnSpc>
                <a:spcPct val="90000"/>
              </a:lnSpc>
              <a:spcBef>
                <a:spcPts val="0"/>
              </a:spcBef>
              <a:buSzPct val="125000"/>
              <a:buFontTx/>
              <a:buBlip>
                <a:blip r:embed="rId5"/>
              </a:buBlip>
              <a:defRPr sz="3000" b="1">
                <a:solidFill>
                  <a:srgbClr val="00A3A6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r-FR" sz="2500" dirty="0" smtClean="0"/>
              <a:t>Illustration du monitoring de quelques variables sur une parcelle de l’UE</a:t>
            </a:r>
            <a:endParaRPr lang="en-US" sz="2500" dirty="0">
              <a:solidFill>
                <a:schemeClr val="accent5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pic>
        <p:nvPicPr>
          <p:cNvPr id="46" name="Image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7860" y="4882934"/>
            <a:ext cx="3183465" cy="1807646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8092633" y="6557639"/>
            <a:ext cx="2729402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sz="1600" b="1" dirty="0" smtClean="0">
                <a:solidFill>
                  <a:srgbClr val="00A3A6"/>
                </a:solidFill>
                <a:sym typeface="Wingdings" panose="05000000000000000000" pitchFamily="2" charset="2"/>
              </a:rPr>
              <a:t>1- Pratique = ouverture vanne</a:t>
            </a:r>
            <a:endParaRPr lang="fr-FR" sz="1600" b="1" dirty="0">
              <a:solidFill>
                <a:srgbClr val="00A3A6"/>
              </a:solidFill>
              <a:sym typeface="Wingdings" panose="05000000000000000000" pitchFamily="2" charset="2"/>
            </a:endParaRPr>
          </a:p>
        </p:txBody>
      </p:sp>
      <p:pic>
        <p:nvPicPr>
          <p:cNvPr id="90" name="Image 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40467" y="42015"/>
            <a:ext cx="742950" cy="10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45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AutoShape 64"/>
          <p:cNvSpPr/>
          <p:nvPr/>
        </p:nvSpPr>
        <p:spPr>
          <a:xfrm flipH="1" flipV="1">
            <a:off x="7231328" y="1698841"/>
            <a:ext cx="48094" cy="4688802"/>
          </a:xfrm>
          <a:prstGeom prst="line">
            <a:avLst/>
          </a:prstGeom>
          <a:ln w="28575" cap="flat">
            <a:solidFill>
              <a:srgbClr val="008C8E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2" name="Group 2"/>
          <p:cNvGrpSpPr/>
          <p:nvPr/>
        </p:nvGrpSpPr>
        <p:grpSpPr>
          <a:xfrm>
            <a:off x="4592876" y="5028878"/>
            <a:ext cx="2057400" cy="914395"/>
            <a:chOff x="0" y="0"/>
            <a:chExt cx="812800" cy="3612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361243"/>
            </a:xfrm>
            <a:custGeom>
              <a:avLst/>
              <a:gdLst/>
              <a:ahLst/>
              <a:cxnLst/>
              <a:rect l="l" t="t" r="r" b="b"/>
              <a:pathLst>
                <a:path w="812800" h="361243">
                  <a:moveTo>
                    <a:pt x="42647" y="0"/>
                  </a:moveTo>
                  <a:lnTo>
                    <a:pt x="770153" y="0"/>
                  </a:lnTo>
                  <a:cubicBezTo>
                    <a:pt x="781464" y="0"/>
                    <a:pt x="792311" y="4493"/>
                    <a:pt x="800309" y="12491"/>
                  </a:cubicBezTo>
                  <a:cubicBezTo>
                    <a:pt x="808307" y="20489"/>
                    <a:pt x="812800" y="31336"/>
                    <a:pt x="812800" y="42647"/>
                  </a:cubicBezTo>
                  <a:lnTo>
                    <a:pt x="812800" y="318596"/>
                  </a:lnTo>
                  <a:cubicBezTo>
                    <a:pt x="812800" y="329906"/>
                    <a:pt x="808307" y="340754"/>
                    <a:pt x="800309" y="348752"/>
                  </a:cubicBezTo>
                  <a:cubicBezTo>
                    <a:pt x="792311" y="356749"/>
                    <a:pt x="781464" y="361243"/>
                    <a:pt x="770153" y="361243"/>
                  </a:cubicBezTo>
                  <a:lnTo>
                    <a:pt x="42647" y="361243"/>
                  </a:lnTo>
                  <a:cubicBezTo>
                    <a:pt x="31336" y="361243"/>
                    <a:pt x="20489" y="356749"/>
                    <a:pt x="12491" y="348752"/>
                  </a:cubicBezTo>
                  <a:cubicBezTo>
                    <a:pt x="4493" y="340754"/>
                    <a:pt x="0" y="329906"/>
                    <a:pt x="0" y="318596"/>
                  </a:cubicBezTo>
                  <a:lnTo>
                    <a:pt x="0" y="42647"/>
                  </a:lnTo>
                  <a:cubicBezTo>
                    <a:pt x="0" y="31336"/>
                    <a:pt x="4493" y="20489"/>
                    <a:pt x="12491" y="12491"/>
                  </a:cubicBezTo>
                  <a:cubicBezTo>
                    <a:pt x="20489" y="4493"/>
                    <a:pt x="31336" y="0"/>
                    <a:pt x="42647" y="0"/>
                  </a:cubicBezTo>
                  <a:close/>
                </a:path>
              </a:pathLst>
            </a:custGeom>
            <a:solidFill>
              <a:srgbClr val="66C1B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39934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r>
                <a:rPr lang="en-US" sz="1266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PIlotage des vannes dans les canaux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656923" y="2705420"/>
            <a:ext cx="2057400" cy="618537"/>
            <a:chOff x="0" y="0"/>
            <a:chExt cx="812800" cy="36124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361243"/>
            </a:xfrm>
            <a:custGeom>
              <a:avLst/>
              <a:gdLst/>
              <a:ahLst/>
              <a:cxnLst/>
              <a:rect l="l" t="t" r="r" b="b"/>
              <a:pathLst>
                <a:path w="812800" h="361243">
                  <a:moveTo>
                    <a:pt x="42647" y="0"/>
                  </a:moveTo>
                  <a:lnTo>
                    <a:pt x="770153" y="0"/>
                  </a:lnTo>
                  <a:cubicBezTo>
                    <a:pt x="781464" y="0"/>
                    <a:pt x="792311" y="4493"/>
                    <a:pt x="800309" y="12491"/>
                  </a:cubicBezTo>
                  <a:cubicBezTo>
                    <a:pt x="808307" y="20489"/>
                    <a:pt x="812800" y="31336"/>
                    <a:pt x="812800" y="42647"/>
                  </a:cubicBezTo>
                  <a:lnTo>
                    <a:pt x="812800" y="318596"/>
                  </a:lnTo>
                  <a:cubicBezTo>
                    <a:pt x="812800" y="329906"/>
                    <a:pt x="808307" y="340754"/>
                    <a:pt x="800309" y="348752"/>
                  </a:cubicBezTo>
                  <a:cubicBezTo>
                    <a:pt x="792311" y="356749"/>
                    <a:pt x="781464" y="361243"/>
                    <a:pt x="770153" y="361243"/>
                  </a:cubicBezTo>
                  <a:lnTo>
                    <a:pt x="42647" y="361243"/>
                  </a:lnTo>
                  <a:cubicBezTo>
                    <a:pt x="31336" y="361243"/>
                    <a:pt x="20489" y="356749"/>
                    <a:pt x="12491" y="348752"/>
                  </a:cubicBezTo>
                  <a:cubicBezTo>
                    <a:pt x="4493" y="340754"/>
                    <a:pt x="0" y="329906"/>
                    <a:pt x="0" y="318596"/>
                  </a:cubicBezTo>
                  <a:lnTo>
                    <a:pt x="0" y="42647"/>
                  </a:lnTo>
                  <a:cubicBezTo>
                    <a:pt x="0" y="31336"/>
                    <a:pt x="4493" y="20489"/>
                    <a:pt x="12491" y="12491"/>
                  </a:cubicBezTo>
                  <a:cubicBezTo>
                    <a:pt x="20489" y="4493"/>
                    <a:pt x="31336" y="0"/>
                    <a:pt x="42647" y="0"/>
                  </a:cubicBezTo>
                  <a:close/>
                </a:path>
              </a:pathLst>
            </a:custGeom>
            <a:solidFill>
              <a:srgbClr val="9ED6E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76185"/>
              <a:ext cx="812800" cy="2850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r>
                <a:rPr lang="en-US" sz="1266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Niveau</a:t>
              </a:r>
              <a:r>
                <a:rPr lang="en-US" sz="1266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266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d’eau</a:t>
              </a:r>
              <a:r>
                <a:rPr lang="en-US" sz="1266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sur les prairies (</a:t>
              </a:r>
              <a:r>
                <a:rPr lang="en-US" sz="1266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inondation</a:t>
              </a:r>
              <a:r>
                <a:rPr lang="en-US" sz="1266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)</a:t>
              </a:r>
            </a:p>
          </p:txBody>
        </p:sp>
      </p:grpSp>
      <p:graphicFrame>
        <p:nvGraphicFramePr>
          <p:cNvPr id="10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274545"/>
              </p:ext>
            </p:extLst>
          </p:nvPr>
        </p:nvGraphicFramePr>
        <p:xfrm>
          <a:off x="4621785" y="3323959"/>
          <a:ext cx="2127675" cy="469900"/>
        </p:xfrm>
        <a:graphic>
          <a:graphicData uri="http://schemas.openxmlformats.org/drawingml/2006/table">
            <a:tbl>
              <a:tblPr/>
              <a:tblGrid>
                <a:gridCol w="709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7933"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1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2025...</a:t>
                      </a: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A01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2024</a:t>
                      </a: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5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8" name="Group 18"/>
          <p:cNvGrpSpPr/>
          <p:nvPr/>
        </p:nvGrpSpPr>
        <p:grpSpPr>
          <a:xfrm>
            <a:off x="4296242" y="3820136"/>
            <a:ext cx="2717584" cy="1026911"/>
            <a:chOff x="13218" y="-54488"/>
            <a:chExt cx="1073613" cy="523900"/>
          </a:xfrm>
        </p:grpSpPr>
        <p:sp>
          <p:nvSpPr>
            <p:cNvPr id="19" name="Freeform 19"/>
            <p:cNvSpPr/>
            <p:nvPr/>
          </p:nvSpPr>
          <p:spPr>
            <a:xfrm>
              <a:off x="13218" y="-54488"/>
              <a:ext cx="1073613" cy="523900"/>
            </a:xfrm>
            <a:custGeom>
              <a:avLst/>
              <a:gdLst/>
              <a:ahLst/>
              <a:cxnLst/>
              <a:rect l="l" t="t" r="r" b="b"/>
              <a:pathLst>
                <a:path w="1073613" h="523900">
                  <a:moveTo>
                    <a:pt x="870413" y="0"/>
                  </a:moveTo>
                  <a:lnTo>
                    <a:pt x="203200" y="0"/>
                  </a:lnTo>
                  <a:lnTo>
                    <a:pt x="0" y="261950"/>
                  </a:lnTo>
                  <a:lnTo>
                    <a:pt x="203200" y="523900"/>
                  </a:lnTo>
                  <a:lnTo>
                    <a:pt x="870413" y="523900"/>
                  </a:lnTo>
                  <a:lnTo>
                    <a:pt x="1073613" y="261950"/>
                  </a:lnTo>
                  <a:lnTo>
                    <a:pt x="870413" y="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82069" y="-17811"/>
              <a:ext cx="768813" cy="45882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r>
                <a:rPr lang="en-US" sz="1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TARGET “bon” =</a:t>
              </a:r>
            </a:p>
            <a:p>
              <a:pPr algn="ctr">
                <a:lnSpc>
                  <a:spcPts val="1400"/>
                </a:lnSpc>
              </a:pPr>
              <a:r>
                <a:rPr lang="en-US" sz="1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10-20 cm </a:t>
              </a:r>
              <a:r>
                <a:rPr lang="en-US" sz="1000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d’eau</a:t>
              </a:r>
              <a:r>
                <a:rPr lang="en-US" sz="1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1000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en</a:t>
              </a:r>
              <a:r>
                <a:rPr lang="en-US" sz="1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000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moyenne</a:t>
              </a:r>
              <a:r>
                <a:rPr lang="en-US" sz="1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</a:p>
            <a:p>
              <a:pPr algn="ctr">
                <a:lnSpc>
                  <a:spcPts val="1400"/>
                </a:lnSpc>
              </a:pPr>
              <a:r>
                <a:rPr lang="en-US" sz="1000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dans</a:t>
              </a:r>
              <a:r>
                <a:rPr lang="en-US" sz="1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la “</a:t>
              </a:r>
              <a:r>
                <a:rPr lang="en-US" sz="1000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baisse</a:t>
              </a:r>
              <a:r>
                <a:rPr lang="en-US" sz="1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”</a:t>
              </a:r>
              <a:r>
                <a:rPr lang="en-US" sz="1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+</a:t>
              </a:r>
            </a:p>
            <a:p>
              <a:pPr algn="ctr">
                <a:lnSpc>
                  <a:spcPts val="1400"/>
                </a:lnSpc>
              </a:pPr>
              <a:r>
                <a:rPr lang="en-US" sz="1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40% </a:t>
              </a:r>
              <a:r>
                <a:rPr lang="en-US" sz="1000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de la </a:t>
              </a:r>
              <a:r>
                <a:rPr lang="en-US" sz="1000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parcelle</a:t>
              </a:r>
              <a:r>
                <a:rPr lang="en-US" sz="1000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1000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inondée</a:t>
              </a:r>
              <a:r>
                <a:rPr lang="en-US" sz="1000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de </a:t>
              </a:r>
              <a:r>
                <a:rPr lang="en-US" sz="1000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janvier</a:t>
              </a:r>
              <a:r>
                <a:rPr lang="en-US" sz="1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à </a:t>
              </a:r>
              <a:r>
                <a:rPr lang="en-US" sz="1000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juin</a:t>
              </a:r>
              <a:r>
                <a:rPr lang="en-US" sz="1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</a:p>
            <a:p>
              <a:pPr algn="ctr">
                <a:lnSpc>
                  <a:spcPts val="1400"/>
                </a:lnSpc>
              </a:pPr>
              <a:r>
                <a:rPr lang="en-US" sz="1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sec à </a:t>
              </a:r>
              <a:r>
                <a:rPr lang="en-US" sz="1000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partir</a:t>
              </a:r>
              <a:r>
                <a:rPr lang="en-US" sz="1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de fin </a:t>
              </a:r>
              <a:r>
                <a:rPr lang="en-US" sz="1000" b="1" dirty="0" err="1" smtClean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juin</a:t>
              </a:r>
              <a:endParaRPr lang="en-US" sz="1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</p:grpSp>
      <p:graphicFrame>
        <p:nvGraphicFramePr>
          <p:cNvPr id="23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9887810"/>
              </p:ext>
            </p:extLst>
          </p:nvPr>
        </p:nvGraphicFramePr>
        <p:xfrm>
          <a:off x="4557737" y="5708323"/>
          <a:ext cx="2127675" cy="469900"/>
        </p:xfrm>
        <a:graphic>
          <a:graphicData uri="http://schemas.openxmlformats.org/drawingml/2006/table">
            <a:tbl>
              <a:tblPr/>
              <a:tblGrid>
                <a:gridCol w="709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7933"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1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A01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700" dirty="0" smtClean="0"/>
                        <a:t>2024, 2025</a:t>
                      </a:r>
                      <a:endParaRPr lang="en-US" sz="700" dirty="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5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4" name="Group 24"/>
          <p:cNvGrpSpPr/>
          <p:nvPr/>
        </p:nvGrpSpPr>
        <p:grpSpPr>
          <a:xfrm>
            <a:off x="4262782" y="6154593"/>
            <a:ext cx="2717584" cy="687251"/>
            <a:chOff x="0" y="-15412"/>
            <a:chExt cx="1073613" cy="271507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073613" cy="242932"/>
            </a:xfrm>
            <a:custGeom>
              <a:avLst/>
              <a:gdLst/>
              <a:ahLst/>
              <a:cxnLst/>
              <a:rect l="l" t="t" r="r" b="b"/>
              <a:pathLst>
                <a:path w="1073613" h="242932">
                  <a:moveTo>
                    <a:pt x="870413" y="0"/>
                  </a:moveTo>
                  <a:lnTo>
                    <a:pt x="203200" y="0"/>
                  </a:lnTo>
                  <a:lnTo>
                    <a:pt x="0" y="121466"/>
                  </a:lnTo>
                  <a:lnTo>
                    <a:pt x="203200" y="242932"/>
                  </a:lnTo>
                  <a:lnTo>
                    <a:pt x="870413" y="242932"/>
                  </a:lnTo>
                  <a:lnTo>
                    <a:pt x="1073613" y="121466"/>
                  </a:lnTo>
                  <a:lnTo>
                    <a:pt x="870413" y="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52399" y="-15412"/>
              <a:ext cx="768813" cy="27150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r>
                <a:rPr lang="en-US" sz="1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TARGET “bon” =respect d’un </a:t>
              </a:r>
              <a:r>
                <a:rPr lang="en-US" sz="1000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fuseau</a:t>
              </a:r>
              <a:r>
                <a:rPr lang="en-US" sz="1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de </a:t>
              </a:r>
              <a:r>
                <a:rPr lang="en-US" sz="1000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gestion</a:t>
              </a:r>
              <a:r>
                <a:rPr lang="en-US" sz="1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des </a:t>
              </a:r>
              <a:r>
                <a:rPr lang="en-US" sz="1000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niveaux</a:t>
              </a:r>
              <a:r>
                <a:rPr lang="en-US" sz="1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1000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d’eau</a:t>
              </a:r>
              <a:r>
                <a:rPr lang="en-US" sz="1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1000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dans</a:t>
              </a:r>
              <a:r>
                <a:rPr lang="en-US" sz="1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le canal</a:t>
              </a:r>
            </a:p>
          </p:txBody>
        </p:sp>
      </p:grpSp>
      <p:sp>
        <p:nvSpPr>
          <p:cNvPr id="27" name="Freeform 27"/>
          <p:cNvSpPr/>
          <p:nvPr/>
        </p:nvSpPr>
        <p:spPr>
          <a:xfrm>
            <a:off x="0" y="4857548"/>
            <a:ext cx="4045280" cy="2038645"/>
          </a:xfrm>
          <a:custGeom>
            <a:avLst/>
            <a:gdLst/>
            <a:ahLst/>
            <a:cxnLst/>
            <a:rect l="l" t="t" r="r" b="b"/>
            <a:pathLst>
              <a:path w="6734022" h="3602702">
                <a:moveTo>
                  <a:pt x="0" y="0"/>
                </a:moveTo>
                <a:lnTo>
                  <a:pt x="6734022" y="0"/>
                </a:lnTo>
                <a:lnTo>
                  <a:pt x="6734022" y="3602702"/>
                </a:lnTo>
                <a:lnTo>
                  <a:pt x="0" y="36027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6052456" y="5765090"/>
            <a:ext cx="247266" cy="204991"/>
          </a:xfrm>
          <a:custGeom>
            <a:avLst/>
            <a:gdLst/>
            <a:ahLst/>
            <a:cxnLst/>
            <a:rect l="l" t="t" r="r" b="b"/>
            <a:pathLst>
              <a:path w="506687" h="502254">
                <a:moveTo>
                  <a:pt x="0" y="0"/>
                </a:moveTo>
                <a:lnTo>
                  <a:pt x="506688" y="0"/>
                </a:lnTo>
                <a:lnTo>
                  <a:pt x="506688" y="502254"/>
                </a:lnTo>
                <a:lnTo>
                  <a:pt x="0" y="5022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4809458" y="3374274"/>
            <a:ext cx="213738" cy="211868"/>
          </a:xfrm>
          <a:custGeom>
            <a:avLst/>
            <a:gdLst/>
            <a:ahLst/>
            <a:cxnLst/>
            <a:rect l="l" t="t" r="r" b="b"/>
            <a:pathLst>
              <a:path w="320607" h="317802">
                <a:moveTo>
                  <a:pt x="0" y="0"/>
                </a:moveTo>
                <a:lnTo>
                  <a:pt x="320607" y="0"/>
                </a:lnTo>
                <a:lnTo>
                  <a:pt x="320607" y="317802"/>
                </a:lnTo>
                <a:lnTo>
                  <a:pt x="0" y="3178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7970" y="0"/>
            <a:ext cx="3360315" cy="4749562"/>
          </a:xfrm>
          <a:custGeom>
            <a:avLst/>
            <a:gdLst/>
            <a:ahLst/>
            <a:cxnLst/>
            <a:rect l="l" t="t" r="r" b="b"/>
            <a:pathLst>
              <a:path w="5040473" h="7124343">
                <a:moveTo>
                  <a:pt x="0" y="0"/>
                </a:moveTo>
                <a:lnTo>
                  <a:pt x="5040473" y="0"/>
                </a:lnTo>
                <a:lnTo>
                  <a:pt x="5040473" y="7124344"/>
                </a:lnTo>
                <a:lnTo>
                  <a:pt x="0" y="71243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5562393" y="3374274"/>
            <a:ext cx="213738" cy="211868"/>
          </a:xfrm>
          <a:custGeom>
            <a:avLst/>
            <a:gdLst/>
            <a:ahLst/>
            <a:cxnLst/>
            <a:rect l="l" t="t" r="r" b="b"/>
            <a:pathLst>
              <a:path w="320607" h="317802">
                <a:moveTo>
                  <a:pt x="0" y="0"/>
                </a:moveTo>
                <a:lnTo>
                  <a:pt x="320607" y="0"/>
                </a:lnTo>
                <a:lnTo>
                  <a:pt x="320607" y="317802"/>
                </a:lnTo>
                <a:lnTo>
                  <a:pt x="0" y="3178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3" name="Titre 1"/>
          <p:cNvSpPr txBox="1">
            <a:spLocks/>
          </p:cNvSpPr>
          <p:nvPr/>
        </p:nvSpPr>
        <p:spPr>
          <a:xfrm>
            <a:off x="60574" y="196495"/>
            <a:ext cx="1666626" cy="513347"/>
          </a:xfrm>
          <a:prstGeom prst="rect">
            <a:avLst/>
          </a:prstGeom>
        </p:spPr>
        <p:txBody>
          <a:bodyPr/>
          <a:lstStyle>
            <a:lvl1pPr marL="457200" indent="-457200" algn="l" defTabSz="914400">
              <a:lnSpc>
                <a:spcPct val="90000"/>
              </a:lnSpc>
              <a:spcBef>
                <a:spcPts val="0"/>
              </a:spcBef>
              <a:buSzPct val="125000"/>
              <a:buFontTx/>
              <a:buBlip>
                <a:blip r:embed="rId6"/>
              </a:buBlip>
              <a:defRPr sz="3000" b="1">
                <a:solidFill>
                  <a:srgbClr val="00A3A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1773"/>
              </a:lnSpc>
              <a:spcBef>
                <a:spcPct val="0"/>
              </a:spcBef>
            </a:pPr>
            <a:endParaRPr lang="en-US" sz="1200" dirty="0">
              <a:solidFill>
                <a:schemeClr val="accent5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 Bold"/>
            </a:endParaRPr>
          </a:p>
        </p:txBody>
      </p:sp>
      <p:sp>
        <p:nvSpPr>
          <p:cNvPr id="44" name="Titre 1"/>
          <p:cNvSpPr txBox="1">
            <a:spLocks/>
          </p:cNvSpPr>
          <p:nvPr/>
        </p:nvSpPr>
        <p:spPr>
          <a:xfrm>
            <a:off x="0" y="13260"/>
            <a:ext cx="11759383" cy="5921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457200" indent="-457200" algn="l" defTabSz="914400">
              <a:lnSpc>
                <a:spcPct val="90000"/>
              </a:lnSpc>
              <a:spcBef>
                <a:spcPts val="0"/>
              </a:spcBef>
              <a:buSzPct val="125000"/>
              <a:buFontTx/>
              <a:buBlip>
                <a:blip r:embed="rId6"/>
              </a:buBlip>
              <a:defRPr sz="3000" b="1">
                <a:solidFill>
                  <a:srgbClr val="00A3A6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r-FR" sz="2500" dirty="0" smtClean="0"/>
              <a:t>Illustration du monitoring de quelques variables sur une parcelle de l’UE</a:t>
            </a:r>
            <a:endParaRPr lang="en-US" sz="2500" dirty="0">
              <a:solidFill>
                <a:schemeClr val="accent5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pic>
        <p:nvPicPr>
          <p:cNvPr id="46" name="Imag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7860" y="4882934"/>
            <a:ext cx="3183465" cy="1807646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8092633" y="6557639"/>
            <a:ext cx="2729402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sz="1600" b="1" dirty="0" smtClean="0">
                <a:solidFill>
                  <a:srgbClr val="00A3A6"/>
                </a:solidFill>
                <a:sym typeface="Wingdings" panose="05000000000000000000" pitchFamily="2" charset="2"/>
              </a:rPr>
              <a:t>1- Pratique = ouverture vanne</a:t>
            </a:r>
            <a:endParaRPr lang="fr-FR" sz="1600" b="1" dirty="0">
              <a:solidFill>
                <a:srgbClr val="00A3A6"/>
              </a:solidFill>
              <a:sym typeface="Wingdings" panose="05000000000000000000" pitchFamily="2" charset="2"/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7970" y="3881120"/>
            <a:ext cx="403731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A3A6"/>
                </a:solidFill>
                <a:sym typeface="Wingdings" panose="05000000000000000000" pitchFamily="2" charset="2"/>
              </a:rPr>
              <a:t>2- Empreinte</a:t>
            </a:r>
          </a:p>
          <a:p>
            <a:r>
              <a:rPr lang="fr-FR" sz="1200" dirty="0">
                <a:sym typeface="Wingdings" panose="05000000000000000000" pitchFamily="2" charset="2"/>
              </a:rPr>
              <a:t>R</a:t>
            </a:r>
            <a:r>
              <a:rPr lang="fr-FR" sz="1200" dirty="0" smtClean="0">
                <a:sym typeface="Wingdings" panose="05000000000000000000" pitchFamily="2" charset="2"/>
              </a:rPr>
              <a:t>égulation du niveau d'eau</a:t>
            </a:r>
          </a:p>
          <a:p>
            <a:r>
              <a:rPr lang="fr-FR" sz="1200" dirty="0" smtClean="0">
                <a:sym typeface="Wingdings" panose="05000000000000000000" pitchFamily="2" charset="2"/>
              </a:rPr>
              <a:t>« ajout »  - dans le canal et la parcelle</a:t>
            </a:r>
          </a:p>
          <a:p>
            <a:endParaRPr lang="fr-FR" sz="1200" dirty="0" smtClean="0">
              <a:sym typeface="Wingdings" panose="05000000000000000000" pitchFamily="2" charset="2"/>
            </a:endParaRPr>
          </a:p>
        </p:txBody>
      </p:sp>
      <p:cxnSp>
        <p:nvCxnSpPr>
          <p:cNvPr id="65" name="Connecteur droit avec flèche 64"/>
          <p:cNvCxnSpPr/>
          <p:nvPr/>
        </p:nvCxnSpPr>
        <p:spPr>
          <a:xfrm flipH="1" flipV="1">
            <a:off x="1632373" y="3209358"/>
            <a:ext cx="731520" cy="11323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66"/>
          <p:cNvCxnSpPr/>
          <p:nvPr/>
        </p:nvCxnSpPr>
        <p:spPr>
          <a:xfrm flipH="1">
            <a:off x="1930400" y="4341707"/>
            <a:ext cx="433493" cy="7782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Freeform 42"/>
          <p:cNvSpPr/>
          <p:nvPr/>
        </p:nvSpPr>
        <p:spPr>
          <a:xfrm>
            <a:off x="6085983" y="3356439"/>
            <a:ext cx="213738" cy="211868"/>
          </a:xfrm>
          <a:custGeom>
            <a:avLst/>
            <a:gdLst/>
            <a:ahLst/>
            <a:cxnLst/>
            <a:rect l="l" t="t" r="r" b="b"/>
            <a:pathLst>
              <a:path w="320607" h="317802">
                <a:moveTo>
                  <a:pt x="0" y="0"/>
                </a:moveTo>
                <a:lnTo>
                  <a:pt x="320607" y="0"/>
                </a:lnTo>
                <a:lnTo>
                  <a:pt x="320607" y="317802"/>
                </a:lnTo>
                <a:lnTo>
                  <a:pt x="0" y="3178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90" name="Image 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40467" y="42015"/>
            <a:ext cx="742950" cy="10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94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AutoShape 64"/>
          <p:cNvSpPr/>
          <p:nvPr/>
        </p:nvSpPr>
        <p:spPr>
          <a:xfrm flipH="1" flipV="1">
            <a:off x="7231328" y="1698841"/>
            <a:ext cx="48094" cy="4688802"/>
          </a:xfrm>
          <a:prstGeom prst="line">
            <a:avLst/>
          </a:prstGeom>
          <a:ln w="28575" cap="flat">
            <a:solidFill>
              <a:srgbClr val="008C8E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2" name="Group 2"/>
          <p:cNvGrpSpPr/>
          <p:nvPr/>
        </p:nvGrpSpPr>
        <p:grpSpPr>
          <a:xfrm>
            <a:off x="4592876" y="5028878"/>
            <a:ext cx="2057400" cy="914395"/>
            <a:chOff x="0" y="0"/>
            <a:chExt cx="812800" cy="3612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361243"/>
            </a:xfrm>
            <a:custGeom>
              <a:avLst/>
              <a:gdLst/>
              <a:ahLst/>
              <a:cxnLst/>
              <a:rect l="l" t="t" r="r" b="b"/>
              <a:pathLst>
                <a:path w="812800" h="361243">
                  <a:moveTo>
                    <a:pt x="42647" y="0"/>
                  </a:moveTo>
                  <a:lnTo>
                    <a:pt x="770153" y="0"/>
                  </a:lnTo>
                  <a:cubicBezTo>
                    <a:pt x="781464" y="0"/>
                    <a:pt x="792311" y="4493"/>
                    <a:pt x="800309" y="12491"/>
                  </a:cubicBezTo>
                  <a:cubicBezTo>
                    <a:pt x="808307" y="20489"/>
                    <a:pt x="812800" y="31336"/>
                    <a:pt x="812800" y="42647"/>
                  </a:cubicBezTo>
                  <a:lnTo>
                    <a:pt x="812800" y="318596"/>
                  </a:lnTo>
                  <a:cubicBezTo>
                    <a:pt x="812800" y="329906"/>
                    <a:pt x="808307" y="340754"/>
                    <a:pt x="800309" y="348752"/>
                  </a:cubicBezTo>
                  <a:cubicBezTo>
                    <a:pt x="792311" y="356749"/>
                    <a:pt x="781464" y="361243"/>
                    <a:pt x="770153" y="361243"/>
                  </a:cubicBezTo>
                  <a:lnTo>
                    <a:pt x="42647" y="361243"/>
                  </a:lnTo>
                  <a:cubicBezTo>
                    <a:pt x="31336" y="361243"/>
                    <a:pt x="20489" y="356749"/>
                    <a:pt x="12491" y="348752"/>
                  </a:cubicBezTo>
                  <a:cubicBezTo>
                    <a:pt x="4493" y="340754"/>
                    <a:pt x="0" y="329906"/>
                    <a:pt x="0" y="318596"/>
                  </a:cubicBezTo>
                  <a:lnTo>
                    <a:pt x="0" y="42647"/>
                  </a:lnTo>
                  <a:cubicBezTo>
                    <a:pt x="0" y="31336"/>
                    <a:pt x="4493" y="20489"/>
                    <a:pt x="12491" y="12491"/>
                  </a:cubicBezTo>
                  <a:cubicBezTo>
                    <a:pt x="20489" y="4493"/>
                    <a:pt x="31336" y="0"/>
                    <a:pt x="42647" y="0"/>
                  </a:cubicBezTo>
                  <a:close/>
                </a:path>
              </a:pathLst>
            </a:custGeom>
            <a:solidFill>
              <a:srgbClr val="66C1B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39934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r>
                <a:rPr lang="en-US" sz="1266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PIlotage des vannes dans les canaux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656923" y="2705420"/>
            <a:ext cx="2057400" cy="618537"/>
            <a:chOff x="0" y="0"/>
            <a:chExt cx="812800" cy="36124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361243"/>
            </a:xfrm>
            <a:custGeom>
              <a:avLst/>
              <a:gdLst/>
              <a:ahLst/>
              <a:cxnLst/>
              <a:rect l="l" t="t" r="r" b="b"/>
              <a:pathLst>
                <a:path w="812800" h="361243">
                  <a:moveTo>
                    <a:pt x="42647" y="0"/>
                  </a:moveTo>
                  <a:lnTo>
                    <a:pt x="770153" y="0"/>
                  </a:lnTo>
                  <a:cubicBezTo>
                    <a:pt x="781464" y="0"/>
                    <a:pt x="792311" y="4493"/>
                    <a:pt x="800309" y="12491"/>
                  </a:cubicBezTo>
                  <a:cubicBezTo>
                    <a:pt x="808307" y="20489"/>
                    <a:pt x="812800" y="31336"/>
                    <a:pt x="812800" y="42647"/>
                  </a:cubicBezTo>
                  <a:lnTo>
                    <a:pt x="812800" y="318596"/>
                  </a:lnTo>
                  <a:cubicBezTo>
                    <a:pt x="812800" y="329906"/>
                    <a:pt x="808307" y="340754"/>
                    <a:pt x="800309" y="348752"/>
                  </a:cubicBezTo>
                  <a:cubicBezTo>
                    <a:pt x="792311" y="356749"/>
                    <a:pt x="781464" y="361243"/>
                    <a:pt x="770153" y="361243"/>
                  </a:cubicBezTo>
                  <a:lnTo>
                    <a:pt x="42647" y="361243"/>
                  </a:lnTo>
                  <a:cubicBezTo>
                    <a:pt x="31336" y="361243"/>
                    <a:pt x="20489" y="356749"/>
                    <a:pt x="12491" y="348752"/>
                  </a:cubicBezTo>
                  <a:cubicBezTo>
                    <a:pt x="4493" y="340754"/>
                    <a:pt x="0" y="329906"/>
                    <a:pt x="0" y="318596"/>
                  </a:cubicBezTo>
                  <a:lnTo>
                    <a:pt x="0" y="42647"/>
                  </a:lnTo>
                  <a:cubicBezTo>
                    <a:pt x="0" y="31336"/>
                    <a:pt x="4493" y="20489"/>
                    <a:pt x="12491" y="12491"/>
                  </a:cubicBezTo>
                  <a:cubicBezTo>
                    <a:pt x="20489" y="4493"/>
                    <a:pt x="31336" y="0"/>
                    <a:pt x="42647" y="0"/>
                  </a:cubicBezTo>
                  <a:close/>
                </a:path>
              </a:pathLst>
            </a:custGeom>
            <a:solidFill>
              <a:srgbClr val="9ED6E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76185"/>
              <a:ext cx="812800" cy="2850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r>
                <a:rPr lang="en-US" sz="1266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Niveau</a:t>
              </a:r>
              <a:r>
                <a:rPr lang="en-US" sz="1266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266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d’eau</a:t>
              </a:r>
              <a:r>
                <a:rPr lang="en-US" sz="1266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sur les prairies (</a:t>
              </a:r>
              <a:r>
                <a:rPr lang="en-US" sz="1266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inondation</a:t>
              </a:r>
              <a:r>
                <a:rPr lang="en-US" sz="1266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)</a:t>
              </a:r>
            </a:p>
          </p:txBody>
        </p:sp>
      </p:grpSp>
      <p:graphicFrame>
        <p:nvGraphicFramePr>
          <p:cNvPr id="10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274545"/>
              </p:ext>
            </p:extLst>
          </p:nvPr>
        </p:nvGraphicFramePr>
        <p:xfrm>
          <a:off x="4621785" y="3323959"/>
          <a:ext cx="2127675" cy="469900"/>
        </p:xfrm>
        <a:graphic>
          <a:graphicData uri="http://schemas.openxmlformats.org/drawingml/2006/table">
            <a:tbl>
              <a:tblPr/>
              <a:tblGrid>
                <a:gridCol w="709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7933"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1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2025...</a:t>
                      </a: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A01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2024</a:t>
                      </a: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5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1" name="Group 11"/>
          <p:cNvGrpSpPr/>
          <p:nvPr/>
        </p:nvGrpSpPr>
        <p:grpSpPr>
          <a:xfrm>
            <a:off x="4549713" y="626439"/>
            <a:ext cx="2057400" cy="602326"/>
            <a:chOff x="0" y="0"/>
            <a:chExt cx="812800" cy="36124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361243"/>
            </a:xfrm>
            <a:custGeom>
              <a:avLst/>
              <a:gdLst/>
              <a:ahLst/>
              <a:cxnLst/>
              <a:rect l="l" t="t" r="r" b="b"/>
              <a:pathLst>
                <a:path w="812800" h="361243">
                  <a:moveTo>
                    <a:pt x="42647" y="0"/>
                  </a:moveTo>
                  <a:lnTo>
                    <a:pt x="770153" y="0"/>
                  </a:lnTo>
                  <a:cubicBezTo>
                    <a:pt x="781464" y="0"/>
                    <a:pt x="792311" y="4493"/>
                    <a:pt x="800309" y="12491"/>
                  </a:cubicBezTo>
                  <a:cubicBezTo>
                    <a:pt x="808307" y="20489"/>
                    <a:pt x="812800" y="31336"/>
                    <a:pt x="812800" y="42647"/>
                  </a:cubicBezTo>
                  <a:lnTo>
                    <a:pt x="812800" y="318596"/>
                  </a:lnTo>
                  <a:cubicBezTo>
                    <a:pt x="812800" y="329906"/>
                    <a:pt x="808307" y="340754"/>
                    <a:pt x="800309" y="348752"/>
                  </a:cubicBezTo>
                  <a:cubicBezTo>
                    <a:pt x="792311" y="356749"/>
                    <a:pt x="781464" y="361243"/>
                    <a:pt x="770153" y="361243"/>
                  </a:cubicBezTo>
                  <a:lnTo>
                    <a:pt x="42647" y="361243"/>
                  </a:lnTo>
                  <a:cubicBezTo>
                    <a:pt x="31336" y="361243"/>
                    <a:pt x="20489" y="356749"/>
                    <a:pt x="12491" y="348752"/>
                  </a:cubicBezTo>
                  <a:cubicBezTo>
                    <a:pt x="4493" y="340754"/>
                    <a:pt x="0" y="329906"/>
                    <a:pt x="0" y="318596"/>
                  </a:cubicBezTo>
                  <a:lnTo>
                    <a:pt x="0" y="42647"/>
                  </a:lnTo>
                  <a:cubicBezTo>
                    <a:pt x="0" y="31336"/>
                    <a:pt x="4493" y="20489"/>
                    <a:pt x="12491" y="12491"/>
                  </a:cubicBezTo>
                  <a:cubicBezTo>
                    <a:pt x="20489" y="4493"/>
                    <a:pt x="31336" y="0"/>
                    <a:pt x="42647" y="0"/>
                  </a:cubicBezTo>
                  <a:close/>
                </a:path>
              </a:pathLst>
            </a:custGeom>
            <a:solidFill>
              <a:srgbClr val="CB6CE6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39934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r>
                <a:rPr lang="en-US" sz="1266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Faune</a:t>
              </a:r>
              <a:r>
                <a:rPr lang="en-US" sz="1266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= </a:t>
              </a:r>
              <a:r>
                <a:rPr lang="en-US" sz="1266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amphibien</a:t>
              </a:r>
              <a:endParaRPr lang="en-US" sz="126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aphicFrame>
        <p:nvGraphicFramePr>
          <p:cNvPr id="14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7120627"/>
              </p:ext>
            </p:extLst>
          </p:nvPr>
        </p:nvGraphicFramePr>
        <p:xfrm>
          <a:off x="4549713" y="1158236"/>
          <a:ext cx="2127675" cy="609600"/>
        </p:xfrm>
        <a:graphic>
          <a:graphicData uri="http://schemas.openxmlformats.org/drawingml/2006/table">
            <a:tbl>
              <a:tblPr/>
              <a:tblGrid>
                <a:gridCol w="709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4200"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1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2025</a:t>
                      </a: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A01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2024</a:t>
                      </a: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5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5" name="Group 15"/>
          <p:cNvGrpSpPr/>
          <p:nvPr/>
        </p:nvGrpSpPr>
        <p:grpSpPr>
          <a:xfrm>
            <a:off x="4549713" y="1771171"/>
            <a:ext cx="2057400" cy="614921"/>
            <a:chOff x="0" y="0"/>
            <a:chExt cx="812800" cy="24293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242932"/>
            </a:xfrm>
            <a:custGeom>
              <a:avLst/>
              <a:gdLst/>
              <a:ahLst/>
              <a:cxnLst/>
              <a:rect l="l" t="t" r="r" b="b"/>
              <a:pathLst>
                <a:path w="812800" h="242932">
                  <a:moveTo>
                    <a:pt x="609600" y="0"/>
                  </a:moveTo>
                  <a:lnTo>
                    <a:pt x="203200" y="0"/>
                  </a:lnTo>
                  <a:lnTo>
                    <a:pt x="0" y="121466"/>
                  </a:lnTo>
                  <a:lnTo>
                    <a:pt x="203200" y="242932"/>
                  </a:lnTo>
                  <a:lnTo>
                    <a:pt x="609600" y="242932"/>
                  </a:lnTo>
                  <a:lnTo>
                    <a:pt x="812800" y="121466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152400" y="-28575"/>
              <a:ext cx="508000" cy="27150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r>
                <a:rPr lang="en-US" sz="1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TARGET “Bon”</a:t>
              </a:r>
              <a:r>
                <a:rPr lang="en-US" sz="1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= </a:t>
              </a:r>
              <a:r>
                <a:rPr lang="en-US" sz="1000" dirty="0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5 </a:t>
              </a:r>
              <a:r>
                <a:rPr lang="en-US" sz="1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contacts de  </a:t>
              </a:r>
              <a:r>
                <a:rPr lang="en-US" sz="1000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pélodytes</a:t>
              </a:r>
              <a:endParaRPr lang="en-US" sz="1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4296242" y="3820136"/>
            <a:ext cx="2717584" cy="1026911"/>
            <a:chOff x="13218" y="-54488"/>
            <a:chExt cx="1073613" cy="523900"/>
          </a:xfrm>
        </p:grpSpPr>
        <p:sp>
          <p:nvSpPr>
            <p:cNvPr id="19" name="Freeform 19"/>
            <p:cNvSpPr/>
            <p:nvPr/>
          </p:nvSpPr>
          <p:spPr>
            <a:xfrm>
              <a:off x="13218" y="-54488"/>
              <a:ext cx="1073613" cy="523900"/>
            </a:xfrm>
            <a:custGeom>
              <a:avLst/>
              <a:gdLst/>
              <a:ahLst/>
              <a:cxnLst/>
              <a:rect l="l" t="t" r="r" b="b"/>
              <a:pathLst>
                <a:path w="1073613" h="523900">
                  <a:moveTo>
                    <a:pt x="870413" y="0"/>
                  </a:moveTo>
                  <a:lnTo>
                    <a:pt x="203200" y="0"/>
                  </a:lnTo>
                  <a:lnTo>
                    <a:pt x="0" y="261950"/>
                  </a:lnTo>
                  <a:lnTo>
                    <a:pt x="203200" y="523900"/>
                  </a:lnTo>
                  <a:lnTo>
                    <a:pt x="870413" y="523900"/>
                  </a:lnTo>
                  <a:lnTo>
                    <a:pt x="1073613" y="261950"/>
                  </a:lnTo>
                  <a:lnTo>
                    <a:pt x="870413" y="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82069" y="-17811"/>
              <a:ext cx="768813" cy="45882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r>
                <a:rPr lang="en-US" sz="1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TARGET “bon” =</a:t>
              </a:r>
            </a:p>
            <a:p>
              <a:pPr algn="ctr">
                <a:lnSpc>
                  <a:spcPts val="1400"/>
                </a:lnSpc>
              </a:pPr>
              <a:r>
                <a:rPr lang="en-US" sz="1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10-20 cm </a:t>
              </a:r>
              <a:r>
                <a:rPr lang="en-US" sz="1000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d’eau</a:t>
              </a:r>
              <a:r>
                <a:rPr lang="en-US" sz="1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1000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en</a:t>
              </a:r>
              <a:r>
                <a:rPr lang="en-US" sz="1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000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moyenne</a:t>
              </a:r>
              <a:r>
                <a:rPr lang="en-US" sz="1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</a:p>
            <a:p>
              <a:pPr algn="ctr">
                <a:lnSpc>
                  <a:spcPts val="1400"/>
                </a:lnSpc>
              </a:pPr>
              <a:r>
                <a:rPr lang="en-US" sz="1000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dans</a:t>
              </a:r>
              <a:r>
                <a:rPr lang="en-US" sz="1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la “</a:t>
              </a:r>
              <a:r>
                <a:rPr lang="en-US" sz="1000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baisse</a:t>
              </a:r>
              <a:r>
                <a:rPr lang="en-US" sz="1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”</a:t>
              </a:r>
              <a:r>
                <a:rPr lang="en-US" sz="1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+</a:t>
              </a:r>
            </a:p>
            <a:p>
              <a:pPr algn="ctr">
                <a:lnSpc>
                  <a:spcPts val="1400"/>
                </a:lnSpc>
              </a:pPr>
              <a:r>
                <a:rPr lang="en-US" sz="1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40% </a:t>
              </a:r>
              <a:r>
                <a:rPr lang="en-US" sz="1000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de la </a:t>
              </a:r>
              <a:r>
                <a:rPr lang="en-US" sz="1000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parcelle</a:t>
              </a:r>
              <a:r>
                <a:rPr lang="en-US" sz="1000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1000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inondée</a:t>
              </a:r>
              <a:r>
                <a:rPr lang="en-US" sz="1000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de </a:t>
              </a:r>
              <a:r>
                <a:rPr lang="en-US" sz="1000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janvier</a:t>
              </a:r>
              <a:r>
                <a:rPr lang="en-US" sz="1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à </a:t>
              </a:r>
              <a:r>
                <a:rPr lang="en-US" sz="1000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juin</a:t>
              </a:r>
              <a:r>
                <a:rPr lang="en-US" sz="1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</a:p>
            <a:p>
              <a:pPr algn="ctr">
                <a:lnSpc>
                  <a:spcPts val="1400"/>
                </a:lnSpc>
              </a:pPr>
              <a:r>
                <a:rPr lang="en-US" sz="1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sec à </a:t>
              </a:r>
              <a:r>
                <a:rPr lang="en-US" sz="1000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partir</a:t>
              </a:r>
              <a:r>
                <a:rPr lang="en-US" sz="1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de fin </a:t>
              </a:r>
              <a:r>
                <a:rPr lang="en-US" sz="1000" b="1" dirty="0" err="1" smtClean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juin</a:t>
              </a:r>
              <a:endParaRPr lang="en-US" sz="1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</p:grpSp>
      <p:graphicFrame>
        <p:nvGraphicFramePr>
          <p:cNvPr id="23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9887810"/>
              </p:ext>
            </p:extLst>
          </p:nvPr>
        </p:nvGraphicFramePr>
        <p:xfrm>
          <a:off x="4557737" y="5708323"/>
          <a:ext cx="2127675" cy="469900"/>
        </p:xfrm>
        <a:graphic>
          <a:graphicData uri="http://schemas.openxmlformats.org/drawingml/2006/table">
            <a:tbl>
              <a:tblPr/>
              <a:tblGrid>
                <a:gridCol w="709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7933"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1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A01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700" dirty="0" smtClean="0"/>
                        <a:t>2024, 2025</a:t>
                      </a:r>
                      <a:endParaRPr lang="en-US" sz="700" dirty="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5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4" name="Group 24"/>
          <p:cNvGrpSpPr/>
          <p:nvPr/>
        </p:nvGrpSpPr>
        <p:grpSpPr>
          <a:xfrm>
            <a:off x="4262782" y="6154593"/>
            <a:ext cx="2717584" cy="687251"/>
            <a:chOff x="0" y="-15412"/>
            <a:chExt cx="1073613" cy="271507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073613" cy="242932"/>
            </a:xfrm>
            <a:custGeom>
              <a:avLst/>
              <a:gdLst/>
              <a:ahLst/>
              <a:cxnLst/>
              <a:rect l="l" t="t" r="r" b="b"/>
              <a:pathLst>
                <a:path w="1073613" h="242932">
                  <a:moveTo>
                    <a:pt x="870413" y="0"/>
                  </a:moveTo>
                  <a:lnTo>
                    <a:pt x="203200" y="0"/>
                  </a:lnTo>
                  <a:lnTo>
                    <a:pt x="0" y="121466"/>
                  </a:lnTo>
                  <a:lnTo>
                    <a:pt x="203200" y="242932"/>
                  </a:lnTo>
                  <a:lnTo>
                    <a:pt x="870413" y="242932"/>
                  </a:lnTo>
                  <a:lnTo>
                    <a:pt x="1073613" y="121466"/>
                  </a:lnTo>
                  <a:lnTo>
                    <a:pt x="870413" y="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52399" y="-15412"/>
              <a:ext cx="768813" cy="27150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r>
                <a:rPr lang="en-US" sz="1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TARGET “bon” =respect d’un </a:t>
              </a:r>
              <a:r>
                <a:rPr lang="en-US" sz="1000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fuseau</a:t>
              </a:r>
              <a:r>
                <a:rPr lang="en-US" sz="1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de </a:t>
              </a:r>
              <a:r>
                <a:rPr lang="en-US" sz="1000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gestion</a:t>
              </a:r>
              <a:r>
                <a:rPr lang="en-US" sz="1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des </a:t>
              </a:r>
              <a:r>
                <a:rPr lang="en-US" sz="1000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niveaux</a:t>
              </a:r>
              <a:r>
                <a:rPr lang="en-US" sz="1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1000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d’eau</a:t>
              </a:r>
              <a:r>
                <a:rPr lang="en-US" sz="1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1000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dans</a:t>
              </a:r>
              <a:r>
                <a:rPr lang="en-US" sz="1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le canal</a:t>
              </a:r>
            </a:p>
          </p:txBody>
        </p:sp>
      </p:grpSp>
      <p:sp>
        <p:nvSpPr>
          <p:cNvPr id="27" name="Freeform 27"/>
          <p:cNvSpPr/>
          <p:nvPr/>
        </p:nvSpPr>
        <p:spPr>
          <a:xfrm>
            <a:off x="0" y="4857548"/>
            <a:ext cx="4045280" cy="2038645"/>
          </a:xfrm>
          <a:custGeom>
            <a:avLst/>
            <a:gdLst/>
            <a:ahLst/>
            <a:cxnLst/>
            <a:rect l="l" t="t" r="r" b="b"/>
            <a:pathLst>
              <a:path w="6734022" h="3602702">
                <a:moveTo>
                  <a:pt x="0" y="0"/>
                </a:moveTo>
                <a:lnTo>
                  <a:pt x="6734022" y="0"/>
                </a:lnTo>
                <a:lnTo>
                  <a:pt x="6734022" y="3602702"/>
                </a:lnTo>
                <a:lnTo>
                  <a:pt x="0" y="36027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6052456" y="5765090"/>
            <a:ext cx="247266" cy="204991"/>
          </a:xfrm>
          <a:custGeom>
            <a:avLst/>
            <a:gdLst/>
            <a:ahLst/>
            <a:cxnLst/>
            <a:rect l="l" t="t" r="r" b="b"/>
            <a:pathLst>
              <a:path w="506687" h="502254">
                <a:moveTo>
                  <a:pt x="0" y="0"/>
                </a:moveTo>
                <a:lnTo>
                  <a:pt x="506688" y="0"/>
                </a:lnTo>
                <a:lnTo>
                  <a:pt x="506688" y="502254"/>
                </a:lnTo>
                <a:lnTo>
                  <a:pt x="0" y="5022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4809458" y="3374274"/>
            <a:ext cx="213738" cy="211868"/>
          </a:xfrm>
          <a:custGeom>
            <a:avLst/>
            <a:gdLst/>
            <a:ahLst/>
            <a:cxnLst/>
            <a:rect l="l" t="t" r="r" b="b"/>
            <a:pathLst>
              <a:path w="320607" h="317802">
                <a:moveTo>
                  <a:pt x="0" y="0"/>
                </a:moveTo>
                <a:lnTo>
                  <a:pt x="320607" y="0"/>
                </a:lnTo>
                <a:lnTo>
                  <a:pt x="320607" y="317802"/>
                </a:lnTo>
                <a:lnTo>
                  <a:pt x="0" y="3178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5972010" y="1164896"/>
            <a:ext cx="284479" cy="281990"/>
          </a:xfrm>
          <a:custGeom>
            <a:avLst/>
            <a:gdLst/>
            <a:ahLst/>
            <a:cxnLst/>
            <a:rect l="l" t="t" r="r" b="b"/>
            <a:pathLst>
              <a:path w="426718" h="422985">
                <a:moveTo>
                  <a:pt x="0" y="0"/>
                </a:moveTo>
                <a:lnTo>
                  <a:pt x="426718" y="0"/>
                </a:lnTo>
                <a:lnTo>
                  <a:pt x="426718" y="422984"/>
                </a:lnTo>
                <a:lnTo>
                  <a:pt x="0" y="4229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7970" y="0"/>
            <a:ext cx="3360315" cy="4749562"/>
          </a:xfrm>
          <a:custGeom>
            <a:avLst/>
            <a:gdLst/>
            <a:ahLst/>
            <a:cxnLst/>
            <a:rect l="l" t="t" r="r" b="b"/>
            <a:pathLst>
              <a:path w="5040473" h="7124343">
                <a:moveTo>
                  <a:pt x="0" y="0"/>
                </a:moveTo>
                <a:lnTo>
                  <a:pt x="5040473" y="0"/>
                </a:lnTo>
                <a:lnTo>
                  <a:pt x="5040473" y="7124344"/>
                </a:lnTo>
                <a:lnTo>
                  <a:pt x="0" y="71243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5318871" y="1171725"/>
            <a:ext cx="294679" cy="292100"/>
          </a:xfrm>
          <a:custGeom>
            <a:avLst/>
            <a:gdLst/>
            <a:ahLst/>
            <a:cxnLst/>
            <a:rect l="l" t="t" r="r" b="b"/>
            <a:pathLst>
              <a:path w="442018" h="438150">
                <a:moveTo>
                  <a:pt x="0" y="0"/>
                </a:moveTo>
                <a:lnTo>
                  <a:pt x="442017" y="0"/>
                </a:lnTo>
                <a:lnTo>
                  <a:pt x="442017" y="438150"/>
                </a:lnTo>
                <a:lnTo>
                  <a:pt x="0" y="4381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5562393" y="3374274"/>
            <a:ext cx="213738" cy="211868"/>
          </a:xfrm>
          <a:custGeom>
            <a:avLst/>
            <a:gdLst/>
            <a:ahLst/>
            <a:cxnLst/>
            <a:rect l="l" t="t" r="r" b="b"/>
            <a:pathLst>
              <a:path w="320607" h="317802">
                <a:moveTo>
                  <a:pt x="0" y="0"/>
                </a:moveTo>
                <a:lnTo>
                  <a:pt x="320607" y="0"/>
                </a:lnTo>
                <a:lnTo>
                  <a:pt x="320607" y="317802"/>
                </a:lnTo>
                <a:lnTo>
                  <a:pt x="0" y="3178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3" name="Titre 1"/>
          <p:cNvSpPr txBox="1">
            <a:spLocks/>
          </p:cNvSpPr>
          <p:nvPr/>
        </p:nvSpPr>
        <p:spPr>
          <a:xfrm>
            <a:off x="60574" y="196495"/>
            <a:ext cx="1666626" cy="513347"/>
          </a:xfrm>
          <a:prstGeom prst="rect">
            <a:avLst/>
          </a:prstGeom>
        </p:spPr>
        <p:txBody>
          <a:bodyPr/>
          <a:lstStyle>
            <a:lvl1pPr marL="457200" indent="-457200" algn="l" defTabSz="914400">
              <a:lnSpc>
                <a:spcPct val="90000"/>
              </a:lnSpc>
              <a:spcBef>
                <a:spcPts val="0"/>
              </a:spcBef>
              <a:buSzPct val="125000"/>
              <a:buFontTx/>
              <a:buBlip>
                <a:blip r:embed="rId6"/>
              </a:buBlip>
              <a:defRPr sz="3000" b="1">
                <a:solidFill>
                  <a:srgbClr val="00A3A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1773"/>
              </a:lnSpc>
              <a:spcBef>
                <a:spcPct val="0"/>
              </a:spcBef>
            </a:pPr>
            <a:endParaRPr lang="en-US" sz="1200" dirty="0">
              <a:solidFill>
                <a:schemeClr val="accent5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 Bold"/>
            </a:endParaRPr>
          </a:p>
        </p:txBody>
      </p:sp>
      <p:sp>
        <p:nvSpPr>
          <p:cNvPr id="44" name="Titre 1"/>
          <p:cNvSpPr txBox="1">
            <a:spLocks/>
          </p:cNvSpPr>
          <p:nvPr/>
        </p:nvSpPr>
        <p:spPr>
          <a:xfrm>
            <a:off x="0" y="13260"/>
            <a:ext cx="11759383" cy="5921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457200" indent="-457200" algn="l" defTabSz="914400">
              <a:lnSpc>
                <a:spcPct val="90000"/>
              </a:lnSpc>
              <a:spcBef>
                <a:spcPts val="0"/>
              </a:spcBef>
              <a:buSzPct val="125000"/>
              <a:buFontTx/>
              <a:buBlip>
                <a:blip r:embed="rId6"/>
              </a:buBlip>
              <a:defRPr sz="3000" b="1">
                <a:solidFill>
                  <a:srgbClr val="00A3A6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r-FR" sz="2500" dirty="0" smtClean="0"/>
              <a:t>Illustration du monitoring de quelques variables sur une parcelle de l’UE</a:t>
            </a:r>
            <a:endParaRPr lang="en-US" sz="2500" dirty="0">
              <a:solidFill>
                <a:schemeClr val="accent5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pic>
        <p:nvPicPr>
          <p:cNvPr id="46" name="Imag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7860" y="4882934"/>
            <a:ext cx="3183465" cy="1807646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8092633" y="6557639"/>
            <a:ext cx="2729402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sz="1600" b="1" dirty="0" smtClean="0">
                <a:solidFill>
                  <a:srgbClr val="00A3A6"/>
                </a:solidFill>
                <a:sym typeface="Wingdings" panose="05000000000000000000" pitchFamily="2" charset="2"/>
              </a:rPr>
              <a:t>1- Pratique = ouverture vanne</a:t>
            </a:r>
            <a:endParaRPr lang="fr-FR" sz="1600" b="1" dirty="0">
              <a:solidFill>
                <a:srgbClr val="00A3A6"/>
              </a:solidFill>
              <a:sym typeface="Wingdings" panose="05000000000000000000" pitchFamily="2" charset="2"/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7970" y="3881120"/>
            <a:ext cx="403731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A3A6"/>
                </a:solidFill>
                <a:sym typeface="Wingdings" panose="05000000000000000000" pitchFamily="2" charset="2"/>
              </a:rPr>
              <a:t>2- Empreinte</a:t>
            </a:r>
          </a:p>
          <a:p>
            <a:r>
              <a:rPr lang="fr-FR" sz="1200" dirty="0">
                <a:sym typeface="Wingdings" panose="05000000000000000000" pitchFamily="2" charset="2"/>
              </a:rPr>
              <a:t>R</a:t>
            </a:r>
            <a:r>
              <a:rPr lang="fr-FR" sz="1200" dirty="0" smtClean="0">
                <a:sym typeface="Wingdings" panose="05000000000000000000" pitchFamily="2" charset="2"/>
              </a:rPr>
              <a:t>égulation du niveau d'eau</a:t>
            </a:r>
          </a:p>
          <a:p>
            <a:r>
              <a:rPr lang="fr-FR" sz="1200" dirty="0" smtClean="0">
                <a:sym typeface="Wingdings" panose="05000000000000000000" pitchFamily="2" charset="2"/>
              </a:rPr>
              <a:t>« ajout »  - dans le canal et la parcelle</a:t>
            </a:r>
          </a:p>
          <a:p>
            <a:endParaRPr lang="fr-FR" sz="1200" dirty="0" smtClean="0">
              <a:sym typeface="Wingdings" panose="05000000000000000000" pitchFamily="2" charset="2"/>
            </a:endParaRPr>
          </a:p>
        </p:txBody>
      </p:sp>
      <p:cxnSp>
        <p:nvCxnSpPr>
          <p:cNvPr id="65" name="Connecteur droit avec flèche 64"/>
          <p:cNvCxnSpPr/>
          <p:nvPr/>
        </p:nvCxnSpPr>
        <p:spPr>
          <a:xfrm flipH="1" flipV="1">
            <a:off x="1632373" y="3209358"/>
            <a:ext cx="731520" cy="11323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66"/>
          <p:cNvCxnSpPr/>
          <p:nvPr/>
        </p:nvCxnSpPr>
        <p:spPr>
          <a:xfrm flipH="1">
            <a:off x="1930400" y="4341707"/>
            <a:ext cx="433493" cy="7782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Freeform 42"/>
          <p:cNvSpPr/>
          <p:nvPr/>
        </p:nvSpPr>
        <p:spPr>
          <a:xfrm>
            <a:off x="6085983" y="3356439"/>
            <a:ext cx="213738" cy="211868"/>
          </a:xfrm>
          <a:custGeom>
            <a:avLst/>
            <a:gdLst/>
            <a:ahLst/>
            <a:cxnLst/>
            <a:rect l="l" t="t" r="r" b="b"/>
            <a:pathLst>
              <a:path w="320607" h="317802">
                <a:moveTo>
                  <a:pt x="0" y="0"/>
                </a:moveTo>
                <a:lnTo>
                  <a:pt x="320607" y="0"/>
                </a:lnTo>
                <a:lnTo>
                  <a:pt x="320607" y="317802"/>
                </a:lnTo>
                <a:lnTo>
                  <a:pt x="0" y="3178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cxnSp>
        <p:nvCxnSpPr>
          <p:cNvPr id="70" name="Connecteur droit avec flèche 69"/>
          <p:cNvCxnSpPr/>
          <p:nvPr/>
        </p:nvCxnSpPr>
        <p:spPr>
          <a:xfrm flipH="1">
            <a:off x="2147146" y="1317775"/>
            <a:ext cx="2275841" cy="6735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7079497" y="701711"/>
            <a:ext cx="21959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00A3A6"/>
                </a:solidFill>
                <a:sym typeface="Wingdings" panose="05000000000000000000" pitchFamily="2" charset="2"/>
              </a:rPr>
              <a:t>3- Production</a:t>
            </a:r>
            <a:endParaRPr lang="fr-FR" b="1" dirty="0">
              <a:solidFill>
                <a:srgbClr val="00A3A6"/>
              </a:solidFill>
              <a:sym typeface="Wingdings" panose="05000000000000000000" pitchFamily="2" charset="2"/>
            </a:endParaRPr>
          </a:p>
          <a:p>
            <a:r>
              <a:rPr lang="fr-FR" sz="1400" dirty="0" smtClean="0">
                <a:sym typeface="Wingdings" panose="05000000000000000000" pitchFamily="2" charset="2"/>
              </a:rPr>
              <a:t>Alimentaire, économique</a:t>
            </a:r>
          </a:p>
          <a:p>
            <a:r>
              <a:rPr lang="fr-FR" sz="1400" dirty="0" smtClean="0">
                <a:sym typeface="Wingdings" panose="05000000000000000000" pitchFamily="2" charset="2"/>
              </a:rPr>
              <a:t>Et de biodiversité e</a:t>
            </a:r>
            <a:endParaRPr lang="fr-FR" sz="1400" dirty="0">
              <a:sym typeface="Wingdings" panose="05000000000000000000" pitchFamily="2" charset="2"/>
            </a:endParaRPr>
          </a:p>
        </p:txBody>
      </p:sp>
      <p:grpSp>
        <p:nvGrpSpPr>
          <p:cNvPr id="75" name="Group 11"/>
          <p:cNvGrpSpPr/>
          <p:nvPr/>
        </p:nvGrpSpPr>
        <p:grpSpPr>
          <a:xfrm>
            <a:off x="9369592" y="671812"/>
            <a:ext cx="2295596" cy="644571"/>
            <a:chOff x="0" y="0"/>
            <a:chExt cx="812800" cy="361243"/>
          </a:xfrm>
        </p:grpSpPr>
        <p:sp>
          <p:nvSpPr>
            <p:cNvPr id="76" name="Freeform 12"/>
            <p:cNvSpPr/>
            <p:nvPr/>
          </p:nvSpPr>
          <p:spPr>
            <a:xfrm>
              <a:off x="0" y="0"/>
              <a:ext cx="812800" cy="361243"/>
            </a:xfrm>
            <a:custGeom>
              <a:avLst/>
              <a:gdLst/>
              <a:ahLst/>
              <a:cxnLst/>
              <a:rect l="l" t="t" r="r" b="b"/>
              <a:pathLst>
                <a:path w="812800" h="361243">
                  <a:moveTo>
                    <a:pt x="45834" y="0"/>
                  </a:moveTo>
                  <a:lnTo>
                    <a:pt x="766966" y="0"/>
                  </a:lnTo>
                  <a:cubicBezTo>
                    <a:pt x="792279" y="0"/>
                    <a:pt x="812800" y="20521"/>
                    <a:pt x="812800" y="45834"/>
                  </a:cubicBezTo>
                  <a:lnTo>
                    <a:pt x="812800" y="315408"/>
                  </a:lnTo>
                  <a:cubicBezTo>
                    <a:pt x="812800" y="327564"/>
                    <a:pt x="807971" y="339222"/>
                    <a:pt x="799375" y="347818"/>
                  </a:cubicBezTo>
                  <a:cubicBezTo>
                    <a:pt x="790780" y="356414"/>
                    <a:pt x="779122" y="361243"/>
                    <a:pt x="766966" y="361243"/>
                  </a:cubicBezTo>
                  <a:lnTo>
                    <a:pt x="45834" y="361243"/>
                  </a:lnTo>
                  <a:cubicBezTo>
                    <a:pt x="20521" y="361243"/>
                    <a:pt x="0" y="340722"/>
                    <a:pt x="0" y="315408"/>
                  </a:cubicBezTo>
                  <a:lnTo>
                    <a:pt x="0" y="45834"/>
                  </a:lnTo>
                  <a:cubicBezTo>
                    <a:pt x="0" y="20521"/>
                    <a:pt x="20521" y="0"/>
                    <a:pt x="45834" y="0"/>
                  </a:cubicBezTo>
                  <a:close/>
                </a:path>
              </a:pathLst>
            </a:custGeom>
            <a:solidFill>
              <a:srgbClr val="C1FF72"/>
            </a:solidFill>
          </p:spPr>
        </p:sp>
        <p:sp>
          <p:nvSpPr>
            <p:cNvPr id="77" name="TextBox 13"/>
            <p:cNvSpPr txBox="1"/>
            <p:nvPr/>
          </p:nvSpPr>
          <p:spPr>
            <a:xfrm>
              <a:off x="0" y="-38100"/>
              <a:ext cx="812800" cy="3993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Production </a:t>
              </a:r>
              <a:r>
                <a:rPr lang="en-US" sz="1200" dirty="0" err="1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herbe</a:t>
              </a:r>
              <a:endParaRPr lang="en-US" sz="1200" dirty="0" smtClea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Pour production </a:t>
              </a:r>
              <a:r>
                <a:rPr lang="en-US" sz="1200" dirty="0" err="1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animale</a:t>
              </a:r>
              <a:endParaRPr lang="en-US" sz="1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aphicFrame>
        <p:nvGraphicFramePr>
          <p:cNvPr id="78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8904714"/>
              </p:ext>
            </p:extLst>
          </p:nvPr>
        </p:nvGraphicFramePr>
        <p:xfrm>
          <a:off x="9480932" y="1298742"/>
          <a:ext cx="2119785" cy="684704"/>
        </p:xfrm>
        <a:graphic>
          <a:graphicData uri="http://schemas.openxmlformats.org/drawingml/2006/table">
            <a:tbl>
              <a:tblPr/>
              <a:tblGrid>
                <a:gridCol w="706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65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65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2605"/>
                        </a:lnSpc>
                        <a:defRPr/>
                      </a:pPr>
                      <a:endParaRPr lang="en-US" sz="1100"/>
                    </a:p>
                  </a:txBody>
                  <a:tcPr marL="177252" marR="177252" marT="177252" marB="177252" anchor="ctr">
                    <a:lnL w="3298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298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98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98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1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3"/>
                        </a:lnSpc>
                        <a:defRPr/>
                      </a:pPr>
                      <a:endParaRPr lang="en-US" sz="1100" dirty="0"/>
                    </a:p>
                  </a:txBody>
                  <a:tcPr marL="177252" marR="177252" marT="177252" marB="177252" anchor="ctr">
                    <a:lnL w="3298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298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98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98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A01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63"/>
                        </a:lnSpc>
                        <a:defRPr/>
                      </a:pPr>
                      <a:r>
                        <a:rPr lang="en-US" sz="1100" dirty="0" smtClean="0"/>
                        <a:t>2024</a:t>
                      </a:r>
                      <a:endParaRPr lang="en-US" sz="1100" dirty="0"/>
                    </a:p>
                  </a:txBody>
                  <a:tcPr marL="177252" marR="177252" marT="177252" marB="177252" anchor="ctr">
                    <a:lnL w="3298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298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98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98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5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79" name="Group 23"/>
          <p:cNvGrpSpPr/>
          <p:nvPr/>
        </p:nvGrpSpPr>
        <p:grpSpPr>
          <a:xfrm>
            <a:off x="9108166" y="1991360"/>
            <a:ext cx="2865316" cy="702525"/>
            <a:chOff x="0" y="0"/>
            <a:chExt cx="812800" cy="261088"/>
          </a:xfrm>
        </p:grpSpPr>
        <p:sp>
          <p:nvSpPr>
            <p:cNvPr id="80" name="Freeform 24"/>
            <p:cNvSpPr/>
            <p:nvPr/>
          </p:nvSpPr>
          <p:spPr>
            <a:xfrm>
              <a:off x="0" y="0"/>
              <a:ext cx="812800" cy="261088"/>
            </a:xfrm>
            <a:custGeom>
              <a:avLst/>
              <a:gdLst/>
              <a:ahLst/>
              <a:cxnLst/>
              <a:rect l="l" t="t" r="r" b="b"/>
              <a:pathLst>
                <a:path w="812800" h="261088">
                  <a:moveTo>
                    <a:pt x="609600" y="0"/>
                  </a:moveTo>
                  <a:lnTo>
                    <a:pt x="203200" y="0"/>
                  </a:lnTo>
                  <a:lnTo>
                    <a:pt x="0" y="130544"/>
                  </a:lnTo>
                  <a:lnTo>
                    <a:pt x="203200" y="261088"/>
                  </a:lnTo>
                  <a:lnTo>
                    <a:pt x="609600" y="261088"/>
                  </a:lnTo>
                  <a:lnTo>
                    <a:pt x="812800" y="130544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81" name="TextBox 25"/>
            <p:cNvSpPr txBox="1"/>
            <p:nvPr/>
          </p:nvSpPr>
          <p:spPr>
            <a:xfrm>
              <a:off x="152400" y="-28575"/>
              <a:ext cx="508000" cy="289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r>
                <a:rPr lang="en-US" sz="1000" dirty="0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Production </a:t>
              </a:r>
              <a:r>
                <a:rPr lang="en-US" sz="1000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fourragère</a:t>
              </a:r>
              <a:r>
                <a:rPr lang="en-US" sz="1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pour un </a:t>
              </a:r>
              <a:r>
                <a:rPr lang="en-US" sz="1000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pâturage</a:t>
              </a:r>
              <a:r>
                <a:rPr lang="en-US" sz="1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000" dirty="0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(</a:t>
              </a:r>
              <a:r>
                <a:rPr lang="en-US" sz="1000" dirty="0" err="1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juillet</a:t>
              </a:r>
              <a:r>
                <a:rPr lang="en-US" sz="1000" dirty="0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000" dirty="0" err="1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août</a:t>
              </a:r>
              <a:r>
                <a:rPr lang="en-US" sz="1000" dirty="0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)</a:t>
              </a:r>
              <a:endParaRPr lang="en-US" sz="1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90" name="Image 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40467" y="42015"/>
            <a:ext cx="742950" cy="1000125"/>
          </a:xfrm>
          <a:prstGeom prst="rect">
            <a:avLst/>
          </a:prstGeom>
        </p:spPr>
      </p:pic>
      <p:sp>
        <p:nvSpPr>
          <p:cNvPr id="54" name="Freeform 31"/>
          <p:cNvSpPr/>
          <p:nvPr/>
        </p:nvSpPr>
        <p:spPr>
          <a:xfrm>
            <a:off x="11055988" y="1361054"/>
            <a:ext cx="284479" cy="281990"/>
          </a:xfrm>
          <a:custGeom>
            <a:avLst/>
            <a:gdLst/>
            <a:ahLst/>
            <a:cxnLst/>
            <a:rect l="l" t="t" r="r" b="b"/>
            <a:pathLst>
              <a:path w="426718" h="422985">
                <a:moveTo>
                  <a:pt x="0" y="0"/>
                </a:moveTo>
                <a:lnTo>
                  <a:pt x="426718" y="0"/>
                </a:lnTo>
                <a:lnTo>
                  <a:pt x="426718" y="422984"/>
                </a:lnTo>
                <a:lnTo>
                  <a:pt x="0" y="4229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16897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AutoShape 64"/>
          <p:cNvSpPr/>
          <p:nvPr/>
        </p:nvSpPr>
        <p:spPr>
          <a:xfrm flipH="1" flipV="1">
            <a:off x="7231328" y="1698841"/>
            <a:ext cx="48094" cy="4688802"/>
          </a:xfrm>
          <a:prstGeom prst="line">
            <a:avLst/>
          </a:prstGeom>
          <a:ln w="28575" cap="flat">
            <a:solidFill>
              <a:srgbClr val="008C8E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2" name="Group 2"/>
          <p:cNvGrpSpPr/>
          <p:nvPr/>
        </p:nvGrpSpPr>
        <p:grpSpPr>
          <a:xfrm>
            <a:off x="4592876" y="5028878"/>
            <a:ext cx="2057400" cy="914395"/>
            <a:chOff x="0" y="0"/>
            <a:chExt cx="812800" cy="3612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361243"/>
            </a:xfrm>
            <a:custGeom>
              <a:avLst/>
              <a:gdLst/>
              <a:ahLst/>
              <a:cxnLst/>
              <a:rect l="l" t="t" r="r" b="b"/>
              <a:pathLst>
                <a:path w="812800" h="361243">
                  <a:moveTo>
                    <a:pt x="42647" y="0"/>
                  </a:moveTo>
                  <a:lnTo>
                    <a:pt x="770153" y="0"/>
                  </a:lnTo>
                  <a:cubicBezTo>
                    <a:pt x="781464" y="0"/>
                    <a:pt x="792311" y="4493"/>
                    <a:pt x="800309" y="12491"/>
                  </a:cubicBezTo>
                  <a:cubicBezTo>
                    <a:pt x="808307" y="20489"/>
                    <a:pt x="812800" y="31336"/>
                    <a:pt x="812800" y="42647"/>
                  </a:cubicBezTo>
                  <a:lnTo>
                    <a:pt x="812800" y="318596"/>
                  </a:lnTo>
                  <a:cubicBezTo>
                    <a:pt x="812800" y="329906"/>
                    <a:pt x="808307" y="340754"/>
                    <a:pt x="800309" y="348752"/>
                  </a:cubicBezTo>
                  <a:cubicBezTo>
                    <a:pt x="792311" y="356749"/>
                    <a:pt x="781464" y="361243"/>
                    <a:pt x="770153" y="361243"/>
                  </a:cubicBezTo>
                  <a:lnTo>
                    <a:pt x="42647" y="361243"/>
                  </a:lnTo>
                  <a:cubicBezTo>
                    <a:pt x="31336" y="361243"/>
                    <a:pt x="20489" y="356749"/>
                    <a:pt x="12491" y="348752"/>
                  </a:cubicBezTo>
                  <a:cubicBezTo>
                    <a:pt x="4493" y="340754"/>
                    <a:pt x="0" y="329906"/>
                    <a:pt x="0" y="318596"/>
                  </a:cubicBezTo>
                  <a:lnTo>
                    <a:pt x="0" y="42647"/>
                  </a:lnTo>
                  <a:cubicBezTo>
                    <a:pt x="0" y="31336"/>
                    <a:pt x="4493" y="20489"/>
                    <a:pt x="12491" y="12491"/>
                  </a:cubicBezTo>
                  <a:cubicBezTo>
                    <a:pt x="20489" y="4493"/>
                    <a:pt x="31336" y="0"/>
                    <a:pt x="42647" y="0"/>
                  </a:cubicBezTo>
                  <a:close/>
                </a:path>
              </a:pathLst>
            </a:custGeom>
            <a:solidFill>
              <a:srgbClr val="66C1B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39934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r>
                <a:rPr lang="en-US" sz="1266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PIlotage des vannes dans les canaux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656923" y="2705420"/>
            <a:ext cx="2057400" cy="618537"/>
            <a:chOff x="0" y="0"/>
            <a:chExt cx="812800" cy="36124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361243"/>
            </a:xfrm>
            <a:custGeom>
              <a:avLst/>
              <a:gdLst/>
              <a:ahLst/>
              <a:cxnLst/>
              <a:rect l="l" t="t" r="r" b="b"/>
              <a:pathLst>
                <a:path w="812800" h="361243">
                  <a:moveTo>
                    <a:pt x="42647" y="0"/>
                  </a:moveTo>
                  <a:lnTo>
                    <a:pt x="770153" y="0"/>
                  </a:lnTo>
                  <a:cubicBezTo>
                    <a:pt x="781464" y="0"/>
                    <a:pt x="792311" y="4493"/>
                    <a:pt x="800309" y="12491"/>
                  </a:cubicBezTo>
                  <a:cubicBezTo>
                    <a:pt x="808307" y="20489"/>
                    <a:pt x="812800" y="31336"/>
                    <a:pt x="812800" y="42647"/>
                  </a:cubicBezTo>
                  <a:lnTo>
                    <a:pt x="812800" y="318596"/>
                  </a:lnTo>
                  <a:cubicBezTo>
                    <a:pt x="812800" y="329906"/>
                    <a:pt x="808307" y="340754"/>
                    <a:pt x="800309" y="348752"/>
                  </a:cubicBezTo>
                  <a:cubicBezTo>
                    <a:pt x="792311" y="356749"/>
                    <a:pt x="781464" y="361243"/>
                    <a:pt x="770153" y="361243"/>
                  </a:cubicBezTo>
                  <a:lnTo>
                    <a:pt x="42647" y="361243"/>
                  </a:lnTo>
                  <a:cubicBezTo>
                    <a:pt x="31336" y="361243"/>
                    <a:pt x="20489" y="356749"/>
                    <a:pt x="12491" y="348752"/>
                  </a:cubicBezTo>
                  <a:cubicBezTo>
                    <a:pt x="4493" y="340754"/>
                    <a:pt x="0" y="329906"/>
                    <a:pt x="0" y="318596"/>
                  </a:cubicBezTo>
                  <a:lnTo>
                    <a:pt x="0" y="42647"/>
                  </a:lnTo>
                  <a:cubicBezTo>
                    <a:pt x="0" y="31336"/>
                    <a:pt x="4493" y="20489"/>
                    <a:pt x="12491" y="12491"/>
                  </a:cubicBezTo>
                  <a:cubicBezTo>
                    <a:pt x="20489" y="4493"/>
                    <a:pt x="31336" y="0"/>
                    <a:pt x="42647" y="0"/>
                  </a:cubicBezTo>
                  <a:close/>
                </a:path>
              </a:pathLst>
            </a:custGeom>
            <a:solidFill>
              <a:srgbClr val="9ED6E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76185"/>
              <a:ext cx="812800" cy="2850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r>
                <a:rPr lang="en-US" sz="1266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Niveau</a:t>
              </a:r>
              <a:r>
                <a:rPr lang="en-US" sz="1266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266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d’eau</a:t>
              </a:r>
              <a:r>
                <a:rPr lang="en-US" sz="1266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sur les prairies (</a:t>
              </a:r>
              <a:r>
                <a:rPr lang="en-US" sz="1266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inondation</a:t>
              </a:r>
              <a:r>
                <a:rPr lang="en-US" sz="1266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)</a:t>
              </a:r>
            </a:p>
          </p:txBody>
        </p:sp>
      </p:grpSp>
      <p:graphicFrame>
        <p:nvGraphicFramePr>
          <p:cNvPr id="10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274545"/>
              </p:ext>
            </p:extLst>
          </p:nvPr>
        </p:nvGraphicFramePr>
        <p:xfrm>
          <a:off x="4621785" y="3323959"/>
          <a:ext cx="2127675" cy="469900"/>
        </p:xfrm>
        <a:graphic>
          <a:graphicData uri="http://schemas.openxmlformats.org/drawingml/2006/table">
            <a:tbl>
              <a:tblPr/>
              <a:tblGrid>
                <a:gridCol w="709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7933"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1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2025...</a:t>
                      </a: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A01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2024</a:t>
                      </a: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5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1" name="Group 11"/>
          <p:cNvGrpSpPr/>
          <p:nvPr/>
        </p:nvGrpSpPr>
        <p:grpSpPr>
          <a:xfrm>
            <a:off x="4549713" y="626439"/>
            <a:ext cx="2057400" cy="602326"/>
            <a:chOff x="0" y="0"/>
            <a:chExt cx="812800" cy="36124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361243"/>
            </a:xfrm>
            <a:custGeom>
              <a:avLst/>
              <a:gdLst/>
              <a:ahLst/>
              <a:cxnLst/>
              <a:rect l="l" t="t" r="r" b="b"/>
              <a:pathLst>
                <a:path w="812800" h="361243">
                  <a:moveTo>
                    <a:pt x="42647" y="0"/>
                  </a:moveTo>
                  <a:lnTo>
                    <a:pt x="770153" y="0"/>
                  </a:lnTo>
                  <a:cubicBezTo>
                    <a:pt x="781464" y="0"/>
                    <a:pt x="792311" y="4493"/>
                    <a:pt x="800309" y="12491"/>
                  </a:cubicBezTo>
                  <a:cubicBezTo>
                    <a:pt x="808307" y="20489"/>
                    <a:pt x="812800" y="31336"/>
                    <a:pt x="812800" y="42647"/>
                  </a:cubicBezTo>
                  <a:lnTo>
                    <a:pt x="812800" y="318596"/>
                  </a:lnTo>
                  <a:cubicBezTo>
                    <a:pt x="812800" y="329906"/>
                    <a:pt x="808307" y="340754"/>
                    <a:pt x="800309" y="348752"/>
                  </a:cubicBezTo>
                  <a:cubicBezTo>
                    <a:pt x="792311" y="356749"/>
                    <a:pt x="781464" y="361243"/>
                    <a:pt x="770153" y="361243"/>
                  </a:cubicBezTo>
                  <a:lnTo>
                    <a:pt x="42647" y="361243"/>
                  </a:lnTo>
                  <a:cubicBezTo>
                    <a:pt x="31336" y="361243"/>
                    <a:pt x="20489" y="356749"/>
                    <a:pt x="12491" y="348752"/>
                  </a:cubicBezTo>
                  <a:cubicBezTo>
                    <a:pt x="4493" y="340754"/>
                    <a:pt x="0" y="329906"/>
                    <a:pt x="0" y="318596"/>
                  </a:cubicBezTo>
                  <a:lnTo>
                    <a:pt x="0" y="42647"/>
                  </a:lnTo>
                  <a:cubicBezTo>
                    <a:pt x="0" y="31336"/>
                    <a:pt x="4493" y="20489"/>
                    <a:pt x="12491" y="12491"/>
                  </a:cubicBezTo>
                  <a:cubicBezTo>
                    <a:pt x="20489" y="4493"/>
                    <a:pt x="31336" y="0"/>
                    <a:pt x="42647" y="0"/>
                  </a:cubicBezTo>
                  <a:close/>
                </a:path>
              </a:pathLst>
            </a:custGeom>
            <a:solidFill>
              <a:srgbClr val="CB6CE6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39934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r>
                <a:rPr lang="en-US" sz="1266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Faune</a:t>
              </a:r>
              <a:r>
                <a:rPr lang="en-US" sz="1266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= </a:t>
              </a:r>
              <a:r>
                <a:rPr lang="en-US" sz="1266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amphibien</a:t>
              </a:r>
              <a:endParaRPr lang="en-US" sz="126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aphicFrame>
        <p:nvGraphicFramePr>
          <p:cNvPr id="14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7120627"/>
              </p:ext>
            </p:extLst>
          </p:nvPr>
        </p:nvGraphicFramePr>
        <p:xfrm>
          <a:off x="4549713" y="1158236"/>
          <a:ext cx="2127675" cy="609600"/>
        </p:xfrm>
        <a:graphic>
          <a:graphicData uri="http://schemas.openxmlformats.org/drawingml/2006/table">
            <a:tbl>
              <a:tblPr/>
              <a:tblGrid>
                <a:gridCol w="709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4200"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1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2025</a:t>
                      </a: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A01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2024</a:t>
                      </a: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5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5" name="Group 15"/>
          <p:cNvGrpSpPr/>
          <p:nvPr/>
        </p:nvGrpSpPr>
        <p:grpSpPr>
          <a:xfrm>
            <a:off x="4549713" y="1771171"/>
            <a:ext cx="2057400" cy="614921"/>
            <a:chOff x="0" y="0"/>
            <a:chExt cx="812800" cy="24293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242932"/>
            </a:xfrm>
            <a:custGeom>
              <a:avLst/>
              <a:gdLst/>
              <a:ahLst/>
              <a:cxnLst/>
              <a:rect l="l" t="t" r="r" b="b"/>
              <a:pathLst>
                <a:path w="812800" h="242932">
                  <a:moveTo>
                    <a:pt x="609600" y="0"/>
                  </a:moveTo>
                  <a:lnTo>
                    <a:pt x="203200" y="0"/>
                  </a:lnTo>
                  <a:lnTo>
                    <a:pt x="0" y="121466"/>
                  </a:lnTo>
                  <a:lnTo>
                    <a:pt x="203200" y="242932"/>
                  </a:lnTo>
                  <a:lnTo>
                    <a:pt x="609600" y="242932"/>
                  </a:lnTo>
                  <a:lnTo>
                    <a:pt x="812800" y="121466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152400" y="-28575"/>
              <a:ext cx="508000" cy="27150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r>
                <a:rPr lang="en-US" sz="1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TARGET “Bon”</a:t>
              </a:r>
              <a:r>
                <a:rPr lang="en-US" sz="1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= </a:t>
              </a:r>
              <a:r>
                <a:rPr lang="en-US" sz="1000" dirty="0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5 </a:t>
              </a:r>
              <a:r>
                <a:rPr lang="en-US" sz="1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contacts de  </a:t>
              </a:r>
              <a:r>
                <a:rPr lang="en-US" sz="1000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pélodytes</a:t>
              </a:r>
              <a:endParaRPr lang="en-US" sz="1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4296242" y="3820136"/>
            <a:ext cx="2717584" cy="1026911"/>
            <a:chOff x="13218" y="-54488"/>
            <a:chExt cx="1073613" cy="523900"/>
          </a:xfrm>
        </p:grpSpPr>
        <p:sp>
          <p:nvSpPr>
            <p:cNvPr id="19" name="Freeform 19"/>
            <p:cNvSpPr/>
            <p:nvPr/>
          </p:nvSpPr>
          <p:spPr>
            <a:xfrm>
              <a:off x="13218" y="-54488"/>
              <a:ext cx="1073613" cy="523900"/>
            </a:xfrm>
            <a:custGeom>
              <a:avLst/>
              <a:gdLst/>
              <a:ahLst/>
              <a:cxnLst/>
              <a:rect l="l" t="t" r="r" b="b"/>
              <a:pathLst>
                <a:path w="1073613" h="523900">
                  <a:moveTo>
                    <a:pt x="870413" y="0"/>
                  </a:moveTo>
                  <a:lnTo>
                    <a:pt x="203200" y="0"/>
                  </a:lnTo>
                  <a:lnTo>
                    <a:pt x="0" y="261950"/>
                  </a:lnTo>
                  <a:lnTo>
                    <a:pt x="203200" y="523900"/>
                  </a:lnTo>
                  <a:lnTo>
                    <a:pt x="870413" y="523900"/>
                  </a:lnTo>
                  <a:lnTo>
                    <a:pt x="1073613" y="261950"/>
                  </a:lnTo>
                  <a:lnTo>
                    <a:pt x="870413" y="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82069" y="-17811"/>
              <a:ext cx="768813" cy="45882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r>
                <a:rPr lang="en-US" sz="1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TARGET “bon” =</a:t>
              </a:r>
            </a:p>
            <a:p>
              <a:pPr algn="ctr">
                <a:lnSpc>
                  <a:spcPts val="1400"/>
                </a:lnSpc>
              </a:pPr>
              <a:r>
                <a:rPr lang="en-US" sz="1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10-20 cm </a:t>
              </a:r>
              <a:r>
                <a:rPr lang="en-US" sz="1000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d’eau</a:t>
              </a:r>
              <a:r>
                <a:rPr lang="en-US" sz="1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1000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en</a:t>
              </a:r>
              <a:r>
                <a:rPr lang="en-US" sz="1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000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moyenne</a:t>
              </a:r>
              <a:r>
                <a:rPr lang="en-US" sz="1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</a:p>
            <a:p>
              <a:pPr algn="ctr">
                <a:lnSpc>
                  <a:spcPts val="1400"/>
                </a:lnSpc>
              </a:pPr>
              <a:r>
                <a:rPr lang="en-US" sz="1000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dans</a:t>
              </a:r>
              <a:r>
                <a:rPr lang="en-US" sz="1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la “</a:t>
              </a:r>
              <a:r>
                <a:rPr lang="en-US" sz="1000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baisse</a:t>
              </a:r>
              <a:r>
                <a:rPr lang="en-US" sz="1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”</a:t>
              </a:r>
              <a:r>
                <a:rPr lang="en-US" sz="1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+</a:t>
              </a:r>
            </a:p>
            <a:p>
              <a:pPr algn="ctr">
                <a:lnSpc>
                  <a:spcPts val="1400"/>
                </a:lnSpc>
              </a:pPr>
              <a:r>
                <a:rPr lang="en-US" sz="1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40% </a:t>
              </a:r>
              <a:r>
                <a:rPr lang="en-US" sz="1000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de la </a:t>
              </a:r>
              <a:r>
                <a:rPr lang="en-US" sz="1000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parcelle</a:t>
              </a:r>
              <a:r>
                <a:rPr lang="en-US" sz="1000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1000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inondée</a:t>
              </a:r>
              <a:r>
                <a:rPr lang="en-US" sz="1000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de </a:t>
              </a:r>
              <a:r>
                <a:rPr lang="en-US" sz="1000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janvier</a:t>
              </a:r>
              <a:r>
                <a:rPr lang="en-US" sz="1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à </a:t>
              </a:r>
              <a:r>
                <a:rPr lang="en-US" sz="1000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juin</a:t>
              </a:r>
              <a:r>
                <a:rPr lang="en-US" sz="1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</a:p>
            <a:p>
              <a:pPr algn="ctr">
                <a:lnSpc>
                  <a:spcPts val="1400"/>
                </a:lnSpc>
              </a:pPr>
              <a:r>
                <a:rPr lang="en-US" sz="1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sec à </a:t>
              </a:r>
              <a:r>
                <a:rPr lang="en-US" sz="1000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partir</a:t>
              </a:r>
              <a:r>
                <a:rPr lang="en-US" sz="1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de fin </a:t>
              </a:r>
              <a:r>
                <a:rPr lang="en-US" sz="1000" b="1" dirty="0" err="1" smtClean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juin</a:t>
              </a:r>
              <a:endParaRPr lang="en-US" sz="1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</p:grpSp>
      <p:graphicFrame>
        <p:nvGraphicFramePr>
          <p:cNvPr id="23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9887810"/>
              </p:ext>
            </p:extLst>
          </p:nvPr>
        </p:nvGraphicFramePr>
        <p:xfrm>
          <a:off x="4557737" y="5708323"/>
          <a:ext cx="2127675" cy="469900"/>
        </p:xfrm>
        <a:graphic>
          <a:graphicData uri="http://schemas.openxmlformats.org/drawingml/2006/table">
            <a:tbl>
              <a:tblPr/>
              <a:tblGrid>
                <a:gridCol w="709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7933"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1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A01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700" dirty="0" smtClean="0"/>
                        <a:t>2024, 2025</a:t>
                      </a:r>
                      <a:endParaRPr lang="en-US" sz="700" dirty="0"/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5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4" name="Group 24"/>
          <p:cNvGrpSpPr/>
          <p:nvPr/>
        </p:nvGrpSpPr>
        <p:grpSpPr>
          <a:xfrm>
            <a:off x="4262782" y="6154593"/>
            <a:ext cx="2717584" cy="687251"/>
            <a:chOff x="0" y="-15412"/>
            <a:chExt cx="1073613" cy="271507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073613" cy="242932"/>
            </a:xfrm>
            <a:custGeom>
              <a:avLst/>
              <a:gdLst/>
              <a:ahLst/>
              <a:cxnLst/>
              <a:rect l="l" t="t" r="r" b="b"/>
              <a:pathLst>
                <a:path w="1073613" h="242932">
                  <a:moveTo>
                    <a:pt x="870413" y="0"/>
                  </a:moveTo>
                  <a:lnTo>
                    <a:pt x="203200" y="0"/>
                  </a:lnTo>
                  <a:lnTo>
                    <a:pt x="0" y="121466"/>
                  </a:lnTo>
                  <a:lnTo>
                    <a:pt x="203200" y="242932"/>
                  </a:lnTo>
                  <a:lnTo>
                    <a:pt x="870413" y="242932"/>
                  </a:lnTo>
                  <a:lnTo>
                    <a:pt x="1073613" y="121466"/>
                  </a:lnTo>
                  <a:lnTo>
                    <a:pt x="870413" y="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52399" y="-15412"/>
              <a:ext cx="768813" cy="27150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r>
                <a:rPr lang="en-US" sz="1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TARGET “bon” =respect d’un </a:t>
              </a:r>
              <a:r>
                <a:rPr lang="en-US" sz="1000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fuseau</a:t>
              </a:r>
              <a:r>
                <a:rPr lang="en-US" sz="1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de </a:t>
              </a:r>
              <a:r>
                <a:rPr lang="en-US" sz="1000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gestion</a:t>
              </a:r>
              <a:r>
                <a:rPr lang="en-US" sz="1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des </a:t>
              </a:r>
              <a:r>
                <a:rPr lang="en-US" sz="1000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niveaux</a:t>
              </a:r>
              <a:r>
                <a:rPr lang="en-US" sz="1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1000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d’eau</a:t>
              </a:r>
              <a:r>
                <a:rPr lang="en-US" sz="1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1000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dans</a:t>
              </a:r>
              <a:r>
                <a:rPr lang="en-US" sz="1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le canal</a:t>
              </a:r>
            </a:p>
          </p:txBody>
        </p:sp>
      </p:grpSp>
      <p:sp>
        <p:nvSpPr>
          <p:cNvPr id="27" name="Freeform 27"/>
          <p:cNvSpPr/>
          <p:nvPr/>
        </p:nvSpPr>
        <p:spPr>
          <a:xfrm>
            <a:off x="0" y="4857548"/>
            <a:ext cx="4045280" cy="2038645"/>
          </a:xfrm>
          <a:custGeom>
            <a:avLst/>
            <a:gdLst/>
            <a:ahLst/>
            <a:cxnLst/>
            <a:rect l="l" t="t" r="r" b="b"/>
            <a:pathLst>
              <a:path w="6734022" h="3602702">
                <a:moveTo>
                  <a:pt x="0" y="0"/>
                </a:moveTo>
                <a:lnTo>
                  <a:pt x="6734022" y="0"/>
                </a:lnTo>
                <a:lnTo>
                  <a:pt x="6734022" y="3602702"/>
                </a:lnTo>
                <a:lnTo>
                  <a:pt x="0" y="36027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6052456" y="5765090"/>
            <a:ext cx="247266" cy="204991"/>
          </a:xfrm>
          <a:custGeom>
            <a:avLst/>
            <a:gdLst/>
            <a:ahLst/>
            <a:cxnLst/>
            <a:rect l="l" t="t" r="r" b="b"/>
            <a:pathLst>
              <a:path w="506687" h="502254">
                <a:moveTo>
                  <a:pt x="0" y="0"/>
                </a:moveTo>
                <a:lnTo>
                  <a:pt x="506688" y="0"/>
                </a:lnTo>
                <a:lnTo>
                  <a:pt x="506688" y="502254"/>
                </a:lnTo>
                <a:lnTo>
                  <a:pt x="0" y="5022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4809458" y="3374274"/>
            <a:ext cx="213738" cy="211868"/>
          </a:xfrm>
          <a:custGeom>
            <a:avLst/>
            <a:gdLst/>
            <a:ahLst/>
            <a:cxnLst/>
            <a:rect l="l" t="t" r="r" b="b"/>
            <a:pathLst>
              <a:path w="320607" h="317802">
                <a:moveTo>
                  <a:pt x="0" y="0"/>
                </a:moveTo>
                <a:lnTo>
                  <a:pt x="320607" y="0"/>
                </a:lnTo>
                <a:lnTo>
                  <a:pt x="320607" y="317802"/>
                </a:lnTo>
                <a:lnTo>
                  <a:pt x="0" y="3178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5972010" y="1164896"/>
            <a:ext cx="284479" cy="281990"/>
          </a:xfrm>
          <a:custGeom>
            <a:avLst/>
            <a:gdLst/>
            <a:ahLst/>
            <a:cxnLst/>
            <a:rect l="l" t="t" r="r" b="b"/>
            <a:pathLst>
              <a:path w="426718" h="422985">
                <a:moveTo>
                  <a:pt x="0" y="0"/>
                </a:moveTo>
                <a:lnTo>
                  <a:pt x="426718" y="0"/>
                </a:lnTo>
                <a:lnTo>
                  <a:pt x="426718" y="422984"/>
                </a:lnTo>
                <a:lnTo>
                  <a:pt x="0" y="4229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7970" y="0"/>
            <a:ext cx="3360315" cy="4749562"/>
          </a:xfrm>
          <a:custGeom>
            <a:avLst/>
            <a:gdLst/>
            <a:ahLst/>
            <a:cxnLst/>
            <a:rect l="l" t="t" r="r" b="b"/>
            <a:pathLst>
              <a:path w="5040473" h="7124343">
                <a:moveTo>
                  <a:pt x="0" y="0"/>
                </a:moveTo>
                <a:lnTo>
                  <a:pt x="5040473" y="0"/>
                </a:lnTo>
                <a:lnTo>
                  <a:pt x="5040473" y="7124344"/>
                </a:lnTo>
                <a:lnTo>
                  <a:pt x="0" y="71243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5318871" y="1171725"/>
            <a:ext cx="294679" cy="292100"/>
          </a:xfrm>
          <a:custGeom>
            <a:avLst/>
            <a:gdLst/>
            <a:ahLst/>
            <a:cxnLst/>
            <a:rect l="l" t="t" r="r" b="b"/>
            <a:pathLst>
              <a:path w="442018" h="438150">
                <a:moveTo>
                  <a:pt x="0" y="0"/>
                </a:moveTo>
                <a:lnTo>
                  <a:pt x="442017" y="0"/>
                </a:lnTo>
                <a:lnTo>
                  <a:pt x="442017" y="438150"/>
                </a:lnTo>
                <a:lnTo>
                  <a:pt x="0" y="4381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5562393" y="3374274"/>
            <a:ext cx="213738" cy="211868"/>
          </a:xfrm>
          <a:custGeom>
            <a:avLst/>
            <a:gdLst/>
            <a:ahLst/>
            <a:cxnLst/>
            <a:rect l="l" t="t" r="r" b="b"/>
            <a:pathLst>
              <a:path w="320607" h="317802">
                <a:moveTo>
                  <a:pt x="0" y="0"/>
                </a:moveTo>
                <a:lnTo>
                  <a:pt x="320607" y="0"/>
                </a:lnTo>
                <a:lnTo>
                  <a:pt x="320607" y="317802"/>
                </a:lnTo>
                <a:lnTo>
                  <a:pt x="0" y="3178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3" name="Titre 1"/>
          <p:cNvSpPr txBox="1">
            <a:spLocks/>
          </p:cNvSpPr>
          <p:nvPr/>
        </p:nvSpPr>
        <p:spPr>
          <a:xfrm>
            <a:off x="60574" y="196495"/>
            <a:ext cx="1666626" cy="513347"/>
          </a:xfrm>
          <a:prstGeom prst="rect">
            <a:avLst/>
          </a:prstGeom>
        </p:spPr>
        <p:txBody>
          <a:bodyPr/>
          <a:lstStyle>
            <a:lvl1pPr marL="457200" indent="-457200" algn="l" defTabSz="914400">
              <a:lnSpc>
                <a:spcPct val="90000"/>
              </a:lnSpc>
              <a:spcBef>
                <a:spcPts val="0"/>
              </a:spcBef>
              <a:buSzPct val="125000"/>
              <a:buFontTx/>
              <a:buBlip>
                <a:blip r:embed="rId6"/>
              </a:buBlip>
              <a:defRPr sz="3000" b="1">
                <a:solidFill>
                  <a:srgbClr val="00A3A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1773"/>
              </a:lnSpc>
              <a:spcBef>
                <a:spcPct val="0"/>
              </a:spcBef>
            </a:pPr>
            <a:endParaRPr lang="en-US" sz="1200" dirty="0">
              <a:solidFill>
                <a:schemeClr val="accent5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 Bold"/>
            </a:endParaRPr>
          </a:p>
        </p:txBody>
      </p:sp>
      <p:sp>
        <p:nvSpPr>
          <p:cNvPr id="44" name="Titre 1"/>
          <p:cNvSpPr txBox="1">
            <a:spLocks/>
          </p:cNvSpPr>
          <p:nvPr/>
        </p:nvSpPr>
        <p:spPr>
          <a:xfrm>
            <a:off x="0" y="13260"/>
            <a:ext cx="11759383" cy="5921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457200" indent="-457200" algn="l" defTabSz="914400">
              <a:lnSpc>
                <a:spcPct val="90000"/>
              </a:lnSpc>
              <a:spcBef>
                <a:spcPts val="0"/>
              </a:spcBef>
              <a:buSzPct val="125000"/>
              <a:buFontTx/>
              <a:buBlip>
                <a:blip r:embed="rId6"/>
              </a:buBlip>
              <a:defRPr sz="3000" b="1">
                <a:solidFill>
                  <a:srgbClr val="00A3A6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r-FR" sz="2500" dirty="0" smtClean="0"/>
              <a:t>Illustration du monitoring de quelques variables sur une parcelle de l’UE</a:t>
            </a:r>
            <a:endParaRPr lang="en-US" sz="2500" dirty="0">
              <a:solidFill>
                <a:schemeClr val="accent5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pic>
        <p:nvPicPr>
          <p:cNvPr id="46" name="Imag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7860" y="4882934"/>
            <a:ext cx="3183465" cy="1807646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8092633" y="6557639"/>
            <a:ext cx="2729402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sz="1600" b="1" dirty="0" smtClean="0">
                <a:solidFill>
                  <a:srgbClr val="00A3A6"/>
                </a:solidFill>
                <a:sym typeface="Wingdings" panose="05000000000000000000" pitchFamily="2" charset="2"/>
              </a:rPr>
              <a:t>1- Pratique = ouverture vanne</a:t>
            </a:r>
            <a:endParaRPr lang="fr-FR" sz="1600" b="1" dirty="0">
              <a:solidFill>
                <a:srgbClr val="00A3A6"/>
              </a:solidFill>
              <a:sym typeface="Wingdings" panose="05000000000000000000" pitchFamily="2" charset="2"/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7970" y="3881120"/>
            <a:ext cx="403731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A3A6"/>
                </a:solidFill>
                <a:sym typeface="Wingdings" panose="05000000000000000000" pitchFamily="2" charset="2"/>
              </a:rPr>
              <a:t>2- Empreinte</a:t>
            </a:r>
          </a:p>
          <a:p>
            <a:r>
              <a:rPr lang="fr-FR" sz="1200" dirty="0">
                <a:sym typeface="Wingdings" panose="05000000000000000000" pitchFamily="2" charset="2"/>
              </a:rPr>
              <a:t>R</a:t>
            </a:r>
            <a:r>
              <a:rPr lang="fr-FR" sz="1200" dirty="0" smtClean="0">
                <a:sym typeface="Wingdings" panose="05000000000000000000" pitchFamily="2" charset="2"/>
              </a:rPr>
              <a:t>égulation du niveau d'eau</a:t>
            </a:r>
          </a:p>
          <a:p>
            <a:r>
              <a:rPr lang="fr-FR" sz="1200" dirty="0" smtClean="0">
                <a:sym typeface="Wingdings" panose="05000000000000000000" pitchFamily="2" charset="2"/>
              </a:rPr>
              <a:t>« ajout »  - dans le canal et la parcelle</a:t>
            </a:r>
          </a:p>
          <a:p>
            <a:endParaRPr lang="fr-FR" sz="1200" dirty="0" smtClean="0">
              <a:sym typeface="Wingdings" panose="05000000000000000000" pitchFamily="2" charset="2"/>
            </a:endParaRPr>
          </a:p>
        </p:txBody>
      </p:sp>
      <p:cxnSp>
        <p:nvCxnSpPr>
          <p:cNvPr id="65" name="Connecteur droit avec flèche 64"/>
          <p:cNvCxnSpPr/>
          <p:nvPr/>
        </p:nvCxnSpPr>
        <p:spPr>
          <a:xfrm flipH="1" flipV="1">
            <a:off x="1632373" y="3209358"/>
            <a:ext cx="731520" cy="11323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66"/>
          <p:cNvCxnSpPr/>
          <p:nvPr/>
        </p:nvCxnSpPr>
        <p:spPr>
          <a:xfrm flipH="1">
            <a:off x="1930400" y="4341707"/>
            <a:ext cx="433493" cy="7782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Freeform 42"/>
          <p:cNvSpPr/>
          <p:nvPr/>
        </p:nvSpPr>
        <p:spPr>
          <a:xfrm>
            <a:off x="6085983" y="3356439"/>
            <a:ext cx="213738" cy="211868"/>
          </a:xfrm>
          <a:custGeom>
            <a:avLst/>
            <a:gdLst/>
            <a:ahLst/>
            <a:cxnLst/>
            <a:rect l="l" t="t" r="r" b="b"/>
            <a:pathLst>
              <a:path w="320607" h="317802">
                <a:moveTo>
                  <a:pt x="0" y="0"/>
                </a:moveTo>
                <a:lnTo>
                  <a:pt x="320607" y="0"/>
                </a:lnTo>
                <a:lnTo>
                  <a:pt x="320607" y="317802"/>
                </a:lnTo>
                <a:lnTo>
                  <a:pt x="0" y="3178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cxnSp>
        <p:nvCxnSpPr>
          <p:cNvPr id="70" name="Connecteur droit avec flèche 69"/>
          <p:cNvCxnSpPr/>
          <p:nvPr/>
        </p:nvCxnSpPr>
        <p:spPr>
          <a:xfrm flipH="1">
            <a:off x="2147146" y="1317775"/>
            <a:ext cx="2275841" cy="6735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7079497" y="701711"/>
            <a:ext cx="21959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00A3A6"/>
                </a:solidFill>
                <a:sym typeface="Wingdings" panose="05000000000000000000" pitchFamily="2" charset="2"/>
              </a:rPr>
              <a:t>3- Production</a:t>
            </a:r>
            <a:endParaRPr lang="fr-FR" b="1" dirty="0">
              <a:solidFill>
                <a:srgbClr val="00A3A6"/>
              </a:solidFill>
              <a:sym typeface="Wingdings" panose="05000000000000000000" pitchFamily="2" charset="2"/>
            </a:endParaRPr>
          </a:p>
          <a:p>
            <a:r>
              <a:rPr lang="fr-FR" sz="1400" dirty="0" smtClean="0">
                <a:sym typeface="Wingdings" panose="05000000000000000000" pitchFamily="2" charset="2"/>
              </a:rPr>
              <a:t>Alimentaire, économique</a:t>
            </a:r>
          </a:p>
          <a:p>
            <a:r>
              <a:rPr lang="fr-FR" sz="1400" dirty="0" smtClean="0">
                <a:sym typeface="Wingdings" panose="05000000000000000000" pitchFamily="2" charset="2"/>
              </a:rPr>
              <a:t>Et de biodiversité e</a:t>
            </a:r>
            <a:endParaRPr lang="fr-FR" sz="1400" dirty="0">
              <a:sym typeface="Wingdings" panose="05000000000000000000" pitchFamily="2" charset="2"/>
            </a:endParaRPr>
          </a:p>
        </p:txBody>
      </p:sp>
      <p:grpSp>
        <p:nvGrpSpPr>
          <p:cNvPr id="72" name="Group 44"/>
          <p:cNvGrpSpPr/>
          <p:nvPr/>
        </p:nvGrpSpPr>
        <p:grpSpPr>
          <a:xfrm>
            <a:off x="7316357" y="2207170"/>
            <a:ext cx="1654195" cy="1657671"/>
            <a:chOff x="0" y="0"/>
            <a:chExt cx="812800" cy="812800"/>
          </a:xfrm>
        </p:grpSpPr>
        <p:sp>
          <p:nvSpPr>
            <p:cNvPr id="73" name="Freeform 4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ED00"/>
            </a:solidFill>
          </p:spPr>
        </p:sp>
        <p:sp>
          <p:nvSpPr>
            <p:cNvPr id="74" name="TextBox 46"/>
            <p:cNvSpPr txBox="1"/>
            <p:nvPr/>
          </p:nvSpPr>
          <p:spPr>
            <a:xfrm>
              <a:off x="127000" y="88900"/>
              <a:ext cx="558800" cy="596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2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COMPROMIS</a:t>
              </a:r>
            </a:p>
          </p:txBody>
        </p:sp>
      </p:grpSp>
      <p:grpSp>
        <p:nvGrpSpPr>
          <p:cNvPr id="75" name="Group 11"/>
          <p:cNvGrpSpPr/>
          <p:nvPr/>
        </p:nvGrpSpPr>
        <p:grpSpPr>
          <a:xfrm>
            <a:off x="9369592" y="671812"/>
            <a:ext cx="2295596" cy="644571"/>
            <a:chOff x="0" y="0"/>
            <a:chExt cx="812800" cy="361243"/>
          </a:xfrm>
        </p:grpSpPr>
        <p:sp>
          <p:nvSpPr>
            <p:cNvPr id="76" name="Freeform 12"/>
            <p:cNvSpPr/>
            <p:nvPr/>
          </p:nvSpPr>
          <p:spPr>
            <a:xfrm>
              <a:off x="0" y="0"/>
              <a:ext cx="812800" cy="361243"/>
            </a:xfrm>
            <a:custGeom>
              <a:avLst/>
              <a:gdLst/>
              <a:ahLst/>
              <a:cxnLst/>
              <a:rect l="l" t="t" r="r" b="b"/>
              <a:pathLst>
                <a:path w="812800" h="361243">
                  <a:moveTo>
                    <a:pt x="45834" y="0"/>
                  </a:moveTo>
                  <a:lnTo>
                    <a:pt x="766966" y="0"/>
                  </a:lnTo>
                  <a:cubicBezTo>
                    <a:pt x="792279" y="0"/>
                    <a:pt x="812800" y="20521"/>
                    <a:pt x="812800" y="45834"/>
                  </a:cubicBezTo>
                  <a:lnTo>
                    <a:pt x="812800" y="315408"/>
                  </a:lnTo>
                  <a:cubicBezTo>
                    <a:pt x="812800" y="327564"/>
                    <a:pt x="807971" y="339222"/>
                    <a:pt x="799375" y="347818"/>
                  </a:cubicBezTo>
                  <a:cubicBezTo>
                    <a:pt x="790780" y="356414"/>
                    <a:pt x="779122" y="361243"/>
                    <a:pt x="766966" y="361243"/>
                  </a:cubicBezTo>
                  <a:lnTo>
                    <a:pt x="45834" y="361243"/>
                  </a:lnTo>
                  <a:cubicBezTo>
                    <a:pt x="20521" y="361243"/>
                    <a:pt x="0" y="340722"/>
                    <a:pt x="0" y="315408"/>
                  </a:cubicBezTo>
                  <a:lnTo>
                    <a:pt x="0" y="45834"/>
                  </a:lnTo>
                  <a:cubicBezTo>
                    <a:pt x="0" y="20521"/>
                    <a:pt x="20521" y="0"/>
                    <a:pt x="45834" y="0"/>
                  </a:cubicBezTo>
                  <a:close/>
                </a:path>
              </a:pathLst>
            </a:custGeom>
            <a:solidFill>
              <a:srgbClr val="C1FF72"/>
            </a:solidFill>
          </p:spPr>
        </p:sp>
        <p:sp>
          <p:nvSpPr>
            <p:cNvPr id="77" name="TextBox 13"/>
            <p:cNvSpPr txBox="1"/>
            <p:nvPr/>
          </p:nvSpPr>
          <p:spPr>
            <a:xfrm>
              <a:off x="0" y="-38100"/>
              <a:ext cx="812800" cy="3993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Production </a:t>
              </a:r>
              <a:r>
                <a:rPr lang="en-US" sz="1200" dirty="0" err="1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herbe</a:t>
              </a:r>
              <a:endParaRPr lang="en-US" sz="1200" dirty="0" smtClea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Pour production </a:t>
              </a:r>
              <a:r>
                <a:rPr lang="en-US" sz="1200" dirty="0" err="1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animale</a:t>
              </a:r>
              <a:endParaRPr lang="en-US" sz="1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aphicFrame>
        <p:nvGraphicFramePr>
          <p:cNvPr id="78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8904714"/>
              </p:ext>
            </p:extLst>
          </p:nvPr>
        </p:nvGraphicFramePr>
        <p:xfrm>
          <a:off x="9480932" y="1298742"/>
          <a:ext cx="2119785" cy="684704"/>
        </p:xfrm>
        <a:graphic>
          <a:graphicData uri="http://schemas.openxmlformats.org/drawingml/2006/table">
            <a:tbl>
              <a:tblPr/>
              <a:tblGrid>
                <a:gridCol w="706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65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65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2605"/>
                        </a:lnSpc>
                        <a:defRPr/>
                      </a:pPr>
                      <a:endParaRPr lang="en-US" sz="1100"/>
                    </a:p>
                  </a:txBody>
                  <a:tcPr marL="177252" marR="177252" marT="177252" marB="177252" anchor="ctr">
                    <a:lnL w="3298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298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98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98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1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3"/>
                        </a:lnSpc>
                        <a:defRPr/>
                      </a:pPr>
                      <a:endParaRPr lang="en-US" sz="1100" dirty="0"/>
                    </a:p>
                  </a:txBody>
                  <a:tcPr marL="177252" marR="177252" marT="177252" marB="177252" anchor="ctr">
                    <a:lnL w="3298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298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98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98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A01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63"/>
                        </a:lnSpc>
                        <a:defRPr/>
                      </a:pPr>
                      <a:r>
                        <a:rPr lang="en-US" sz="1100" dirty="0" smtClean="0"/>
                        <a:t>2024</a:t>
                      </a:r>
                      <a:endParaRPr lang="en-US" sz="1100" dirty="0"/>
                    </a:p>
                  </a:txBody>
                  <a:tcPr marL="177252" marR="177252" marT="177252" marB="177252" anchor="ctr">
                    <a:lnL w="3298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298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98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98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5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79" name="Group 23"/>
          <p:cNvGrpSpPr/>
          <p:nvPr/>
        </p:nvGrpSpPr>
        <p:grpSpPr>
          <a:xfrm>
            <a:off x="9108166" y="1991360"/>
            <a:ext cx="2865316" cy="702525"/>
            <a:chOff x="0" y="0"/>
            <a:chExt cx="812800" cy="261088"/>
          </a:xfrm>
        </p:grpSpPr>
        <p:sp>
          <p:nvSpPr>
            <p:cNvPr id="80" name="Freeform 24"/>
            <p:cNvSpPr/>
            <p:nvPr/>
          </p:nvSpPr>
          <p:spPr>
            <a:xfrm>
              <a:off x="0" y="0"/>
              <a:ext cx="812800" cy="261088"/>
            </a:xfrm>
            <a:custGeom>
              <a:avLst/>
              <a:gdLst/>
              <a:ahLst/>
              <a:cxnLst/>
              <a:rect l="l" t="t" r="r" b="b"/>
              <a:pathLst>
                <a:path w="812800" h="261088">
                  <a:moveTo>
                    <a:pt x="609600" y="0"/>
                  </a:moveTo>
                  <a:lnTo>
                    <a:pt x="203200" y="0"/>
                  </a:lnTo>
                  <a:lnTo>
                    <a:pt x="0" y="130544"/>
                  </a:lnTo>
                  <a:lnTo>
                    <a:pt x="203200" y="261088"/>
                  </a:lnTo>
                  <a:lnTo>
                    <a:pt x="609600" y="261088"/>
                  </a:lnTo>
                  <a:lnTo>
                    <a:pt x="812800" y="130544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81" name="TextBox 25"/>
            <p:cNvSpPr txBox="1"/>
            <p:nvPr/>
          </p:nvSpPr>
          <p:spPr>
            <a:xfrm>
              <a:off x="152400" y="-28575"/>
              <a:ext cx="508000" cy="289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r>
                <a:rPr lang="en-US" sz="1000" dirty="0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Production </a:t>
              </a:r>
              <a:r>
                <a:rPr lang="en-US" sz="1000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fourragère</a:t>
              </a:r>
              <a:r>
                <a:rPr lang="en-US" sz="1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pour un </a:t>
              </a:r>
              <a:r>
                <a:rPr lang="en-US" sz="1000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pâturage</a:t>
              </a:r>
              <a:r>
                <a:rPr lang="en-US" sz="10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000" dirty="0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(</a:t>
              </a:r>
              <a:r>
                <a:rPr lang="en-US" sz="1000" dirty="0" err="1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juillet</a:t>
              </a:r>
              <a:r>
                <a:rPr lang="en-US" sz="1000" dirty="0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000" dirty="0" err="1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août</a:t>
              </a:r>
              <a:r>
                <a:rPr lang="en-US" sz="1000" dirty="0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)</a:t>
              </a:r>
              <a:endParaRPr lang="en-US" sz="1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cxnSp>
        <p:nvCxnSpPr>
          <p:cNvPr id="85" name="Connecteur droit 84"/>
          <p:cNvCxnSpPr/>
          <p:nvPr/>
        </p:nvCxnSpPr>
        <p:spPr>
          <a:xfrm flipH="1">
            <a:off x="6488853" y="2952449"/>
            <a:ext cx="995680" cy="388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86"/>
          <p:cNvCxnSpPr>
            <a:endCxn id="14" idx="3"/>
          </p:cNvCxnSpPr>
          <p:nvPr/>
        </p:nvCxnSpPr>
        <p:spPr>
          <a:xfrm flipH="1" flipV="1">
            <a:off x="6677388" y="1463036"/>
            <a:ext cx="1473387" cy="9211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88"/>
          <p:cNvCxnSpPr/>
          <p:nvPr/>
        </p:nvCxnSpPr>
        <p:spPr>
          <a:xfrm flipV="1">
            <a:off x="8150775" y="1312763"/>
            <a:ext cx="1165676" cy="10816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" name="Image 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40467" y="42015"/>
            <a:ext cx="742950" cy="1000125"/>
          </a:xfrm>
          <a:prstGeom prst="rect">
            <a:avLst/>
          </a:prstGeom>
        </p:spPr>
      </p:pic>
      <p:sp>
        <p:nvSpPr>
          <p:cNvPr id="54" name="Freeform 31"/>
          <p:cNvSpPr/>
          <p:nvPr/>
        </p:nvSpPr>
        <p:spPr>
          <a:xfrm>
            <a:off x="11055988" y="1361054"/>
            <a:ext cx="284479" cy="281990"/>
          </a:xfrm>
          <a:custGeom>
            <a:avLst/>
            <a:gdLst/>
            <a:ahLst/>
            <a:cxnLst/>
            <a:rect l="l" t="t" r="r" b="b"/>
            <a:pathLst>
              <a:path w="426718" h="422985">
                <a:moveTo>
                  <a:pt x="0" y="0"/>
                </a:moveTo>
                <a:lnTo>
                  <a:pt x="426718" y="0"/>
                </a:lnTo>
                <a:lnTo>
                  <a:pt x="426718" y="422984"/>
                </a:lnTo>
                <a:lnTo>
                  <a:pt x="0" y="4229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ZoneTexte 4"/>
          <p:cNvSpPr txBox="1"/>
          <p:nvPr/>
        </p:nvSpPr>
        <p:spPr>
          <a:xfrm>
            <a:off x="8970552" y="3079912"/>
            <a:ext cx="322144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400" dirty="0" smtClean="0">
                <a:solidFill>
                  <a:srgbClr val="00A3A6"/>
                </a:solidFill>
              </a:rPr>
              <a:t>Apprentissage</a:t>
            </a:r>
            <a:r>
              <a:rPr lang="fr-FR" sz="1400" dirty="0" smtClean="0"/>
              <a:t> annuel sur base des résultats/</a:t>
            </a:r>
            <a:r>
              <a:rPr lang="fr-FR" sz="1400" dirty="0" err="1" smtClean="0"/>
              <a:t>ecarts</a:t>
            </a:r>
            <a:r>
              <a:rPr lang="fr-FR" sz="1400" dirty="0" smtClean="0"/>
              <a:t>, concertation au sein du collectif de l’UE (pluridisciplinaire):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400" dirty="0" smtClean="0">
                <a:solidFill>
                  <a:srgbClr val="00A3A6"/>
                </a:solidFill>
              </a:rPr>
              <a:t>Adaptation</a:t>
            </a:r>
            <a:r>
              <a:rPr lang="fr-FR" sz="1400" dirty="0" smtClean="0"/>
              <a:t> des pratiques/ </a:t>
            </a:r>
            <a:r>
              <a:rPr lang="fr-FR" sz="1400" dirty="0" smtClean="0">
                <a:solidFill>
                  <a:srgbClr val="00A3A6"/>
                </a:solidFill>
              </a:rPr>
              <a:t>révision</a:t>
            </a:r>
            <a:r>
              <a:rPr lang="fr-FR" sz="1400" dirty="0" smtClean="0"/>
              <a:t> des cibles (</a:t>
            </a:r>
            <a:r>
              <a:rPr lang="fr-FR" sz="1400" i="1" dirty="0" err="1" smtClean="0"/>
              <a:t>re</a:t>
            </a:r>
            <a:r>
              <a:rPr lang="fr-FR" sz="1400" i="1" dirty="0" smtClean="0"/>
              <a:t>-conception</a:t>
            </a:r>
            <a:r>
              <a:rPr lang="fr-FR" sz="1400" dirty="0" smtClean="0"/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400" dirty="0" err="1" smtClean="0"/>
              <a:t>Obj</a:t>
            </a:r>
            <a:r>
              <a:rPr lang="fr-FR" sz="1400" dirty="0" smtClean="0"/>
              <a:t>. pilotage et conception système -« cases vertes » 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0545203" y="4589098"/>
            <a:ext cx="15382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i="1" dirty="0" smtClean="0"/>
              <a:t>Adapté </a:t>
            </a:r>
            <a:r>
              <a:rPr lang="fr-FR" sz="900" i="1" dirty="0" err="1" smtClean="0"/>
              <a:t>Ferrané</a:t>
            </a:r>
            <a:r>
              <a:rPr lang="fr-FR" sz="900" i="1" dirty="0" smtClean="0"/>
              <a:t> et al, 2020</a:t>
            </a:r>
            <a:endParaRPr lang="fr-FR" sz="900" i="1" dirty="0"/>
          </a:p>
        </p:txBody>
      </p:sp>
    </p:spTree>
    <p:extLst>
      <p:ext uri="{BB962C8B-B14F-4D97-AF65-F5344CB8AC3E}">
        <p14:creationId xmlns:p14="http://schemas.microsoft.com/office/powerpoint/2010/main" val="92526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re 3">
            <a:extLst>
              <a:ext uri="{FF2B5EF4-FFF2-40B4-BE49-F238E27FC236}">
                <a16:creationId xmlns:a16="http://schemas.microsoft.com/office/drawing/2014/main" id="{B04BF84E-87D9-44F4-AA24-825D16CC57AD}"/>
              </a:ext>
            </a:extLst>
          </p:cNvPr>
          <p:cNvSpPr txBox="1">
            <a:spLocks/>
          </p:cNvSpPr>
          <p:nvPr/>
        </p:nvSpPr>
        <p:spPr>
          <a:xfrm>
            <a:off x="726101" y="8825"/>
            <a:ext cx="11180764" cy="888251"/>
          </a:xfrm>
          <a:prstGeom prst="rect">
            <a:avLst/>
          </a:prstGeom>
        </p:spPr>
        <p:txBody>
          <a:bodyPr vert="horz" lIns="0" tIns="46800" rIns="91440" bIns="45720" rtlCol="0" anchor="ctr" anchorCtr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Tx/>
              <a:buBlip>
                <a:blip r:embed="rId3"/>
              </a:buBlip>
              <a:defRPr sz="3000" b="1" kern="1200">
                <a:solidFill>
                  <a:srgbClr val="00A3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0" dirty="0" smtClean="0">
                <a:latin typeface="+mn-lt"/>
              </a:rPr>
              <a:t>Vision intégrée</a:t>
            </a:r>
            <a:r>
              <a:rPr lang="fr-FR" b="0" dirty="0">
                <a:latin typeface="+mn-lt"/>
              </a:rPr>
              <a:t> </a:t>
            </a:r>
            <a:r>
              <a:rPr lang="fr-FR" b="0" dirty="0" smtClean="0">
                <a:latin typeface="+mn-lt"/>
              </a:rPr>
              <a:t>(empreinte, efficience, productivité, production)</a:t>
            </a:r>
            <a:endParaRPr lang="fr-FR" b="0" dirty="0">
              <a:latin typeface="+mn-lt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0467" y="42015"/>
            <a:ext cx="742950" cy="1000125"/>
          </a:xfrm>
          <a:prstGeom prst="rect">
            <a:avLst/>
          </a:prstGeom>
        </p:spPr>
      </p:pic>
      <p:sp>
        <p:nvSpPr>
          <p:cNvPr id="27" name="ZoneTexte 26"/>
          <p:cNvSpPr txBox="1"/>
          <p:nvPr/>
        </p:nvSpPr>
        <p:spPr>
          <a:xfrm>
            <a:off x="175877" y="1940100"/>
            <a:ext cx="1897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 smtClean="0">
                <a:sym typeface="Wingdings" panose="05000000000000000000" pitchFamily="2" charset="2"/>
              </a:rPr>
              <a:t>Ressources gérées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4390005" y="1937354"/>
            <a:ext cx="3841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A3A6"/>
                </a:solidFill>
                <a:sym typeface="Wingdings" panose="05000000000000000000" pitchFamily="2" charset="2"/>
              </a:rPr>
              <a:t>Efficience</a:t>
            </a:r>
            <a:r>
              <a:rPr lang="fr-FR" dirty="0" smtClean="0">
                <a:sym typeface="Wingdings" panose="05000000000000000000" pitchFamily="2" charset="2"/>
              </a:rPr>
              <a:t> et/ou </a:t>
            </a:r>
            <a:r>
              <a:rPr lang="fr-FR" dirty="0" smtClean="0">
                <a:solidFill>
                  <a:srgbClr val="00A3A6"/>
                </a:solidFill>
                <a:sym typeface="Wingdings" panose="05000000000000000000" pitchFamily="2" charset="2"/>
              </a:rPr>
              <a:t>productivité</a:t>
            </a:r>
            <a:r>
              <a:rPr lang="fr-FR" dirty="0" smtClean="0">
                <a:sym typeface="Wingdings" panose="05000000000000000000" pitchFamily="2" charset="2"/>
              </a:rPr>
              <a:t> liées </a:t>
            </a:r>
          </a:p>
          <a:p>
            <a:r>
              <a:rPr lang="fr-FR" dirty="0" smtClean="0">
                <a:sym typeface="Wingdings" panose="05000000000000000000" pitchFamily="2" charset="2"/>
              </a:rPr>
              <a:t>aux différents types d'empreintes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8042139" y="1943179"/>
            <a:ext cx="1351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A3A6"/>
                </a:solidFill>
                <a:sym typeface="Wingdings" panose="05000000000000000000" pitchFamily="2" charset="2"/>
              </a:rPr>
              <a:t>Production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2700671" y="1936591"/>
            <a:ext cx="16961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A3A6"/>
                </a:solidFill>
                <a:sym typeface="Wingdings" panose="05000000000000000000" pitchFamily="2" charset="2"/>
              </a:rPr>
              <a:t>Empreinte</a:t>
            </a:r>
          </a:p>
          <a:p>
            <a:r>
              <a:rPr lang="fr-FR" dirty="0" smtClean="0">
                <a:sym typeface="Wingdings" panose="05000000000000000000" pitchFamily="2" charset="2"/>
              </a:rPr>
              <a:t>(prélèvements)</a:t>
            </a:r>
          </a:p>
          <a:p>
            <a:endParaRPr lang="fr-FR" dirty="0" smtClean="0">
              <a:sym typeface="Wingdings" panose="05000000000000000000" pitchFamily="2" charset="2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10250525" y="1936591"/>
            <a:ext cx="1351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A3A6"/>
                </a:solidFill>
                <a:sym typeface="Wingdings" panose="05000000000000000000" pitchFamily="2" charset="2"/>
              </a:rPr>
              <a:t>Empreinte</a:t>
            </a:r>
          </a:p>
          <a:p>
            <a:r>
              <a:rPr lang="fr-FR" dirty="0" smtClean="0">
                <a:sym typeface="Wingdings" panose="05000000000000000000" pitchFamily="2" charset="2"/>
              </a:rPr>
              <a:t>(ajouts)</a:t>
            </a:r>
          </a:p>
          <a:p>
            <a:endParaRPr lang="fr-FR" dirty="0" smtClean="0">
              <a:sym typeface="Wingdings" panose="05000000000000000000" pitchFamily="2" charset="2"/>
            </a:endParaRPr>
          </a:p>
        </p:txBody>
      </p:sp>
      <p:cxnSp>
        <p:nvCxnSpPr>
          <p:cNvPr id="46" name="Connecteur droit 45"/>
          <p:cNvCxnSpPr/>
          <p:nvPr/>
        </p:nvCxnSpPr>
        <p:spPr>
          <a:xfrm flipH="1">
            <a:off x="3410577" y="3034323"/>
            <a:ext cx="0" cy="5939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ZoneTexte 55"/>
          <p:cNvSpPr txBox="1"/>
          <p:nvPr/>
        </p:nvSpPr>
        <p:spPr>
          <a:xfrm>
            <a:off x="7722714" y="5917882"/>
            <a:ext cx="1956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Wingdings" panose="05000000000000000000" pitchFamily="2" charset="2"/>
              </a:rPr>
              <a:t>Herbe, faune, flore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9759191" y="5892016"/>
            <a:ext cx="2223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smtClean="0">
                <a:sym typeface="Wingdings" panose="05000000000000000000" pitchFamily="2" charset="2"/>
              </a:rPr>
              <a:t>Inondation (cm en +)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8410088" y="3236649"/>
            <a:ext cx="984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ym typeface="Wingdings" panose="05000000000000000000" pitchFamily="2" charset="2"/>
              </a:rPr>
              <a:t>C</a:t>
            </a:r>
            <a:r>
              <a:rPr lang="fr-FR" dirty="0" smtClean="0">
                <a:sym typeface="Wingdings" panose="05000000000000000000" pitchFamily="2" charset="2"/>
              </a:rPr>
              <a:t>éréales</a:t>
            </a:r>
          </a:p>
        </p:txBody>
      </p:sp>
      <p:pic>
        <p:nvPicPr>
          <p:cNvPr id="49" name="Imag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767394" y="3249684"/>
            <a:ext cx="1285875" cy="276225"/>
          </a:xfrm>
          <a:prstGeom prst="rect">
            <a:avLst/>
          </a:prstGeom>
        </p:spPr>
      </p:pic>
      <p:pic>
        <p:nvPicPr>
          <p:cNvPr id="50" name="Imag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093912" y="5019073"/>
            <a:ext cx="1285875" cy="276225"/>
          </a:xfrm>
          <a:prstGeom prst="rect">
            <a:avLst/>
          </a:prstGeom>
        </p:spPr>
      </p:pic>
      <p:pic>
        <p:nvPicPr>
          <p:cNvPr id="52" name="Image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086495" y="3245772"/>
            <a:ext cx="1285875" cy="276225"/>
          </a:xfrm>
          <a:prstGeom prst="rect">
            <a:avLst/>
          </a:prstGeom>
        </p:spPr>
      </p:pic>
      <p:pic>
        <p:nvPicPr>
          <p:cNvPr id="60" name="Image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633784" y="3249650"/>
            <a:ext cx="1285875" cy="276225"/>
          </a:xfrm>
          <a:prstGeom prst="rect">
            <a:avLst/>
          </a:prstGeom>
        </p:spPr>
      </p:pic>
      <p:pic>
        <p:nvPicPr>
          <p:cNvPr id="61" name="Image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057617" y="5019073"/>
            <a:ext cx="1285875" cy="276225"/>
          </a:xfrm>
          <a:prstGeom prst="rect">
            <a:avLst/>
          </a:prstGeom>
        </p:spPr>
      </p:pic>
      <p:pic>
        <p:nvPicPr>
          <p:cNvPr id="71" name="Image 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0421409" y="5072044"/>
            <a:ext cx="1285875" cy="276225"/>
          </a:xfrm>
          <a:prstGeom prst="rect">
            <a:avLst/>
          </a:prstGeom>
        </p:spPr>
      </p:pic>
      <p:sp>
        <p:nvSpPr>
          <p:cNvPr id="76" name="ZoneTexte 75"/>
          <p:cNvSpPr txBox="1"/>
          <p:nvPr/>
        </p:nvSpPr>
        <p:spPr>
          <a:xfrm>
            <a:off x="4967381" y="4085868"/>
            <a:ext cx="1941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Wingdings" panose="05000000000000000000" pitchFamily="2" charset="2"/>
              </a:rPr>
              <a:t>Incréments par cm</a:t>
            </a:r>
            <a:endParaRPr lang="fr-FR" dirty="0" smtClean="0">
              <a:solidFill>
                <a:srgbClr val="00A3A6"/>
              </a:solidFill>
              <a:sym typeface="Wingdings" panose="05000000000000000000" pitchFamily="2" charset="2"/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192364" y="2809104"/>
            <a:ext cx="1887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Wingdings" panose="05000000000000000000" pitchFamily="2" charset="2"/>
              </a:rPr>
              <a:t>Drainage des </a:t>
            </a:r>
          </a:p>
          <a:p>
            <a:r>
              <a:rPr lang="fr-FR" dirty="0" smtClean="0">
                <a:sym typeface="Wingdings" panose="05000000000000000000" pitchFamily="2" charset="2"/>
              </a:rPr>
              <a:t>Parcelles cultivées</a:t>
            </a:r>
            <a:endParaRPr lang="fr-FR" dirty="0" smtClean="0">
              <a:solidFill>
                <a:srgbClr val="00A3A6"/>
              </a:solidFill>
              <a:sym typeface="Wingdings" panose="05000000000000000000" pitchFamily="2" charset="2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208287" y="4845768"/>
            <a:ext cx="2031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Wingdings" panose="05000000000000000000" pitchFamily="2" charset="2"/>
              </a:rPr>
              <a:t>Pilotage des vannes</a:t>
            </a:r>
          </a:p>
          <a:p>
            <a:r>
              <a:rPr lang="fr-FR" dirty="0" smtClean="0">
                <a:sym typeface="Wingdings" panose="05000000000000000000" pitchFamily="2" charset="2"/>
              </a:rPr>
              <a:t>des canaux</a:t>
            </a:r>
            <a:endParaRPr lang="fr-FR" dirty="0" smtClean="0">
              <a:solidFill>
                <a:srgbClr val="00A3A6"/>
              </a:solidFill>
              <a:sym typeface="Wingdings" panose="05000000000000000000" pitchFamily="2" charset="2"/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2533006" y="4080426"/>
            <a:ext cx="2515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ym typeface="Wingdings" panose="05000000000000000000" pitchFamily="2" charset="2"/>
              </a:rPr>
              <a:t>Drainage (cm en -) </a:t>
            </a:r>
            <a:endParaRPr lang="fr-FR" dirty="0" smtClean="0">
              <a:solidFill>
                <a:srgbClr val="00A3A6"/>
              </a:solidFill>
              <a:sym typeface="Wingdings" panose="05000000000000000000" pitchFamily="2" charset="2"/>
            </a:endParaRPr>
          </a:p>
        </p:txBody>
      </p:sp>
      <p:pic>
        <p:nvPicPr>
          <p:cNvPr id="57" name="Image 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635859" y="5022616"/>
            <a:ext cx="1285875" cy="276225"/>
          </a:xfrm>
          <a:prstGeom prst="rect">
            <a:avLst/>
          </a:prstGeom>
        </p:spPr>
      </p:pic>
      <p:pic>
        <p:nvPicPr>
          <p:cNvPr id="66" name="Image 6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454570" y="5022614"/>
            <a:ext cx="1285875" cy="276225"/>
          </a:xfrm>
          <a:prstGeom prst="rect">
            <a:avLst/>
          </a:prstGeom>
        </p:spPr>
      </p:pic>
      <p:sp>
        <p:nvSpPr>
          <p:cNvPr id="70" name="ZoneTexte 69"/>
          <p:cNvSpPr txBox="1"/>
          <p:nvPr/>
        </p:nvSpPr>
        <p:spPr>
          <a:xfrm>
            <a:off x="4967381" y="5893982"/>
            <a:ext cx="1941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Wingdings" panose="05000000000000000000" pitchFamily="2" charset="2"/>
              </a:rPr>
              <a:t>Incréments par cm</a:t>
            </a:r>
            <a:endParaRPr lang="fr-FR" dirty="0" smtClean="0">
              <a:solidFill>
                <a:srgbClr val="00A3A6"/>
              </a:solidFill>
              <a:sym typeface="Wingdings" panose="05000000000000000000" pitchFamily="2" charset="2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2416048" y="2859921"/>
            <a:ext cx="0" cy="32426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73"/>
          <p:cNvCxnSpPr/>
          <p:nvPr/>
        </p:nvCxnSpPr>
        <p:spPr>
          <a:xfrm>
            <a:off x="4535471" y="2836021"/>
            <a:ext cx="0" cy="32426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79"/>
          <p:cNvCxnSpPr/>
          <p:nvPr/>
        </p:nvCxnSpPr>
        <p:spPr>
          <a:xfrm>
            <a:off x="7399173" y="2836021"/>
            <a:ext cx="0" cy="32426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80"/>
          <p:cNvCxnSpPr/>
          <p:nvPr/>
        </p:nvCxnSpPr>
        <p:spPr>
          <a:xfrm>
            <a:off x="9759190" y="2945905"/>
            <a:ext cx="0" cy="32426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81"/>
          <p:cNvCxnSpPr/>
          <p:nvPr/>
        </p:nvCxnSpPr>
        <p:spPr>
          <a:xfrm rot="16200000">
            <a:off x="6053281" y="-1256273"/>
            <a:ext cx="0" cy="1144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82"/>
          <p:cNvCxnSpPr/>
          <p:nvPr/>
        </p:nvCxnSpPr>
        <p:spPr>
          <a:xfrm rot="16200000">
            <a:off x="6053280" y="-3059978"/>
            <a:ext cx="0" cy="1144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175877" y="1360495"/>
            <a:ext cx="351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ym typeface="Wingdings" panose="05000000000000000000" pitchFamily="2" charset="2"/>
              </a:rPr>
              <a:t>Stratégie de gestion des ressources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3574501" y="1389051"/>
            <a:ext cx="848879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v</a:t>
            </a:r>
            <a:r>
              <a:rPr lang="fr-FR" sz="1600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s. 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i</a:t>
            </a:r>
            <a:r>
              <a:rPr lang="fr-FR" sz="1600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mpondérables (climat, incertitudes, incidents, défaut de connaissance, biais de représentation…)</a:t>
            </a:r>
          </a:p>
        </p:txBody>
      </p:sp>
    </p:spTree>
    <p:extLst>
      <p:ext uri="{BB962C8B-B14F-4D97-AF65-F5344CB8AC3E}">
        <p14:creationId xmlns:p14="http://schemas.microsoft.com/office/powerpoint/2010/main" val="237892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re 3">
            <a:extLst>
              <a:ext uri="{FF2B5EF4-FFF2-40B4-BE49-F238E27FC236}">
                <a16:creationId xmlns:a16="http://schemas.microsoft.com/office/drawing/2014/main" id="{B04BF84E-87D9-44F4-AA24-825D16CC57AD}"/>
              </a:ext>
            </a:extLst>
          </p:cNvPr>
          <p:cNvSpPr txBox="1">
            <a:spLocks/>
          </p:cNvSpPr>
          <p:nvPr/>
        </p:nvSpPr>
        <p:spPr>
          <a:xfrm>
            <a:off x="726101" y="8825"/>
            <a:ext cx="11180764" cy="888251"/>
          </a:xfrm>
          <a:prstGeom prst="rect">
            <a:avLst/>
          </a:prstGeom>
        </p:spPr>
        <p:txBody>
          <a:bodyPr vert="horz" lIns="0" tIns="46800" rIns="91440" bIns="45720" rtlCol="0" anchor="ctr" anchorCtr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Tx/>
              <a:buBlip>
                <a:blip r:embed="rId3"/>
              </a:buBlip>
              <a:defRPr sz="3000" b="1" kern="1200">
                <a:solidFill>
                  <a:srgbClr val="00A3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0" dirty="0" smtClean="0">
                <a:latin typeface="+mn-lt"/>
              </a:rPr>
              <a:t>Station expérimentale de Lavalette à Montpellier</a:t>
            </a:r>
            <a:endParaRPr lang="fr-FR" b="0" dirty="0">
              <a:latin typeface="+mn-lt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0467" y="42015"/>
            <a:ext cx="742950" cy="100012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/>
          <a:srcRect l="22505" t="12265" r="25297" b="4549"/>
          <a:stretch/>
        </p:blipFill>
        <p:spPr>
          <a:xfrm>
            <a:off x="1166070" y="829963"/>
            <a:ext cx="5447103" cy="4882939"/>
          </a:xfrm>
          <a:prstGeom prst="rect">
            <a:avLst/>
          </a:prstGeom>
          <a:ln>
            <a:solidFill>
              <a:srgbClr val="00A3A6"/>
            </a:solidFill>
          </a:ln>
        </p:spPr>
      </p:pic>
      <p:sp>
        <p:nvSpPr>
          <p:cNvPr id="6" name="Forme libre 5"/>
          <p:cNvSpPr/>
          <p:nvPr/>
        </p:nvSpPr>
        <p:spPr>
          <a:xfrm>
            <a:off x="1585519" y="1593908"/>
            <a:ext cx="4924338" cy="2508309"/>
          </a:xfrm>
          <a:custGeom>
            <a:avLst/>
            <a:gdLst>
              <a:gd name="connsiteX0" fmla="*/ 0 w 4924338"/>
              <a:gd name="connsiteY0" fmla="*/ 100668 h 2508309"/>
              <a:gd name="connsiteX1" fmla="*/ 109057 w 4924338"/>
              <a:gd name="connsiteY1" fmla="*/ 1468074 h 2508309"/>
              <a:gd name="connsiteX2" fmla="*/ 553674 w 4924338"/>
              <a:gd name="connsiteY2" fmla="*/ 1426129 h 2508309"/>
              <a:gd name="connsiteX3" fmla="*/ 738231 w 4924338"/>
              <a:gd name="connsiteY3" fmla="*/ 2155971 h 2508309"/>
              <a:gd name="connsiteX4" fmla="*/ 973123 w 4924338"/>
              <a:gd name="connsiteY4" fmla="*/ 2508309 h 2508309"/>
              <a:gd name="connsiteX5" fmla="*/ 2801923 w 4924338"/>
              <a:gd name="connsiteY5" fmla="*/ 2189527 h 2508309"/>
              <a:gd name="connsiteX6" fmla="*/ 2877424 w 4924338"/>
              <a:gd name="connsiteY6" fmla="*/ 2416030 h 2508309"/>
              <a:gd name="connsiteX7" fmla="*/ 3892492 w 4924338"/>
              <a:gd name="connsiteY7" fmla="*/ 2189527 h 2508309"/>
              <a:gd name="connsiteX8" fmla="*/ 4118995 w 4924338"/>
              <a:gd name="connsiteY8" fmla="*/ 2315362 h 2508309"/>
              <a:gd name="connsiteX9" fmla="*/ 4345498 w 4924338"/>
              <a:gd name="connsiteY9" fmla="*/ 2105637 h 2508309"/>
              <a:gd name="connsiteX10" fmla="*/ 4924338 w 4924338"/>
              <a:gd name="connsiteY10" fmla="*/ 2030136 h 2508309"/>
              <a:gd name="connsiteX11" fmla="*/ 4555222 w 4924338"/>
              <a:gd name="connsiteY11" fmla="*/ 176169 h 2508309"/>
              <a:gd name="connsiteX12" fmla="*/ 4244830 w 4924338"/>
              <a:gd name="connsiteY12" fmla="*/ 50334 h 2508309"/>
              <a:gd name="connsiteX13" fmla="*/ 3867325 w 4924338"/>
              <a:gd name="connsiteY13" fmla="*/ 0 h 2508309"/>
              <a:gd name="connsiteX14" fmla="*/ 2441197 w 4924338"/>
              <a:gd name="connsiteY14" fmla="*/ 0 h 2508309"/>
              <a:gd name="connsiteX15" fmla="*/ 0 w 4924338"/>
              <a:gd name="connsiteY15" fmla="*/ 100668 h 250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924338" h="2508309">
                <a:moveTo>
                  <a:pt x="0" y="100668"/>
                </a:moveTo>
                <a:lnTo>
                  <a:pt x="109057" y="1468074"/>
                </a:lnTo>
                <a:lnTo>
                  <a:pt x="553674" y="1426129"/>
                </a:lnTo>
                <a:lnTo>
                  <a:pt x="738231" y="2155971"/>
                </a:lnTo>
                <a:lnTo>
                  <a:pt x="973123" y="2508309"/>
                </a:lnTo>
                <a:lnTo>
                  <a:pt x="2801923" y="2189527"/>
                </a:lnTo>
                <a:lnTo>
                  <a:pt x="2877424" y="2416030"/>
                </a:lnTo>
                <a:lnTo>
                  <a:pt x="3892492" y="2189527"/>
                </a:lnTo>
                <a:lnTo>
                  <a:pt x="4118995" y="2315362"/>
                </a:lnTo>
                <a:lnTo>
                  <a:pt x="4345498" y="2105637"/>
                </a:lnTo>
                <a:lnTo>
                  <a:pt x="4924338" y="2030136"/>
                </a:lnTo>
                <a:lnTo>
                  <a:pt x="4555222" y="176169"/>
                </a:lnTo>
                <a:lnTo>
                  <a:pt x="4244830" y="50334"/>
                </a:lnTo>
                <a:lnTo>
                  <a:pt x="3867325" y="0"/>
                </a:lnTo>
                <a:lnTo>
                  <a:pt x="2441197" y="0"/>
                </a:lnTo>
                <a:lnTo>
                  <a:pt x="0" y="100668"/>
                </a:lnTo>
                <a:close/>
              </a:path>
            </a:pathLst>
          </a:custGeom>
          <a:noFill/>
          <a:ln w="53975">
            <a:solidFill>
              <a:srgbClr val="00A3A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6830009" y="1399590"/>
            <a:ext cx="50768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275662"/>
                </a:solidFill>
              </a:rPr>
              <a:t>UMR G-EAU – Gestion de l'Eau, Acteurs, Usages</a:t>
            </a:r>
          </a:p>
          <a:p>
            <a:endParaRPr lang="fr-FR" dirty="0">
              <a:solidFill>
                <a:srgbClr val="275662"/>
              </a:solidFill>
            </a:endParaRPr>
          </a:p>
          <a:p>
            <a:r>
              <a:rPr lang="fr-FR" dirty="0" smtClean="0">
                <a:solidFill>
                  <a:srgbClr val="275662"/>
                </a:solidFill>
              </a:rPr>
              <a:t>Equipe OPTIMISTE – </a:t>
            </a:r>
            <a:r>
              <a:rPr lang="fr-FR" u="sng" dirty="0" smtClean="0">
                <a:solidFill>
                  <a:srgbClr val="275662"/>
                </a:solidFill>
              </a:rPr>
              <a:t>O</a:t>
            </a:r>
            <a:r>
              <a:rPr lang="fr-FR" dirty="0" smtClean="0">
                <a:solidFill>
                  <a:srgbClr val="275662"/>
                </a:solidFill>
              </a:rPr>
              <a:t>ptimisation du </a:t>
            </a:r>
            <a:r>
              <a:rPr lang="fr-FR" u="sng" dirty="0" smtClean="0">
                <a:solidFill>
                  <a:srgbClr val="275662"/>
                </a:solidFill>
              </a:rPr>
              <a:t>P</a:t>
            </a:r>
            <a:r>
              <a:rPr lang="fr-FR" dirty="0" smtClean="0">
                <a:solidFill>
                  <a:srgbClr val="275662"/>
                </a:solidFill>
              </a:rPr>
              <a:t>ilotage et des </a:t>
            </a:r>
            <a:r>
              <a:rPr lang="fr-FR" u="sng" dirty="0" smtClean="0">
                <a:solidFill>
                  <a:srgbClr val="275662"/>
                </a:solidFill>
              </a:rPr>
              <a:t>T</a:t>
            </a:r>
            <a:r>
              <a:rPr lang="fr-FR" dirty="0" smtClean="0">
                <a:solidFill>
                  <a:srgbClr val="275662"/>
                </a:solidFill>
              </a:rPr>
              <a:t>echnologies d'</a:t>
            </a:r>
            <a:r>
              <a:rPr lang="fr-FR" u="sng" dirty="0" smtClean="0">
                <a:solidFill>
                  <a:srgbClr val="275662"/>
                </a:solidFill>
              </a:rPr>
              <a:t>I</a:t>
            </a:r>
            <a:r>
              <a:rPr lang="fr-FR" dirty="0" smtClean="0">
                <a:solidFill>
                  <a:srgbClr val="275662"/>
                </a:solidFill>
              </a:rPr>
              <a:t>rrigation, </a:t>
            </a:r>
            <a:r>
              <a:rPr lang="fr-FR" u="sng" dirty="0" smtClean="0">
                <a:solidFill>
                  <a:srgbClr val="275662"/>
                </a:solidFill>
              </a:rPr>
              <a:t>M</a:t>
            </a:r>
            <a:r>
              <a:rPr lang="fr-FR" dirty="0" smtClean="0">
                <a:solidFill>
                  <a:srgbClr val="275662"/>
                </a:solidFill>
              </a:rPr>
              <a:t>inimisation des </a:t>
            </a:r>
            <a:r>
              <a:rPr lang="fr-FR" u="sng" dirty="0" smtClean="0">
                <a:solidFill>
                  <a:srgbClr val="275662"/>
                </a:solidFill>
              </a:rPr>
              <a:t>I</a:t>
            </a:r>
            <a:r>
              <a:rPr lang="fr-FR" dirty="0" smtClean="0">
                <a:solidFill>
                  <a:srgbClr val="275662"/>
                </a:solidFill>
              </a:rPr>
              <a:t>ntrant</a:t>
            </a:r>
            <a:r>
              <a:rPr lang="fr-FR" u="sng" dirty="0" smtClean="0">
                <a:solidFill>
                  <a:srgbClr val="275662"/>
                </a:solidFill>
              </a:rPr>
              <a:t>S</a:t>
            </a:r>
            <a:r>
              <a:rPr lang="fr-FR" dirty="0" smtClean="0">
                <a:solidFill>
                  <a:srgbClr val="275662"/>
                </a:solidFill>
              </a:rPr>
              <a:t>, </a:t>
            </a:r>
            <a:r>
              <a:rPr lang="fr-FR" u="sng" dirty="0" smtClean="0">
                <a:solidFill>
                  <a:srgbClr val="275662"/>
                </a:solidFill>
              </a:rPr>
              <a:t>T</a:t>
            </a:r>
            <a:r>
              <a:rPr lang="fr-FR" dirty="0" smtClean="0">
                <a:solidFill>
                  <a:srgbClr val="275662"/>
                </a:solidFill>
              </a:rPr>
              <a:t>ransferts dans l'</a:t>
            </a:r>
            <a:r>
              <a:rPr lang="fr-FR" u="sng" dirty="0" smtClean="0">
                <a:solidFill>
                  <a:srgbClr val="275662"/>
                </a:solidFill>
              </a:rPr>
              <a:t>E</a:t>
            </a:r>
            <a:r>
              <a:rPr lang="fr-FR" dirty="0" smtClean="0">
                <a:solidFill>
                  <a:srgbClr val="275662"/>
                </a:solidFill>
              </a:rPr>
              <a:t>nvironnement</a:t>
            </a:r>
          </a:p>
          <a:p>
            <a:endParaRPr lang="fr-FR" dirty="0">
              <a:solidFill>
                <a:srgbClr val="275662"/>
              </a:solidFill>
            </a:endParaRPr>
          </a:p>
          <a:p>
            <a:r>
              <a:rPr lang="fr-FR" dirty="0" smtClean="0">
                <a:solidFill>
                  <a:srgbClr val="275662"/>
                </a:solidFill>
              </a:rPr>
              <a:t>Plateforme PRESTI – Plateforme de Recherche et d'Expérimentation en Sciences et Technologies de l'Irrigation (multi-services)</a:t>
            </a:r>
          </a:p>
          <a:p>
            <a:endParaRPr lang="fr-FR" dirty="0">
              <a:solidFill>
                <a:srgbClr val="275662"/>
              </a:solidFill>
            </a:endParaRPr>
          </a:p>
          <a:p>
            <a:r>
              <a:rPr lang="fr-FR" dirty="0" smtClean="0">
                <a:solidFill>
                  <a:srgbClr val="275662"/>
                </a:solidFill>
              </a:rPr>
              <a:t>Modèle Optirrig – Génération, analyse et optimisation de scénarios d'irrigation</a:t>
            </a:r>
          </a:p>
          <a:p>
            <a:endParaRPr lang="fr-FR" dirty="0">
              <a:solidFill>
                <a:srgbClr val="275662"/>
              </a:solidFill>
            </a:endParaRPr>
          </a:p>
          <a:p>
            <a:r>
              <a:rPr lang="fr-FR" dirty="0">
                <a:solidFill>
                  <a:srgbClr val="275662"/>
                </a:solidFill>
              </a:rPr>
              <a:t>H</a:t>
            </a:r>
            <a:r>
              <a:rPr lang="fr-FR" dirty="0" smtClean="0">
                <a:solidFill>
                  <a:srgbClr val="275662"/>
                </a:solidFill>
              </a:rPr>
              <a:t>istorique de travaux sur l'efficience de l'irrigation</a:t>
            </a:r>
          </a:p>
        </p:txBody>
      </p:sp>
    </p:spTree>
    <p:extLst>
      <p:ext uri="{BB962C8B-B14F-4D97-AF65-F5344CB8AC3E}">
        <p14:creationId xmlns:p14="http://schemas.microsoft.com/office/powerpoint/2010/main" val="20451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re 3">
            <a:extLst>
              <a:ext uri="{FF2B5EF4-FFF2-40B4-BE49-F238E27FC236}">
                <a16:creationId xmlns:a16="http://schemas.microsoft.com/office/drawing/2014/main" id="{B04BF84E-87D9-44F4-AA24-825D16CC57AD}"/>
              </a:ext>
            </a:extLst>
          </p:cNvPr>
          <p:cNvSpPr txBox="1">
            <a:spLocks/>
          </p:cNvSpPr>
          <p:nvPr/>
        </p:nvSpPr>
        <p:spPr>
          <a:xfrm>
            <a:off x="726101" y="8825"/>
            <a:ext cx="11180764" cy="888251"/>
          </a:xfrm>
          <a:prstGeom prst="rect">
            <a:avLst/>
          </a:prstGeom>
        </p:spPr>
        <p:txBody>
          <a:bodyPr vert="horz" lIns="0" tIns="46800" rIns="91440" bIns="45720" rtlCol="0" anchor="ctr" anchorCtr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Tx/>
              <a:buBlip>
                <a:blip r:embed="rId3"/>
              </a:buBlip>
              <a:defRPr sz="3000" b="1" kern="1200">
                <a:solidFill>
                  <a:srgbClr val="00A3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0" dirty="0">
                <a:latin typeface="+mn-lt"/>
              </a:rPr>
              <a:t>E</a:t>
            </a:r>
            <a:r>
              <a:rPr lang="fr-FR" b="0" dirty="0" smtClean="0">
                <a:latin typeface="+mn-lt"/>
              </a:rPr>
              <a:t>fficience et empreinte de l'irrigation</a:t>
            </a:r>
            <a:endParaRPr lang="fr-FR" b="0" dirty="0">
              <a:latin typeface="+mn-lt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0467" y="42015"/>
            <a:ext cx="742950" cy="100012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/>
          <a:srcRect l="7164" r="13091"/>
          <a:stretch/>
        </p:blipFill>
        <p:spPr>
          <a:xfrm>
            <a:off x="4117110" y="1042140"/>
            <a:ext cx="7417406" cy="523204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864" y="969608"/>
            <a:ext cx="3176239" cy="2166452"/>
          </a:xfrm>
          <a:prstGeom prst="rect">
            <a:avLst/>
          </a:prstGeom>
        </p:spPr>
      </p:pic>
      <p:sp>
        <p:nvSpPr>
          <p:cNvPr id="39" name="Arc 38"/>
          <p:cNvSpPr/>
          <p:nvPr/>
        </p:nvSpPr>
        <p:spPr>
          <a:xfrm flipV="1">
            <a:off x="1803115" y="1713671"/>
            <a:ext cx="3699404" cy="1537549"/>
          </a:xfrm>
          <a:prstGeom prst="arc">
            <a:avLst>
              <a:gd name="adj1" fmla="val 12262915"/>
              <a:gd name="adj2" fmla="val 19402315"/>
            </a:avLst>
          </a:prstGeom>
          <a:ln w="50800">
            <a:solidFill>
              <a:srgbClr val="00A3A6">
                <a:alpha val="35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ZoneTexte 39"/>
          <p:cNvSpPr txBox="1"/>
          <p:nvPr/>
        </p:nvSpPr>
        <p:spPr>
          <a:xfrm>
            <a:off x="461394" y="3694612"/>
            <a:ext cx="355495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275662"/>
                </a:solidFill>
              </a:rPr>
              <a:t>La cascade d'efficience</a:t>
            </a:r>
          </a:p>
          <a:p>
            <a:r>
              <a:rPr lang="fr-FR" dirty="0" smtClean="0">
                <a:solidFill>
                  <a:srgbClr val="275662"/>
                </a:solidFill>
              </a:rPr>
              <a:t>Processus et flux successifs</a:t>
            </a:r>
          </a:p>
          <a:p>
            <a:r>
              <a:rPr lang="fr-FR" dirty="0" smtClean="0">
                <a:solidFill>
                  <a:srgbClr val="275662"/>
                </a:solidFill>
              </a:rPr>
              <a:t>Loi de mélange pluie-irrigation</a:t>
            </a:r>
          </a:p>
          <a:p>
            <a:r>
              <a:rPr lang="fr-FR" sz="1600" i="1" dirty="0">
                <a:solidFill>
                  <a:srgbClr val="00A3A6"/>
                </a:solidFill>
              </a:rPr>
              <a:t>Hypothèse de modélisation (Optirrig)</a:t>
            </a:r>
          </a:p>
          <a:p>
            <a:r>
              <a:rPr lang="fr-FR" dirty="0" smtClean="0">
                <a:solidFill>
                  <a:srgbClr val="275662"/>
                </a:solidFill>
              </a:rPr>
              <a:t>Efficience et pertes à chaque étape</a:t>
            </a:r>
          </a:p>
          <a:p>
            <a:r>
              <a:rPr lang="fr-FR" dirty="0" smtClean="0">
                <a:solidFill>
                  <a:srgbClr val="275662"/>
                </a:solidFill>
              </a:rPr>
              <a:t>Efficience finale TPI/</a:t>
            </a:r>
            <a:r>
              <a:rPr lang="fr-FR" dirty="0" smtClean="0">
                <a:solidFill>
                  <a:srgbClr val="275662"/>
                </a:solidFill>
                <a:sym typeface="Symbol" panose="05050102010706020507" pitchFamily="18" charset="2"/>
              </a:rPr>
              <a:t>I</a:t>
            </a:r>
          </a:p>
          <a:p>
            <a:r>
              <a:rPr lang="fr-FR" sz="1600" i="1" dirty="0" smtClean="0">
                <a:solidFill>
                  <a:srgbClr val="00A3A6"/>
                </a:solidFill>
                <a:sym typeface="Symbol" panose="05050102010706020507" pitchFamily="18" charset="2"/>
              </a:rPr>
              <a:t>Dépend des technos et du pilotage</a:t>
            </a:r>
          </a:p>
          <a:p>
            <a:r>
              <a:rPr lang="fr-FR" sz="1600" i="1" dirty="0" smtClean="0">
                <a:solidFill>
                  <a:srgbClr val="00A3A6"/>
                </a:solidFill>
                <a:sym typeface="Symbol" panose="05050102010706020507" pitchFamily="18" charset="2"/>
              </a:rPr>
              <a:t>Efficiences intermédiaires à améliorer ?</a:t>
            </a:r>
            <a:endParaRPr lang="fr-FR" sz="1600" i="1" dirty="0" smtClean="0">
              <a:solidFill>
                <a:srgbClr val="00A3A6"/>
              </a:solidFill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9759822" y="6196730"/>
            <a:ext cx="1875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275662"/>
                </a:solidFill>
              </a:rPr>
              <a:t>© Claire Wittling 2025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7543935" y="6346719"/>
            <a:ext cx="563753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275662"/>
                </a:solidFill>
              </a:rPr>
              <a:t>TPI</a:t>
            </a:r>
            <a:endParaRPr lang="fr-FR" dirty="0" smtClean="0">
              <a:solidFill>
                <a:srgbClr val="275662"/>
              </a:solidFill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7543936" y="600276"/>
            <a:ext cx="563753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275662"/>
                </a:solidFill>
                <a:sym typeface="Symbol" panose="05050102010706020507" pitchFamily="18" charset="2"/>
              </a:rPr>
              <a:t>I</a:t>
            </a:r>
            <a:endParaRPr lang="fr-FR" dirty="0" smtClean="0">
              <a:solidFill>
                <a:srgbClr val="275662"/>
              </a:solidFill>
            </a:endParaRPr>
          </a:p>
        </p:txBody>
      </p:sp>
      <p:sp>
        <p:nvSpPr>
          <p:cNvPr id="44" name="Arc 43"/>
          <p:cNvSpPr/>
          <p:nvPr/>
        </p:nvSpPr>
        <p:spPr>
          <a:xfrm rot="5179009" flipV="1">
            <a:off x="7375614" y="1198718"/>
            <a:ext cx="1464148" cy="529282"/>
          </a:xfrm>
          <a:prstGeom prst="arc">
            <a:avLst>
              <a:gd name="adj1" fmla="val 12262915"/>
              <a:gd name="adj2" fmla="val 19402315"/>
            </a:avLst>
          </a:prstGeom>
          <a:ln w="50800">
            <a:solidFill>
              <a:srgbClr val="00A3A6">
                <a:alpha val="35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Arc 44"/>
          <p:cNvSpPr/>
          <p:nvPr/>
        </p:nvSpPr>
        <p:spPr>
          <a:xfrm rot="4064208" flipH="1" flipV="1">
            <a:off x="6775363" y="5840287"/>
            <a:ext cx="1338274" cy="529282"/>
          </a:xfrm>
          <a:prstGeom prst="arc">
            <a:avLst>
              <a:gd name="adj1" fmla="val 12262915"/>
              <a:gd name="adj2" fmla="val 15939768"/>
            </a:avLst>
          </a:prstGeom>
          <a:ln w="50800">
            <a:solidFill>
              <a:srgbClr val="00A3A6">
                <a:alpha val="35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0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re 3">
            <a:extLst>
              <a:ext uri="{FF2B5EF4-FFF2-40B4-BE49-F238E27FC236}">
                <a16:creationId xmlns:a16="http://schemas.microsoft.com/office/drawing/2014/main" id="{B04BF84E-87D9-44F4-AA24-825D16CC57AD}"/>
              </a:ext>
            </a:extLst>
          </p:cNvPr>
          <p:cNvSpPr txBox="1">
            <a:spLocks/>
          </p:cNvSpPr>
          <p:nvPr/>
        </p:nvSpPr>
        <p:spPr>
          <a:xfrm>
            <a:off x="726101" y="8825"/>
            <a:ext cx="11180764" cy="888251"/>
          </a:xfrm>
          <a:prstGeom prst="rect">
            <a:avLst/>
          </a:prstGeom>
        </p:spPr>
        <p:txBody>
          <a:bodyPr vert="horz" lIns="0" tIns="46800" rIns="91440" bIns="45720" rtlCol="0" anchor="ctr" anchorCtr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Tx/>
              <a:buBlip>
                <a:blip r:embed="rId3"/>
              </a:buBlip>
              <a:defRPr sz="3000" b="1" kern="1200">
                <a:solidFill>
                  <a:srgbClr val="00A3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0" dirty="0" smtClean="0">
                <a:latin typeface="+mn-lt"/>
              </a:rPr>
              <a:t>Empreinte, productivité et production</a:t>
            </a:r>
            <a:endParaRPr lang="fr-FR" b="0" dirty="0">
              <a:latin typeface="+mn-lt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0467" y="42015"/>
            <a:ext cx="742950" cy="1000125"/>
          </a:xfrm>
          <a:prstGeom prst="rect">
            <a:avLst/>
          </a:prstGeom>
        </p:spPr>
      </p:pic>
      <p:cxnSp>
        <p:nvCxnSpPr>
          <p:cNvPr id="10" name="Connecteur droit avec flèche 9"/>
          <p:cNvCxnSpPr/>
          <p:nvPr/>
        </p:nvCxnSpPr>
        <p:spPr>
          <a:xfrm rot="5400000" flipH="1" flipV="1">
            <a:off x="4953072" y="65850"/>
            <a:ext cx="0" cy="457200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rot="16200000" flipV="1">
            <a:off x="1357388" y="3047113"/>
            <a:ext cx="295200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8FF44AF0-ABBE-B24C-B017-DADF571F12BC}"/>
              </a:ext>
            </a:extLst>
          </p:cNvPr>
          <p:cNvSpPr txBox="1"/>
          <p:nvPr/>
        </p:nvSpPr>
        <p:spPr>
          <a:xfrm>
            <a:off x="2910320" y="1375895"/>
            <a:ext cx="1337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>
                <a:latin typeface="Bahnschrift SemiBold Condensed" panose="020B0502040204020203" pitchFamily="34" charset="0"/>
                <a:sym typeface="Symbol" panose="05050102010706020507" pitchFamily="18" charset="2"/>
              </a:rPr>
              <a:t>Rendement</a:t>
            </a:r>
            <a:endParaRPr lang="fr-FR" sz="2400" dirty="0">
              <a:latin typeface="Bahnschrift SemiBold Condensed" panose="020B0502040204020203" pitchFamily="34" charset="0"/>
            </a:endParaRPr>
          </a:p>
        </p:txBody>
      </p:sp>
      <p:cxnSp>
        <p:nvCxnSpPr>
          <p:cNvPr id="13" name="Connecteur droit avec flèche 12"/>
          <p:cNvCxnSpPr/>
          <p:nvPr/>
        </p:nvCxnSpPr>
        <p:spPr>
          <a:xfrm flipV="1">
            <a:off x="3385223" y="4523113"/>
            <a:ext cx="136800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V="1">
            <a:off x="4799822" y="4520075"/>
            <a:ext cx="244800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8FF44AF0-ABBE-B24C-B017-DADF571F12BC}"/>
              </a:ext>
            </a:extLst>
          </p:cNvPr>
          <p:cNvSpPr txBox="1"/>
          <p:nvPr/>
        </p:nvSpPr>
        <p:spPr>
          <a:xfrm>
            <a:off x="1229044" y="4649567"/>
            <a:ext cx="3723250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133">
                <a:latin typeface="Bahnschrift SemiBold Condensed" panose="020B0502040204020203" pitchFamily="34" charset="0"/>
                <a:sym typeface="Symbol" panose="05050102010706020507" pitchFamily="18" charset="2"/>
              </a:rPr>
              <a:t>P</a:t>
            </a:r>
          </a:p>
          <a:p>
            <a:pPr algn="r"/>
            <a:r>
              <a:rPr lang="fr-FR" sz="2133">
                <a:latin typeface="Bahnschrift SemiBold Condensed" panose="020B0502040204020203" pitchFamily="34" charset="0"/>
                <a:sym typeface="Symbol" panose="05050102010706020507" pitchFamily="18" charset="2"/>
              </a:rPr>
              <a:t>Cumul de pluie</a:t>
            </a:r>
            <a:endParaRPr lang="fr-FR" sz="2133" dirty="0">
              <a:latin typeface="Bahnschrift SemiBold Condensed" panose="020B0502040204020203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FF44AF0-ABBE-B24C-B017-DADF571F12BC}"/>
              </a:ext>
            </a:extLst>
          </p:cNvPr>
          <p:cNvSpPr txBox="1"/>
          <p:nvPr/>
        </p:nvSpPr>
        <p:spPr>
          <a:xfrm>
            <a:off x="5602112" y="4641466"/>
            <a:ext cx="1800493" cy="748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2133">
                <a:latin typeface="Bahnschrift SemiBold Condensed" panose="020B0502040204020203" pitchFamily="34" charset="0"/>
                <a:sym typeface="Symbol" panose="05050102010706020507" pitchFamily="18" charset="2"/>
              </a:rPr>
              <a:t>I</a:t>
            </a:r>
          </a:p>
          <a:p>
            <a:pPr algn="r"/>
            <a:r>
              <a:rPr lang="fr-FR" sz="2133">
                <a:latin typeface="Bahnschrift SemiBold Condensed" panose="020B0502040204020203" pitchFamily="34" charset="0"/>
                <a:sym typeface="Symbol" panose="05050102010706020507" pitchFamily="18" charset="2"/>
              </a:rPr>
              <a:t>Cumul d'irrigation</a:t>
            </a:r>
            <a:endParaRPr lang="fr-FR" sz="2133" dirty="0">
              <a:latin typeface="Bahnschrift SemiBold Condensed" panose="020B0502040204020203" pitchFamily="34" charset="0"/>
            </a:endParaRPr>
          </a:p>
        </p:txBody>
      </p:sp>
      <p:sp>
        <p:nvSpPr>
          <p:cNvPr id="17" name="Forme libre 16"/>
          <p:cNvSpPr/>
          <p:nvPr/>
        </p:nvSpPr>
        <p:spPr>
          <a:xfrm>
            <a:off x="2877391" y="3576735"/>
            <a:ext cx="2711599" cy="930329"/>
          </a:xfrm>
          <a:custGeom>
            <a:avLst/>
            <a:gdLst>
              <a:gd name="connsiteX0" fmla="*/ 0 w 1549400"/>
              <a:gd name="connsiteY0" fmla="*/ 799751 h 799751"/>
              <a:gd name="connsiteX1" fmla="*/ 381000 w 1549400"/>
              <a:gd name="connsiteY1" fmla="*/ 298101 h 799751"/>
              <a:gd name="connsiteX2" fmla="*/ 920750 w 1549400"/>
              <a:gd name="connsiteY2" fmla="*/ 18701 h 799751"/>
              <a:gd name="connsiteX3" fmla="*/ 1549400 w 1549400"/>
              <a:gd name="connsiteY3" fmla="*/ 25051 h 799751"/>
              <a:gd name="connsiteX4" fmla="*/ 1549400 w 1549400"/>
              <a:gd name="connsiteY4" fmla="*/ 25051 h 799751"/>
              <a:gd name="connsiteX0" fmla="*/ 0 w 1549400"/>
              <a:gd name="connsiteY0" fmla="*/ 799751 h 799751"/>
              <a:gd name="connsiteX1" fmla="*/ 381000 w 1549400"/>
              <a:gd name="connsiteY1" fmla="*/ 298101 h 799751"/>
              <a:gd name="connsiteX2" fmla="*/ 920750 w 1549400"/>
              <a:gd name="connsiteY2" fmla="*/ 18701 h 799751"/>
              <a:gd name="connsiteX3" fmla="*/ 1549400 w 1549400"/>
              <a:gd name="connsiteY3" fmla="*/ 25051 h 799751"/>
              <a:gd name="connsiteX4" fmla="*/ 1545789 w 1549400"/>
              <a:gd name="connsiteY4" fmla="*/ 205291 h 799751"/>
              <a:gd name="connsiteX0" fmla="*/ 0 w 1545789"/>
              <a:gd name="connsiteY0" fmla="*/ 782081 h 782081"/>
              <a:gd name="connsiteX1" fmla="*/ 381000 w 1545789"/>
              <a:gd name="connsiteY1" fmla="*/ 280431 h 782081"/>
              <a:gd name="connsiteX2" fmla="*/ 920750 w 1545789"/>
              <a:gd name="connsiteY2" fmla="*/ 1031 h 782081"/>
              <a:gd name="connsiteX3" fmla="*/ 1545789 w 1545789"/>
              <a:gd name="connsiteY3" fmla="*/ 187621 h 782081"/>
              <a:gd name="connsiteX0" fmla="*/ 0 w 1545424"/>
              <a:gd name="connsiteY0" fmla="*/ 781417 h 781417"/>
              <a:gd name="connsiteX1" fmla="*/ 381000 w 1545424"/>
              <a:gd name="connsiteY1" fmla="*/ 279767 h 781417"/>
              <a:gd name="connsiteX2" fmla="*/ 920750 w 1545424"/>
              <a:gd name="connsiteY2" fmla="*/ 367 h 781417"/>
              <a:gd name="connsiteX3" fmla="*/ 1545424 w 1545424"/>
              <a:gd name="connsiteY3" fmla="*/ 220753 h 781417"/>
              <a:gd name="connsiteX0" fmla="*/ 0 w 1545424"/>
              <a:gd name="connsiteY0" fmla="*/ 781649 h 781649"/>
              <a:gd name="connsiteX1" fmla="*/ 381000 w 1545424"/>
              <a:gd name="connsiteY1" fmla="*/ 279999 h 781649"/>
              <a:gd name="connsiteX2" fmla="*/ 920750 w 1545424"/>
              <a:gd name="connsiteY2" fmla="*/ 599 h 781649"/>
              <a:gd name="connsiteX3" fmla="*/ 1545424 w 1545424"/>
              <a:gd name="connsiteY3" fmla="*/ 220985 h 781649"/>
              <a:gd name="connsiteX0" fmla="*/ 0 w 1554708"/>
              <a:gd name="connsiteY0" fmla="*/ 857533 h 857533"/>
              <a:gd name="connsiteX1" fmla="*/ 381000 w 1554708"/>
              <a:gd name="connsiteY1" fmla="*/ 355883 h 857533"/>
              <a:gd name="connsiteX2" fmla="*/ 920750 w 1554708"/>
              <a:gd name="connsiteY2" fmla="*/ 76483 h 857533"/>
              <a:gd name="connsiteX3" fmla="*/ 1554708 w 1554708"/>
              <a:gd name="connsiteY3" fmla="*/ 59353 h 857533"/>
              <a:gd name="connsiteX0" fmla="*/ 0 w 1554708"/>
              <a:gd name="connsiteY0" fmla="*/ 829447 h 829447"/>
              <a:gd name="connsiteX1" fmla="*/ 381000 w 1554708"/>
              <a:gd name="connsiteY1" fmla="*/ 327797 h 829447"/>
              <a:gd name="connsiteX2" fmla="*/ 920750 w 1554708"/>
              <a:gd name="connsiteY2" fmla="*/ 48397 h 829447"/>
              <a:gd name="connsiteX3" fmla="*/ 1554708 w 1554708"/>
              <a:gd name="connsiteY3" fmla="*/ 31267 h 829447"/>
              <a:gd name="connsiteX0" fmla="*/ 0 w 1554708"/>
              <a:gd name="connsiteY0" fmla="*/ 829447 h 829447"/>
              <a:gd name="connsiteX1" fmla="*/ 381000 w 1554708"/>
              <a:gd name="connsiteY1" fmla="*/ 327797 h 829447"/>
              <a:gd name="connsiteX2" fmla="*/ 505723 w 1554708"/>
              <a:gd name="connsiteY2" fmla="*/ 229487 h 829447"/>
              <a:gd name="connsiteX3" fmla="*/ 920750 w 1554708"/>
              <a:gd name="connsiteY3" fmla="*/ 48397 h 829447"/>
              <a:gd name="connsiteX4" fmla="*/ 1554708 w 1554708"/>
              <a:gd name="connsiteY4" fmla="*/ 31267 h 829447"/>
              <a:gd name="connsiteX0" fmla="*/ 0 w 1554708"/>
              <a:gd name="connsiteY0" fmla="*/ 798180 h 798180"/>
              <a:gd name="connsiteX1" fmla="*/ 381000 w 1554708"/>
              <a:gd name="connsiteY1" fmla="*/ 296530 h 798180"/>
              <a:gd name="connsiteX2" fmla="*/ 505723 w 1554708"/>
              <a:gd name="connsiteY2" fmla="*/ 198220 h 798180"/>
              <a:gd name="connsiteX3" fmla="*/ 1554708 w 1554708"/>
              <a:gd name="connsiteY3" fmla="*/ 0 h 798180"/>
              <a:gd name="connsiteX0" fmla="*/ 0 w 505723"/>
              <a:gd name="connsiteY0" fmla="*/ 599960 h 599960"/>
              <a:gd name="connsiteX1" fmla="*/ 381000 w 505723"/>
              <a:gd name="connsiteY1" fmla="*/ 98310 h 599960"/>
              <a:gd name="connsiteX2" fmla="*/ 505723 w 505723"/>
              <a:gd name="connsiteY2" fmla="*/ 0 h 599960"/>
              <a:gd name="connsiteX0" fmla="*/ 0 w 505723"/>
              <a:gd name="connsiteY0" fmla="*/ 599960 h 599960"/>
              <a:gd name="connsiteX1" fmla="*/ 381000 w 505723"/>
              <a:gd name="connsiteY1" fmla="*/ 98310 h 599960"/>
              <a:gd name="connsiteX2" fmla="*/ 505723 w 505723"/>
              <a:gd name="connsiteY2" fmla="*/ 0 h 599960"/>
              <a:gd name="connsiteX0" fmla="*/ 0 w 505723"/>
              <a:gd name="connsiteY0" fmla="*/ 599960 h 599960"/>
              <a:gd name="connsiteX1" fmla="*/ 381000 w 505723"/>
              <a:gd name="connsiteY1" fmla="*/ 98310 h 599960"/>
              <a:gd name="connsiteX2" fmla="*/ 505723 w 505723"/>
              <a:gd name="connsiteY2" fmla="*/ 0 h 599960"/>
              <a:gd name="connsiteX0" fmla="*/ 0 w 505723"/>
              <a:gd name="connsiteY0" fmla="*/ 599960 h 599960"/>
              <a:gd name="connsiteX1" fmla="*/ 362170 w 505723"/>
              <a:gd name="connsiteY1" fmla="*/ 68355 h 599960"/>
              <a:gd name="connsiteX2" fmla="*/ 505723 w 505723"/>
              <a:gd name="connsiteY2" fmla="*/ 0 h 599960"/>
              <a:gd name="connsiteX0" fmla="*/ 0 w 505723"/>
              <a:gd name="connsiteY0" fmla="*/ 599960 h 599960"/>
              <a:gd name="connsiteX1" fmla="*/ 362170 w 505723"/>
              <a:gd name="connsiteY1" fmla="*/ 68355 h 599960"/>
              <a:gd name="connsiteX2" fmla="*/ 505723 w 505723"/>
              <a:gd name="connsiteY2" fmla="*/ 0 h 599960"/>
              <a:gd name="connsiteX0" fmla="*/ 0 w 538775"/>
              <a:gd name="connsiteY0" fmla="*/ 627883 h 627883"/>
              <a:gd name="connsiteX1" fmla="*/ 362170 w 538775"/>
              <a:gd name="connsiteY1" fmla="*/ 96278 h 627883"/>
              <a:gd name="connsiteX2" fmla="*/ 505723 w 538775"/>
              <a:gd name="connsiteY2" fmla="*/ 27923 h 627883"/>
              <a:gd name="connsiteX0" fmla="*/ 0 w 563494"/>
              <a:gd name="connsiteY0" fmla="*/ 661823 h 661823"/>
              <a:gd name="connsiteX1" fmla="*/ 362170 w 563494"/>
              <a:gd name="connsiteY1" fmla="*/ 130218 h 661823"/>
              <a:gd name="connsiteX2" fmla="*/ 533204 w 563494"/>
              <a:gd name="connsiteY2" fmla="*/ 27952 h 661823"/>
              <a:gd name="connsiteX0" fmla="*/ 0 w 567370"/>
              <a:gd name="connsiteY0" fmla="*/ 550217 h 550217"/>
              <a:gd name="connsiteX1" fmla="*/ 362170 w 567370"/>
              <a:gd name="connsiteY1" fmla="*/ 18612 h 550217"/>
              <a:gd name="connsiteX2" fmla="*/ 537477 w 567370"/>
              <a:gd name="connsiteY2" fmla="*/ 149273 h 550217"/>
              <a:gd name="connsiteX0" fmla="*/ 0 w 555202"/>
              <a:gd name="connsiteY0" fmla="*/ 935731 h 935731"/>
              <a:gd name="connsiteX1" fmla="*/ 362170 w 555202"/>
              <a:gd name="connsiteY1" fmla="*/ 404126 h 935731"/>
              <a:gd name="connsiteX2" fmla="*/ 524023 w 555202"/>
              <a:gd name="connsiteY2" fmla="*/ 9659 h 935731"/>
              <a:gd name="connsiteX0" fmla="*/ 0 w 524023"/>
              <a:gd name="connsiteY0" fmla="*/ 926072 h 926072"/>
              <a:gd name="connsiteX1" fmla="*/ 362170 w 524023"/>
              <a:gd name="connsiteY1" fmla="*/ 394467 h 926072"/>
              <a:gd name="connsiteX2" fmla="*/ 524023 w 524023"/>
              <a:gd name="connsiteY2" fmla="*/ 0 h 926072"/>
              <a:gd name="connsiteX0" fmla="*/ 0 w 523997"/>
              <a:gd name="connsiteY0" fmla="*/ 793642 h 793642"/>
              <a:gd name="connsiteX1" fmla="*/ 362170 w 523997"/>
              <a:gd name="connsiteY1" fmla="*/ 262037 h 793642"/>
              <a:gd name="connsiteX2" fmla="*/ 523997 w 523997"/>
              <a:gd name="connsiteY2" fmla="*/ 0 h 793642"/>
              <a:gd name="connsiteX0" fmla="*/ 0 w 525309"/>
              <a:gd name="connsiteY0" fmla="*/ 751900 h 751900"/>
              <a:gd name="connsiteX1" fmla="*/ 362170 w 525309"/>
              <a:gd name="connsiteY1" fmla="*/ 220295 h 751900"/>
              <a:gd name="connsiteX2" fmla="*/ 525309 w 525309"/>
              <a:gd name="connsiteY2" fmla="*/ 0 h 751900"/>
              <a:gd name="connsiteX0" fmla="*/ 0 w 525309"/>
              <a:gd name="connsiteY0" fmla="*/ 751900 h 751900"/>
              <a:gd name="connsiteX1" fmla="*/ 362170 w 525309"/>
              <a:gd name="connsiteY1" fmla="*/ 220295 h 751900"/>
              <a:gd name="connsiteX2" fmla="*/ 525309 w 525309"/>
              <a:gd name="connsiteY2" fmla="*/ 0 h 751900"/>
              <a:gd name="connsiteX0" fmla="*/ 0 w 525309"/>
              <a:gd name="connsiteY0" fmla="*/ 751900 h 751900"/>
              <a:gd name="connsiteX1" fmla="*/ 363725 w 525309"/>
              <a:gd name="connsiteY1" fmla="*/ 245551 h 751900"/>
              <a:gd name="connsiteX2" fmla="*/ 525309 w 525309"/>
              <a:gd name="connsiteY2" fmla="*/ 0 h 751900"/>
              <a:gd name="connsiteX0" fmla="*/ 0 w 525309"/>
              <a:gd name="connsiteY0" fmla="*/ 751900 h 751900"/>
              <a:gd name="connsiteX1" fmla="*/ 363725 w 525309"/>
              <a:gd name="connsiteY1" fmla="*/ 245551 h 751900"/>
              <a:gd name="connsiteX2" fmla="*/ 430863 w 525309"/>
              <a:gd name="connsiteY2" fmla="*/ 131575 h 751900"/>
              <a:gd name="connsiteX3" fmla="*/ 525309 w 525309"/>
              <a:gd name="connsiteY3" fmla="*/ 0 h 751900"/>
              <a:gd name="connsiteX0" fmla="*/ 0 w 525309"/>
              <a:gd name="connsiteY0" fmla="*/ 751900 h 751900"/>
              <a:gd name="connsiteX1" fmla="*/ 363725 w 525309"/>
              <a:gd name="connsiteY1" fmla="*/ 245551 h 751900"/>
              <a:gd name="connsiteX2" fmla="*/ 525309 w 525309"/>
              <a:gd name="connsiteY2" fmla="*/ 0 h 751900"/>
              <a:gd name="connsiteX0" fmla="*/ 0 w 525309"/>
              <a:gd name="connsiteY0" fmla="*/ 751900 h 751900"/>
              <a:gd name="connsiteX1" fmla="*/ 363725 w 525309"/>
              <a:gd name="connsiteY1" fmla="*/ 245551 h 751900"/>
              <a:gd name="connsiteX2" fmla="*/ 525309 w 525309"/>
              <a:gd name="connsiteY2" fmla="*/ 0 h 751900"/>
              <a:gd name="connsiteX0" fmla="*/ 0 w 559373"/>
              <a:gd name="connsiteY0" fmla="*/ 709523 h 709523"/>
              <a:gd name="connsiteX1" fmla="*/ 363725 w 559373"/>
              <a:gd name="connsiteY1" fmla="*/ 203174 h 709523"/>
              <a:gd name="connsiteX2" fmla="*/ 559373 w 559373"/>
              <a:gd name="connsiteY2" fmla="*/ 0 h 70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9373" h="709523">
                <a:moveTo>
                  <a:pt x="0" y="709523"/>
                </a:moveTo>
                <a:cubicBezTo>
                  <a:pt x="113771" y="523785"/>
                  <a:pt x="270496" y="321428"/>
                  <a:pt x="363725" y="203174"/>
                </a:cubicBezTo>
                <a:cubicBezTo>
                  <a:pt x="456954" y="84920"/>
                  <a:pt x="525832" y="42912"/>
                  <a:pt x="559373" y="0"/>
                </a:cubicBezTo>
              </a:path>
            </a:pathLst>
          </a:custGeom>
          <a:noFill/>
          <a:ln w="1905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8" name="Rectangle 17"/>
          <p:cNvSpPr/>
          <p:nvPr/>
        </p:nvSpPr>
        <p:spPr>
          <a:xfrm rot="5400000">
            <a:off x="3315561" y="4197744"/>
            <a:ext cx="526745" cy="12295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9" name="Forme libre 18"/>
          <p:cNvSpPr/>
          <p:nvPr/>
        </p:nvSpPr>
        <p:spPr>
          <a:xfrm rot="21053737">
            <a:off x="2650737" y="1727422"/>
            <a:ext cx="7461188" cy="2167851"/>
          </a:xfrm>
          <a:custGeom>
            <a:avLst/>
            <a:gdLst>
              <a:gd name="connsiteX0" fmla="*/ 0 w 1549400"/>
              <a:gd name="connsiteY0" fmla="*/ 799751 h 799751"/>
              <a:gd name="connsiteX1" fmla="*/ 381000 w 1549400"/>
              <a:gd name="connsiteY1" fmla="*/ 298101 h 799751"/>
              <a:gd name="connsiteX2" fmla="*/ 920750 w 1549400"/>
              <a:gd name="connsiteY2" fmla="*/ 18701 h 799751"/>
              <a:gd name="connsiteX3" fmla="*/ 1549400 w 1549400"/>
              <a:gd name="connsiteY3" fmla="*/ 25051 h 799751"/>
              <a:gd name="connsiteX4" fmla="*/ 1549400 w 1549400"/>
              <a:gd name="connsiteY4" fmla="*/ 25051 h 799751"/>
              <a:gd name="connsiteX0" fmla="*/ 0 w 1549400"/>
              <a:gd name="connsiteY0" fmla="*/ 799751 h 799751"/>
              <a:gd name="connsiteX1" fmla="*/ 381000 w 1549400"/>
              <a:gd name="connsiteY1" fmla="*/ 298101 h 799751"/>
              <a:gd name="connsiteX2" fmla="*/ 920750 w 1549400"/>
              <a:gd name="connsiteY2" fmla="*/ 18701 h 799751"/>
              <a:gd name="connsiteX3" fmla="*/ 1549400 w 1549400"/>
              <a:gd name="connsiteY3" fmla="*/ 25051 h 799751"/>
              <a:gd name="connsiteX4" fmla="*/ 1538710 w 1549400"/>
              <a:gd name="connsiteY4" fmla="*/ 150157 h 799751"/>
              <a:gd name="connsiteX0" fmla="*/ 0 w 1538710"/>
              <a:gd name="connsiteY0" fmla="*/ 784171 h 784171"/>
              <a:gd name="connsiteX1" fmla="*/ 381000 w 1538710"/>
              <a:gd name="connsiteY1" fmla="*/ 282521 h 784171"/>
              <a:gd name="connsiteX2" fmla="*/ 920750 w 1538710"/>
              <a:gd name="connsiteY2" fmla="*/ 3121 h 784171"/>
              <a:gd name="connsiteX3" fmla="*/ 1538710 w 1538710"/>
              <a:gd name="connsiteY3" fmla="*/ 134577 h 784171"/>
              <a:gd name="connsiteX0" fmla="*/ 0 w 1538710"/>
              <a:gd name="connsiteY0" fmla="*/ 781120 h 781120"/>
              <a:gd name="connsiteX1" fmla="*/ 381000 w 1538710"/>
              <a:gd name="connsiteY1" fmla="*/ 279470 h 781120"/>
              <a:gd name="connsiteX2" fmla="*/ 920750 w 1538710"/>
              <a:gd name="connsiteY2" fmla="*/ 70 h 781120"/>
              <a:gd name="connsiteX3" fmla="*/ 1538710 w 1538710"/>
              <a:gd name="connsiteY3" fmla="*/ 131526 h 781120"/>
              <a:gd name="connsiteX0" fmla="*/ 0 w 1538710"/>
              <a:gd name="connsiteY0" fmla="*/ 792211 h 792211"/>
              <a:gd name="connsiteX1" fmla="*/ 381000 w 1538710"/>
              <a:gd name="connsiteY1" fmla="*/ 290561 h 792211"/>
              <a:gd name="connsiteX2" fmla="*/ 920750 w 1538710"/>
              <a:gd name="connsiteY2" fmla="*/ 11161 h 792211"/>
              <a:gd name="connsiteX3" fmla="*/ 1275367 w 1538710"/>
              <a:gd name="connsiteY3" fmla="*/ 63796 h 792211"/>
              <a:gd name="connsiteX4" fmla="*/ 1538710 w 1538710"/>
              <a:gd name="connsiteY4" fmla="*/ 142617 h 792211"/>
              <a:gd name="connsiteX0" fmla="*/ 0 w 1538710"/>
              <a:gd name="connsiteY0" fmla="*/ 792211 h 792211"/>
              <a:gd name="connsiteX1" fmla="*/ 381000 w 1538710"/>
              <a:gd name="connsiteY1" fmla="*/ 290561 h 792211"/>
              <a:gd name="connsiteX2" fmla="*/ 920750 w 1538710"/>
              <a:gd name="connsiteY2" fmla="*/ 11161 h 792211"/>
              <a:gd name="connsiteX3" fmla="*/ 1275367 w 1538710"/>
              <a:gd name="connsiteY3" fmla="*/ 63796 h 792211"/>
              <a:gd name="connsiteX4" fmla="*/ 1538710 w 1538710"/>
              <a:gd name="connsiteY4" fmla="*/ 142617 h 792211"/>
              <a:gd name="connsiteX0" fmla="*/ 0 w 1538710"/>
              <a:gd name="connsiteY0" fmla="*/ 796120 h 796120"/>
              <a:gd name="connsiteX1" fmla="*/ 381000 w 1538710"/>
              <a:gd name="connsiteY1" fmla="*/ 294470 h 796120"/>
              <a:gd name="connsiteX2" fmla="*/ 920750 w 1538710"/>
              <a:gd name="connsiteY2" fmla="*/ 15070 h 796120"/>
              <a:gd name="connsiteX3" fmla="*/ 1275367 w 1538710"/>
              <a:gd name="connsiteY3" fmla="*/ 67705 h 796120"/>
              <a:gd name="connsiteX4" fmla="*/ 1538710 w 1538710"/>
              <a:gd name="connsiteY4" fmla="*/ 146526 h 796120"/>
              <a:gd name="connsiteX0" fmla="*/ 0 w 1533082"/>
              <a:gd name="connsiteY0" fmla="*/ 796120 h 796120"/>
              <a:gd name="connsiteX1" fmla="*/ 381000 w 1533082"/>
              <a:gd name="connsiteY1" fmla="*/ 294470 h 796120"/>
              <a:gd name="connsiteX2" fmla="*/ 920750 w 1533082"/>
              <a:gd name="connsiteY2" fmla="*/ 15070 h 796120"/>
              <a:gd name="connsiteX3" fmla="*/ 1275367 w 1533082"/>
              <a:gd name="connsiteY3" fmla="*/ 67705 h 796120"/>
              <a:gd name="connsiteX4" fmla="*/ 1533082 w 1533082"/>
              <a:gd name="connsiteY4" fmla="*/ 201633 h 796120"/>
              <a:gd name="connsiteX0" fmla="*/ 0 w 1533082"/>
              <a:gd name="connsiteY0" fmla="*/ 796120 h 796120"/>
              <a:gd name="connsiteX1" fmla="*/ 381000 w 1533082"/>
              <a:gd name="connsiteY1" fmla="*/ 294470 h 796120"/>
              <a:gd name="connsiteX2" fmla="*/ 920750 w 1533082"/>
              <a:gd name="connsiteY2" fmla="*/ 15070 h 796120"/>
              <a:gd name="connsiteX3" fmla="*/ 1275367 w 1533082"/>
              <a:gd name="connsiteY3" fmla="*/ 67705 h 796120"/>
              <a:gd name="connsiteX4" fmla="*/ 1533082 w 1533082"/>
              <a:gd name="connsiteY4" fmla="*/ 201633 h 796120"/>
              <a:gd name="connsiteX0" fmla="*/ 0 w 1533082"/>
              <a:gd name="connsiteY0" fmla="*/ 792405 h 792405"/>
              <a:gd name="connsiteX1" fmla="*/ 381000 w 1533082"/>
              <a:gd name="connsiteY1" fmla="*/ 290755 h 792405"/>
              <a:gd name="connsiteX2" fmla="*/ 920750 w 1533082"/>
              <a:gd name="connsiteY2" fmla="*/ 11355 h 792405"/>
              <a:gd name="connsiteX3" fmla="*/ 1275367 w 1533082"/>
              <a:gd name="connsiteY3" fmla="*/ 63990 h 792405"/>
              <a:gd name="connsiteX4" fmla="*/ 1533082 w 1533082"/>
              <a:gd name="connsiteY4" fmla="*/ 197918 h 792405"/>
              <a:gd name="connsiteX0" fmla="*/ 0 w 1533082"/>
              <a:gd name="connsiteY0" fmla="*/ 786650 h 786650"/>
              <a:gd name="connsiteX1" fmla="*/ 381000 w 1533082"/>
              <a:gd name="connsiteY1" fmla="*/ 285000 h 786650"/>
              <a:gd name="connsiteX2" fmla="*/ 920750 w 1533082"/>
              <a:gd name="connsiteY2" fmla="*/ 5600 h 786650"/>
              <a:gd name="connsiteX3" fmla="*/ 1275367 w 1533082"/>
              <a:gd name="connsiteY3" fmla="*/ 58235 h 786650"/>
              <a:gd name="connsiteX4" fmla="*/ 1533082 w 1533082"/>
              <a:gd name="connsiteY4" fmla="*/ 192163 h 786650"/>
              <a:gd name="connsiteX0" fmla="*/ 0 w 1533082"/>
              <a:gd name="connsiteY0" fmla="*/ 784894 h 784894"/>
              <a:gd name="connsiteX1" fmla="*/ 381000 w 1533082"/>
              <a:gd name="connsiteY1" fmla="*/ 283244 h 784894"/>
              <a:gd name="connsiteX2" fmla="*/ 920750 w 1533082"/>
              <a:gd name="connsiteY2" fmla="*/ 3844 h 784894"/>
              <a:gd name="connsiteX3" fmla="*/ 1275367 w 1533082"/>
              <a:gd name="connsiteY3" fmla="*/ 56479 h 784894"/>
              <a:gd name="connsiteX4" fmla="*/ 1533082 w 1533082"/>
              <a:gd name="connsiteY4" fmla="*/ 190407 h 784894"/>
              <a:gd name="connsiteX0" fmla="*/ 0 w 1533082"/>
              <a:gd name="connsiteY0" fmla="*/ 791865 h 791865"/>
              <a:gd name="connsiteX1" fmla="*/ 458042 w 1533082"/>
              <a:gd name="connsiteY1" fmla="*/ 231199 h 791865"/>
              <a:gd name="connsiteX2" fmla="*/ 920750 w 1533082"/>
              <a:gd name="connsiteY2" fmla="*/ 10815 h 791865"/>
              <a:gd name="connsiteX3" fmla="*/ 1275367 w 1533082"/>
              <a:gd name="connsiteY3" fmla="*/ 63450 h 791865"/>
              <a:gd name="connsiteX4" fmla="*/ 1533082 w 1533082"/>
              <a:gd name="connsiteY4" fmla="*/ 197378 h 791865"/>
              <a:gd name="connsiteX0" fmla="*/ 0 w 1533082"/>
              <a:gd name="connsiteY0" fmla="*/ 791042 h 791042"/>
              <a:gd name="connsiteX1" fmla="*/ 415765 w 1533082"/>
              <a:gd name="connsiteY1" fmla="*/ 218849 h 791042"/>
              <a:gd name="connsiteX2" fmla="*/ 920750 w 1533082"/>
              <a:gd name="connsiteY2" fmla="*/ 9992 h 791042"/>
              <a:gd name="connsiteX3" fmla="*/ 1275367 w 1533082"/>
              <a:gd name="connsiteY3" fmla="*/ 62627 h 791042"/>
              <a:gd name="connsiteX4" fmla="*/ 1533082 w 1533082"/>
              <a:gd name="connsiteY4" fmla="*/ 196555 h 791042"/>
              <a:gd name="connsiteX0" fmla="*/ 0 w 1533082"/>
              <a:gd name="connsiteY0" fmla="*/ 787116 h 787116"/>
              <a:gd name="connsiteX1" fmla="*/ 415765 w 1533082"/>
              <a:gd name="connsiteY1" fmla="*/ 214923 h 787116"/>
              <a:gd name="connsiteX2" fmla="*/ 920750 w 1533082"/>
              <a:gd name="connsiteY2" fmla="*/ 6066 h 787116"/>
              <a:gd name="connsiteX3" fmla="*/ 1275367 w 1533082"/>
              <a:gd name="connsiteY3" fmla="*/ 58701 h 787116"/>
              <a:gd name="connsiteX4" fmla="*/ 1533082 w 1533082"/>
              <a:gd name="connsiteY4" fmla="*/ 192629 h 787116"/>
              <a:gd name="connsiteX0" fmla="*/ 0 w 1533082"/>
              <a:gd name="connsiteY0" fmla="*/ 785710 h 785710"/>
              <a:gd name="connsiteX1" fmla="*/ 415765 w 1533082"/>
              <a:gd name="connsiteY1" fmla="*/ 213517 h 785710"/>
              <a:gd name="connsiteX2" fmla="*/ 920750 w 1533082"/>
              <a:gd name="connsiteY2" fmla="*/ 4660 h 785710"/>
              <a:gd name="connsiteX3" fmla="*/ 1275367 w 1533082"/>
              <a:gd name="connsiteY3" fmla="*/ 57295 h 785710"/>
              <a:gd name="connsiteX4" fmla="*/ 1533082 w 1533082"/>
              <a:gd name="connsiteY4" fmla="*/ 191223 h 785710"/>
              <a:gd name="connsiteX0" fmla="*/ 0 w 1533082"/>
              <a:gd name="connsiteY0" fmla="*/ 781118 h 781118"/>
              <a:gd name="connsiteX1" fmla="*/ 415765 w 1533082"/>
              <a:gd name="connsiteY1" fmla="*/ 208925 h 781118"/>
              <a:gd name="connsiteX2" fmla="*/ 920750 w 1533082"/>
              <a:gd name="connsiteY2" fmla="*/ 68 h 781118"/>
              <a:gd name="connsiteX3" fmla="*/ 1533082 w 1533082"/>
              <a:gd name="connsiteY3" fmla="*/ 186631 h 781118"/>
              <a:gd name="connsiteX0" fmla="*/ 0 w 1552892"/>
              <a:gd name="connsiteY0" fmla="*/ 797601 h 797601"/>
              <a:gd name="connsiteX1" fmla="*/ 415765 w 1552892"/>
              <a:gd name="connsiteY1" fmla="*/ 225408 h 797601"/>
              <a:gd name="connsiteX2" fmla="*/ 920750 w 1552892"/>
              <a:gd name="connsiteY2" fmla="*/ 16551 h 797601"/>
              <a:gd name="connsiteX3" fmla="*/ 1552892 w 1552892"/>
              <a:gd name="connsiteY3" fmla="*/ 39645 h 797601"/>
              <a:gd name="connsiteX0" fmla="*/ 0 w 1552892"/>
              <a:gd name="connsiteY0" fmla="*/ 821723 h 821723"/>
              <a:gd name="connsiteX1" fmla="*/ 415765 w 1552892"/>
              <a:gd name="connsiteY1" fmla="*/ 249530 h 821723"/>
              <a:gd name="connsiteX2" fmla="*/ 934628 w 1552892"/>
              <a:gd name="connsiteY2" fmla="*/ 10220 h 821723"/>
              <a:gd name="connsiteX3" fmla="*/ 1552892 w 1552892"/>
              <a:gd name="connsiteY3" fmla="*/ 63767 h 821723"/>
              <a:gd name="connsiteX0" fmla="*/ 0 w 1568817"/>
              <a:gd name="connsiteY0" fmla="*/ 841309 h 841309"/>
              <a:gd name="connsiteX1" fmla="*/ 415765 w 1568817"/>
              <a:gd name="connsiteY1" fmla="*/ 269116 h 841309"/>
              <a:gd name="connsiteX2" fmla="*/ 934628 w 1568817"/>
              <a:gd name="connsiteY2" fmla="*/ 29806 h 841309"/>
              <a:gd name="connsiteX3" fmla="*/ 1568817 w 1568817"/>
              <a:gd name="connsiteY3" fmla="*/ 29317 h 841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8817" h="841309">
                <a:moveTo>
                  <a:pt x="0" y="841309"/>
                </a:moveTo>
                <a:cubicBezTo>
                  <a:pt x="113771" y="655571"/>
                  <a:pt x="259994" y="404366"/>
                  <a:pt x="415765" y="269116"/>
                </a:cubicBezTo>
                <a:cubicBezTo>
                  <a:pt x="571536" y="133866"/>
                  <a:pt x="742453" y="69772"/>
                  <a:pt x="934628" y="29806"/>
                </a:cubicBezTo>
                <a:cubicBezTo>
                  <a:pt x="1126803" y="-10160"/>
                  <a:pt x="1441248" y="-9550"/>
                  <a:pt x="1568817" y="29317"/>
                </a:cubicBezTo>
              </a:path>
            </a:pathLst>
          </a:custGeom>
          <a:noFill/>
          <a:ln w="1905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cxnSp>
        <p:nvCxnSpPr>
          <p:cNvPr id="21" name="Connecteur droit avec flèche 20"/>
          <p:cNvCxnSpPr/>
          <p:nvPr/>
        </p:nvCxnSpPr>
        <p:spPr>
          <a:xfrm flipH="1" flipV="1">
            <a:off x="4741896" y="2612682"/>
            <a:ext cx="0" cy="11520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8FF44AF0-ABBE-B24C-B017-DADF571F12BC}"/>
              </a:ext>
            </a:extLst>
          </p:cNvPr>
          <p:cNvSpPr txBox="1"/>
          <p:nvPr/>
        </p:nvSpPr>
        <p:spPr>
          <a:xfrm>
            <a:off x="531352" y="3292986"/>
            <a:ext cx="221887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33">
                <a:latin typeface="Bahnschrift SemiBold Condensed" panose="020B0502040204020203" pitchFamily="34" charset="0"/>
                <a:sym typeface="Symbol" panose="05050102010706020507" pitchFamily="18" charset="2"/>
              </a:rPr>
              <a:t>Rendement pluvial R</a:t>
            </a:r>
            <a:r>
              <a:rPr lang="fr-FR" sz="2133" baseline="-25000">
                <a:latin typeface="Bahnschrift SemiBold Condensed" panose="020B0502040204020203" pitchFamily="34" charset="0"/>
                <a:sym typeface="Symbol" panose="05050102010706020507" pitchFamily="18" charset="2"/>
              </a:rPr>
              <a:t>P</a:t>
            </a:r>
            <a:endParaRPr lang="fr-FR" sz="2133" baseline="-25000" dirty="0">
              <a:latin typeface="Bahnschrift SemiBold Condensed" panose="020B0502040204020203" pitchFamily="34" charset="0"/>
            </a:endParaRPr>
          </a:p>
        </p:txBody>
      </p:sp>
      <p:cxnSp>
        <p:nvCxnSpPr>
          <p:cNvPr id="23" name="Connecteur droit avec flèche 22"/>
          <p:cNvCxnSpPr/>
          <p:nvPr/>
        </p:nvCxnSpPr>
        <p:spPr>
          <a:xfrm flipH="1" flipV="1">
            <a:off x="7224341" y="1655642"/>
            <a:ext cx="0" cy="15120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flipV="1">
            <a:off x="7287438" y="4521734"/>
            <a:ext cx="2556000" cy="0"/>
          </a:xfrm>
          <a:prstGeom prst="straightConnector1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8FF44AF0-ABBE-B24C-B017-DADF571F12BC}"/>
              </a:ext>
            </a:extLst>
          </p:cNvPr>
          <p:cNvSpPr txBox="1"/>
          <p:nvPr/>
        </p:nvSpPr>
        <p:spPr>
          <a:xfrm>
            <a:off x="8276704" y="4035425"/>
            <a:ext cx="1595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>
                <a:latin typeface="Bahnschrift SemiBold Condensed" panose="020B0502040204020203" pitchFamily="34" charset="0"/>
                <a:sym typeface="Symbol" panose="05050102010706020507" pitchFamily="18" charset="2"/>
              </a:rPr>
              <a:t>Besoin en eau</a:t>
            </a:r>
            <a:endParaRPr lang="fr-FR" sz="2400" b="1" dirty="0">
              <a:latin typeface="Bahnschrift SemiBold Condensed" panose="020B0502040204020203" pitchFamily="34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FF44AF0-ABBE-B24C-B017-DADF571F12BC}"/>
              </a:ext>
            </a:extLst>
          </p:cNvPr>
          <p:cNvSpPr txBox="1"/>
          <p:nvPr/>
        </p:nvSpPr>
        <p:spPr>
          <a:xfrm>
            <a:off x="537153" y="2109479"/>
            <a:ext cx="208582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33">
                <a:latin typeface="Bahnschrift SemiBold Condensed" panose="020B0502040204020203" pitchFamily="34" charset="0"/>
                <a:sym typeface="Symbol" panose="05050102010706020507" pitchFamily="18" charset="2"/>
              </a:rPr>
              <a:t>Rendement irrigué R</a:t>
            </a:r>
            <a:r>
              <a:rPr lang="fr-FR" sz="2133" baseline="-25000">
                <a:latin typeface="Bahnschrift SemiBold Condensed" panose="020B0502040204020203" pitchFamily="34" charset="0"/>
                <a:sym typeface="Symbol" panose="05050102010706020507" pitchFamily="18" charset="2"/>
              </a:rPr>
              <a:t>I</a:t>
            </a:r>
            <a:endParaRPr lang="fr-FR" sz="2133" baseline="-25000" dirty="0">
              <a:latin typeface="Bahnschrift SemiBold Condensed" panose="020B0502040204020203" pitchFamily="34" charset="0"/>
            </a:endParaRPr>
          </a:p>
        </p:txBody>
      </p:sp>
      <p:sp>
        <p:nvSpPr>
          <p:cNvPr id="29" name="Ellipse 28"/>
          <p:cNvSpPr/>
          <p:nvPr/>
        </p:nvSpPr>
        <p:spPr>
          <a:xfrm>
            <a:off x="4710543" y="3489453"/>
            <a:ext cx="72000" cy="72000"/>
          </a:xfrm>
          <a:prstGeom prst="ellipse">
            <a:avLst/>
          </a:prstGeom>
          <a:solidFill>
            <a:srgbClr val="00A3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/>
          <p:cNvSpPr/>
          <p:nvPr/>
        </p:nvSpPr>
        <p:spPr>
          <a:xfrm>
            <a:off x="7192256" y="2309762"/>
            <a:ext cx="72000" cy="72000"/>
          </a:xfrm>
          <a:prstGeom prst="ellipse">
            <a:avLst/>
          </a:prstGeom>
          <a:solidFill>
            <a:srgbClr val="00A3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1" name="Connecteur droit avec flèche 30"/>
          <p:cNvCxnSpPr/>
          <p:nvPr/>
        </p:nvCxnSpPr>
        <p:spPr>
          <a:xfrm flipV="1">
            <a:off x="2839366" y="4517254"/>
            <a:ext cx="50400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 flipH="1" flipV="1">
            <a:off x="4741896" y="3862869"/>
            <a:ext cx="0" cy="61200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 flipH="1" flipV="1">
            <a:off x="7230847" y="3255462"/>
            <a:ext cx="0" cy="122400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 rot="5400000" flipH="1" flipV="1">
            <a:off x="3678760" y="2521041"/>
            <a:ext cx="0" cy="198000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orme libre 34"/>
          <p:cNvSpPr/>
          <p:nvPr/>
        </p:nvSpPr>
        <p:spPr>
          <a:xfrm rot="20807486" flipH="1" flipV="1">
            <a:off x="5433568" y="2208657"/>
            <a:ext cx="4701827" cy="857104"/>
          </a:xfrm>
          <a:custGeom>
            <a:avLst/>
            <a:gdLst>
              <a:gd name="connsiteX0" fmla="*/ 0 w 1549400"/>
              <a:gd name="connsiteY0" fmla="*/ 799751 h 799751"/>
              <a:gd name="connsiteX1" fmla="*/ 381000 w 1549400"/>
              <a:gd name="connsiteY1" fmla="*/ 298101 h 799751"/>
              <a:gd name="connsiteX2" fmla="*/ 920750 w 1549400"/>
              <a:gd name="connsiteY2" fmla="*/ 18701 h 799751"/>
              <a:gd name="connsiteX3" fmla="*/ 1549400 w 1549400"/>
              <a:gd name="connsiteY3" fmla="*/ 25051 h 799751"/>
              <a:gd name="connsiteX4" fmla="*/ 1549400 w 1549400"/>
              <a:gd name="connsiteY4" fmla="*/ 25051 h 799751"/>
              <a:gd name="connsiteX0" fmla="*/ 0 w 1549400"/>
              <a:gd name="connsiteY0" fmla="*/ 799751 h 799751"/>
              <a:gd name="connsiteX1" fmla="*/ 381000 w 1549400"/>
              <a:gd name="connsiteY1" fmla="*/ 298101 h 799751"/>
              <a:gd name="connsiteX2" fmla="*/ 920750 w 1549400"/>
              <a:gd name="connsiteY2" fmla="*/ 18701 h 799751"/>
              <a:gd name="connsiteX3" fmla="*/ 1549400 w 1549400"/>
              <a:gd name="connsiteY3" fmla="*/ 25051 h 799751"/>
              <a:gd name="connsiteX4" fmla="*/ 1545789 w 1549400"/>
              <a:gd name="connsiteY4" fmla="*/ 205291 h 799751"/>
              <a:gd name="connsiteX0" fmla="*/ 0 w 1545789"/>
              <a:gd name="connsiteY0" fmla="*/ 782081 h 782081"/>
              <a:gd name="connsiteX1" fmla="*/ 381000 w 1545789"/>
              <a:gd name="connsiteY1" fmla="*/ 280431 h 782081"/>
              <a:gd name="connsiteX2" fmla="*/ 920750 w 1545789"/>
              <a:gd name="connsiteY2" fmla="*/ 1031 h 782081"/>
              <a:gd name="connsiteX3" fmla="*/ 1545789 w 1545789"/>
              <a:gd name="connsiteY3" fmla="*/ 187621 h 782081"/>
              <a:gd name="connsiteX0" fmla="*/ 0 w 1545424"/>
              <a:gd name="connsiteY0" fmla="*/ 781417 h 781417"/>
              <a:gd name="connsiteX1" fmla="*/ 381000 w 1545424"/>
              <a:gd name="connsiteY1" fmla="*/ 279767 h 781417"/>
              <a:gd name="connsiteX2" fmla="*/ 920750 w 1545424"/>
              <a:gd name="connsiteY2" fmla="*/ 367 h 781417"/>
              <a:gd name="connsiteX3" fmla="*/ 1545424 w 1545424"/>
              <a:gd name="connsiteY3" fmla="*/ 220753 h 781417"/>
              <a:gd name="connsiteX0" fmla="*/ 0 w 1545424"/>
              <a:gd name="connsiteY0" fmla="*/ 781649 h 781649"/>
              <a:gd name="connsiteX1" fmla="*/ 381000 w 1545424"/>
              <a:gd name="connsiteY1" fmla="*/ 279999 h 781649"/>
              <a:gd name="connsiteX2" fmla="*/ 920750 w 1545424"/>
              <a:gd name="connsiteY2" fmla="*/ 599 h 781649"/>
              <a:gd name="connsiteX3" fmla="*/ 1545424 w 1545424"/>
              <a:gd name="connsiteY3" fmla="*/ 220985 h 781649"/>
              <a:gd name="connsiteX0" fmla="*/ 0 w 1554708"/>
              <a:gd name="connsiteY0" fmla="*/ 857533 h 857533"/>
              <a:gd name="connsiteX1" fmla="*/ 381000 w 1554708"/>
              <a:gd name="connsiteY1" fmla="*/ 355883 h 857533"/>
              <a:gd name="connsiteX2" fmla="*/ 920750 w 1554708"/>
              <a:gd name="connsiteY2" fmla="*/ 76483 h 857533"/>
              <a:gd name="connsiteX3" fmla="*/ 1554708 w 1554708"/>
              <a:gd name="connsiteY3" fmla="*/ 59353 h 857533"/>
              <a:gd name="connsiteX0" fmla="*/ 0 w 1554708"/>
              <a:gd name="connsiteY0" fmla="*/ 829447 h 829447"/>
              <a:gd name="connsiteX1" fmla="*/ 381000 w 1554708"/>
              <a:gd name="connsiteY1" fmla="*/ 327797 h 829447"/>
              <a:gd name="connsiteX2" fmla="*/ 920750 w 1554708"/>
              <a:gd name="connsiteY2" fmla="*/ 48397 h 829447"/>
              <a:gd name="connsiteX3" fmla="*/ 1554708 w 1554708"/>
              <a:gd name="connsiteY3" fmla="*/ 31267 h 829447"/>
              <a:gd name="connsiteX0" fmla="*/ 0 w 1554708"/>
              <a:gd name="connsiteY0" fmla="*/ 805282 h 805282"/>
              <a:gd name="connsiteX1" fmla="*/ 381000 w 1554708"/>
              <a:gd name="connsiteY1" fmla="*/ 303632 h 805282"/>
              <a:gd name="connsiteX2" fmla="*/ 920750 w 1554708"/>
              <a:gd name="connsiteY2" fmla="*/ 24232 h 805282"/>
              <a:gd name="connsiteX3" fmla="*/ 1554708 w 1554708"/>
              <a:gd name="connsiteY3" fmla="*/ 7102 h 805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4708" h="805282">
                <a:moveTo>
                  <a:pt x="0" y="805282"/>
                </a:moveTo>
                <a:cubicBezTo>
                  <a:pt x="113771" y="619544"/>
                  <a:pt x="227542" y="433807"/>
                  <a:pt x="381000" y="303632"/>
                </a:cubicBezTo>
                <a:cubicBezTo>
                  <a:pt x="534458" y="173457"/>
                  <a:pt x="725132" y="73654"/>
                  <a:pt x="920750" y="24232"/>
                </a:cubicBezTo>
                <a:cubicBezTo>
                  <a:pt x="1116368" y="-25190"/>
                  <a:pt x="1413545" y="18150"/>
                  <a:pt x="1554708" y="7102"/>
                </a:cubicBezTo>
              </a:path>
            </a:pathLst>
          </a:custGeom>
          <a:noFill/>
          <a:ln w="1905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8FF44AF0-ABBE-B24C-B017-DADF571F12BC}"/>
              </a:ext>
            </a:extLst>
          </p:cNvPr>
          <p:cNvSpPr txBox="1"/>
          <p:nvPr/>
        </p:nvSpPr>
        <p:spPr>
          <a:xfrm>
            <a:off x="879320" y="4643213"/>
            <a:ext cx="2426193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133" dirty="0">
                <a:latin typeface="Bahnschrift SemiBold Condensed" panose="020B0502040204020203" pitchFamily="34" charset="0"/>
                <a:sym typeface="Symbol" panose="05050102010706020507" pitchFamily="18" charset="2"/>
              </a:rPr>
              <a:t>RES</a:t>
            </a:r>
            <a:r>
              <a:rPr lang="fr-FR" sz="2133" baseline="-25000" dirty="0">
                <a:latin typeface="Bahnschrift SemiBold Condensed" panose="020B0502040204020203" pitchFamily="34" charset="0"/>
                <a:sym typeface="Symbol" panose="05050102010706020507" pitchFamily="18" charset="2"/>
              </a:rPr>
              <a:t>0</a:t>
            </a:r>
          </a:p>
          <a:p>
            <a:pPr algn="r"/>
            <a:r>
              <a:rPr lang="fr-FR" sz="2133" dirty="0">
                <a:latin typeface="Bahnschrift SemiBold Condensed" panose="020B0502040204020203" pitchFamily="34" charset="0"/>
                <a:sym typeface="Symbol" panose="05050102010706020507" pitchFamily="18" charset="2"/>
              </a:rPr>
              <a:t>Réserve initiale du sol</a:t>
            </a:r>
            <a:endParaRPr lang="fr-FR" sz="2133" dirty="0">
              <a:latin typeface="Bahnschrift SemiBold Condensed" panose="020B0502040204020203" pitchFamily="34" charset="0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8FF44AF0-ABBE-B24C-B017-DADF571F12BC}"/>
              </a:ext>
            </a:extLst>
          </p:cNvPr>
          <p:cNvSpPr txBox="1"/>
          <p:nvPr/>
        </p:nvSpPr>
        <p:spPr>
          <a:xfrm>
            <a:off x="3305513" y="5558701"/>
            <a:ext cx="1401690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133" dirty="0" smtClean="0">
                <a:latin typeface="Bahnschrift SemiBold Condensed" panose="020B0502040204020203" pitchFamily="34" charset="0"/>
                <a:sym typeface="Symbol" panose="05050102010706020507" pitchFamily="18" charset="2"/>
              </a:rPr>
              <a:t>Effet de la </a:t>
            </a:r>
          </a:p>
          <a:p>
            <a:pPr algn="r"/>
            <a:r>
              <a:rPr lang="fr-FR" sz="2133" dirty="0" smtClean="0">
                <a:latin typeface="Bahnschrift SemiBold Condensed" panose="020B0502040204020203" pitchFamily="34" charset="0"/>
                <a:sym typeface="Symbol" panose="05050102010706020507" pitchFamily="18" charset="2"/>
              </a:rPr>
              <a:t>chronique </a:t>
            </a:r>
          </a:p>
          <a:p>
            <a:pPr algn="r"/>
            <a:r>
              <a:rPr lang="fr-FR" sz="2133" dirty="0" smtClean="0">
                <a:latin typeface="Bahnschrift SemiBold Condensed" panose="020B0502040204020203" pitchFamily="34" charset="0"/>
                <a:sym typeface="Symbol" panose="05050102010706020507" pitchFamily="18" charset="2"/>
              </a:rPr>
              <a:t>de pluie</a:t>
            </a:r>
            <a:endParaRPr lang="fr-FR" sz="2133" dirty="0">
              <a:latin typeface="Bahnschrift SemiBold Condensed" panose="020B0502040204020203" pitchFamily="34" charset="0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8FF44AF0-ABBE-B24C-B017-DADF571F12BC}"/>
              </a:ext>
            </a:extLst>
          </p:cNvPr>
          <p:cNvSpPr txBox="1"/>
          <p:nvPr/>
        </p:nvSpPr>
        <p:spPr>
          <a:xfrm>
            <a:off x="4029629" y="5523656"/>
            <a:ext cx="3188421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133" dirty="0" smtClean="0">
                <a:latin typeface="Bahnschrift SemiBold Condensed" panose="020B0502040204020203" pitchFamily="34" charset="0"/>
                <a:sym typeface="Symbol" panose="05050102010706020507" pitchFamily="18" charset="2"/>
              </a:rPr>
              <a:t>Effet de la </a:t>
            </a:r>
          </a:p>
          <a:p>
            <a:pPr algn="r"/>
            <a:r>
              <a:rPr lang="fr-FR" sz="2133" dirty="0" smtClean="0">
                <a:latin typeface="Bahnschrift SemiBold Condensed" panose="020B0502040204020203" pitchFamily="34" charset="0"/>
                <a:sym typeface="Symbol" panose="05050102010706020507" pitchFamily="18" charset="2"/>
              </a:rPr>
              <a:t>chronique </a:t>
            </a:r>
          </a:p>
          <a:p>
            <a:pPr algn="r"/>
            <a:r>
              <a:rPr lang="fr-FR" sz="2133" dirty="0" smtClean="0">
                <a:latin typeface="Bahnschrift SemiBold Condensed" panose="020B0502040204020203" pitchFamily="34" charset="0"/>
                <a:sym typeface="Symbol" panose="05050102010706020507" pitchFamily="18" charset="2"/>
              </a:rPr>
              <a:t>d'irrigation</a:t>
            </a:r>
            <a:endParaRPr lang="fr-FR" sz="2133" dirty="0">
              <a:latin typeface="Bahnschrift SemiBold Condensed" panose="020B0502040204020203" pitchFamily="34" charset="0"/>
            </a:endParaRPr>
          </a:p>
        </p:txBody>
      </p:sp>
      <p:cxnSp>
        <p:nvCxnSpPr>
          <p:cNvPr id="39" name="Connecteur droit avec flèche 38"/>
          <p:cNvCxnSpPr/>
          <p:nvPr/>
        </p:nvCxnSpPr>
        <p:spPr>
          <a:xfrm flipH="1" flipV="1">
            <a:off x="4741896" y="5479469"/>
            <a:ext cx="0" cy="11520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/>
          <p:nvPr/>
        </p:nvCxnSpPr>
        <p:spPr>
          <a:xfrm flipH="1" flipV="1">
            <a:off x="7252744" y="5521806"/>
            <a:ext cx="0" cy="11520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549" y="790028"/>
            <a:ext cx="10328552" cy="45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53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cteur droit 11"/>
          <p:cNvCxnSpPr>
            <a:endCxn id="7" idx="3"/>
          </p:cNvCxnSpPr>
          <p:nvPr/>
        </p:nvCxnSpPr>
        <p:spPr>
          <a:xfrm flipV="1">
            <a:off x="1905652" y="3547755"/>
            <a:ext cx="896056" cy="6925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itre 3">
            <a:extLst>
              <a:ext uri="{FF2B5EF4-FFF2-40B4-BE49-F238E27FC236}">
                <a16:creationId xmlns:a16="http://schemas.microsoft.com/office/drawing/2014/main" id="{B04BF84E-87D9-44F4-AA24-825D16CC57AD}"/>
              </a:ext>
            </a:extLst>
          </p:cNvPr>
          <p:cNvSpPr txBox="1">
            <a:spLocks/>
          </p:cNvSpPr>
          <p:nvPr/>
        </p:nvSpPr>
        <p:spPr>
          <a:xfrm>
            <a:off x="726101" y="8825"/>
            <a:ext cx="11180764" cy="888251"/>
          </a:xfrm>
          <a:prstGeom prst="rect">
            <a:avLst/>
          </a:prstGeom>
        </p:spPr>
        <p:txBody>
          <a:bodyPr vert="horz" lIns="0" tIns="46800" rIns="91440" bIns="45720" rtlCol="0" anchor="ctr" anchorCtr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Tx/>
              <a:buBlip>
                <a:blip r:embed="rId3"/>
              </a:buBlip>
              <a:defRPr sz="3000" b="1" kern="1200">
                <a:solidFill>
                  <a:srgbClr val="00A3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0" dirty="0" smtClean="0">
                <a:latin typeface="+mn-lt"/>
              </a:rPr>
              <a:t>Une vision de l'efficience </a:t>
            </a:r>
            <a:endParaRPr lang="fr-FR" b="0" dirty="0">
              <a:latin typeface="+mn-lt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0467" y="42015"/>
            <a:ext cx="742950" cy="1000125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137684" y="882492"/>
            <a:ext cx="3632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Efficience = efficacité </a:t>
            </a:r>
            <a:r>
              <a:rPr lang="fr-FR" dirty="0" smtClean="0">
                <a:solidFill>
                  <a:srgbClr val="00A3A6"/>
                </a:solidFill>
              </a:rPr>
              <a:t>et parcimonie</a:t>
            </a:r>
            <a:endParaRPr lang="fr-FR" dirty="0">
              <a:solidFill>
                <a:srgbClr val="00A3A6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137684" y="1464694"/>
            <a:ext cx="5397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Efficience = efficacité relative (quantité sans dimension)</a:t>
            </a:r>
            <a:endParaRPr lang="fr-FR" dirty="0"/>
          </a:p>
        </p:txBody>
      </p:sp>
      <p:cxnSp>
        <p:nvCxnSpPr>
          <p:cNvPr id="5" name="Connecteur droit 4"/>
          <p:cNvCxnSpPr/>
          <p:nvPr/>
        </p:nvCxnSpPr>
        <p:spPr>
          <a:xfrm>
            <a:off x="1895244" y="4240331"/>
            <a:ext cx="1800000" cy="0"/>
          </a:xfrm>
          <a:prstGeom prst="line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rot="16200000">
            <a:off x="1077652" y="3412331"/>
            <a:ext cx="1656000" cy="0"/>
          </a:xfrm>
          <a:prstGeom prst="line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3796672" y="4055665"/>
            <a:ext cx="1920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Cumul d'irrigation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1137684" y="2024193"/>
            <a:ext cx="2667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Eau d'irrigation transpirée </a:t>
            </a:r>
            <a:endParaRPr lang="fr-FR" dirty="0"/>
          </a:p>
        </p:txBody>
      </p:sp>
      <p:sp>
        <p:nvSpPr>
          <p:cNvPr id="7" name="Ellipse 6"/>
          <p:cNvSpPr/>
          <p:nvPr/>
        </p:nvSpPr>
        <p:spPr>
          <a:xfrm>
            <a:off x="2785892" y="3455571"/>
            <a:ext cx="108000" cy="108000"/>
          </a:xfrm>
          <a:prstGeom prst="ellipse">
            <a:avLst/>
          </a:prstGeom>
          <a:solidFill>
            <a:srgbClr val="00A3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13"/>
          <p:cNvCxnSpPr/>
          <p:nvPr/>
        </p:nvCxnSpPr>
        <p:spPr>
          <a:xfrm flipH="1" flipV="1">
            <a:off x="2833607" y="3547755"/>
            <a:ext cx="0" cy="69257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rot="16200000" flipH="1" flipV="1">
            <a:off x="2355652" y="3059571"/>
            <a:ext cx="0" cy="9000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2644292" y="4332515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Symbol" panose="05050102010706020507" pitchFamily="18" charset="2"/>
              </a:rPr>
              <a:t>I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1440951" y="3304313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Symbol" panose="05050102010706020507" pitchFamily="18" charset="2"/>
              </a:rPr>
              <a:t>TPI</a:t>
            </a:r>
            <a:endParaRPr lang="fr-FR" dirty="0"/>
          </a:p>
        </p:txBody>
      </p:sp>
      <p:sp>
        <p:nvSpPr>
          <p:cNvPr id="16" name="Forme libre 15"/>
          <p:cNvSpPr/>
          <p:nvPr/>
        </p:nvSpPr>
        <p:spPr>
          <a:xfrm rot="20888124">
            <a:off x="1741780" y="4063489"/>
            <a:ext cx="765544" cy="723014"/>
          </a:xfrm>
          <a:custGeom>
            <a:avLst/>
            <a:gdLst>
              <a:gd name="connsiteX0" fmla="*/ 0 w 765544"/>
              <a:gd name="connsiteY0" fmla="*/ 723014 h 723014"/>
              <a:gd name="connsiteX1" fmla="*/ 510363 w 765544"/>
              <a:gd name="connsiteY1" fmla="*/ 478465 h 723014"/>
              <a:gd name="connsiteX2" fmla="*/ 765544 w 765544"/>
              <a:gd name="connsiteY2" fmla="*/ 0 h 723014"/>
              <a:gd name="connsiteX3" fmla="*/ 765544 w 765544"/>
              <a:gd name="connsiteY3" fmla="*/ 0 h 723014"/>
              <a:gd name="connsiteX0" fmla="*/ 0 w 765544"/>
              <a:gd name="connsiteY0" fmla="*/ 723014 h 723014"/>
              <a:gd name="connsiteX1" fmla="*/ 478465 w 765544"/>
              <a:gd name="connsiteY1" fmla="*/ 425302 h 723014"/>
              <a:gd name="connsiteX2" fmla="*/ 765544 w 765544"/>
              <a:gd name="connsiteY2" fmla="*/ 0 h 723014"/>
              <a:gd name="connsiteX3" fmla="*/ 765544 w 765544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5544" h="723014">
                <a:moveTo>
                  <a:pt x="0" y="723014"/>
                </a:moveTo>
                <a:cubicBezTo>
                  <a:pt x="191386" y="660990"/>
                  <a:pt x="350874" y="545804"/>
                  <a:pt x="478465" y="425302"/>
                </a:cubicBezTo>
                <a:cubicBezTo>
                  <a:pt x="606056" y="304800"/>
                  <a:pt x="717698" y="70884"/>
                  <a:pt x="765544" y="0"/>
                </a:cubicBezTo>
                <a:lnTo>
                  <a:pt x="765544" y="0"/>
                </a:lnTo>
              </a:path>
            </a:pathLst>
          </a:custGeom>
          <a:noFill/>
          <a:ln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1254874" y="4900674"/>
            <a:ext cx="2528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Efficience = pente TPI/</a:t>
            </a:r>
            <a:r>
              <a:rPr lang="fr-FR" dirty="0" smtClean="0">
                <a:sym typeface="Symbol" panose="05050102010706020507" pitchFamily="18" charset="2"/>
              </a:rPr>
              <a:t>I</a:t>
            </a:r>
            <a:r>
              <a:rPr lang="fr-FR" dirty="0" smtClean="0"/>
              <a:t> </a:t>
            </a:r>
            <a:endParaRPr lang="fr-FR" dirty="0"/>
          </a:p>
        </p:txBody>
      </p:sp>
      <p:cxnSp>
        <p:nvCxnSpPr>
          <p:cNvPr id="22" name="Connecteur droit 21"/>
          <p:cNvCxnSpPr/>
          <p:nvPr/>
        </p:nvCxnSpPr>
        <p:spPr>
          <a:xfrm flipH="1" flipV="1">
            <a:off x="3134860" y="2660689"/>
            <a:ext cx="0" cy="1584000"/>
          </a:xfrm>
          <a:prstGeom prst="line">
            <a:avLst/>
          </a:prstGeom>
          <a:ln>
            <a:solidFill>
              <a:srgbClr val="00A3A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3783451" y="2784370"/>
            <a:ext cx="2214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A3A6"/>
                </a:solidFill>
              </a:rPr>
              <a:t>Limite de parcimonie </a:t>
            </a:r>
            <a:endParaRPr lang="fr-FR" dirty="0">
              <a:solidFill>
                <a:srgbClr val="00A3A6"/>
              </a:solidFill>
            </a:endParaRPr>
          </a:p>
        </p:txBody>
      </p:sp>
      <p:sp>
        <p:nvSpPr>
          <p:cNvPr id="24" name="Forme libre 23"/>
          <p:cNvSpPr/>
          <p:nvPr/>
        </p:nvSpPr>
        <p:spPr>
          <a:xfrm rot="6111876" flipV="1">
            <a:off x="3296508" y="3141280"/>
            <a:ext cx="765544" cy="723014"/>
          </a:xfrm>
          <a:custGeom>
            <a:avLst/>
            <a:gdLst>
              <a:gd name="connsiteX0" fmla="*/ 0 w 765544"/>
              <a:gd name="connsiteY0" fmla="*/ 723014 h 723014"/>
              <a:gd name="connsiteX1" fmla="*/ 510363 w 765544"/>
              <a:gd name="connsiteY1" fmla="*/ 478465 h 723014"/>
              <a:gd name="connsiteX2" fmla="*/ 765544 w 765544"/>
              <a:gd name="connsiteY2" fmla="*/ 0 h 723014"/>
              <a:gd name="connsiteX3" fmla="*/ 765544 w 765544"/>
              <a:gd name="connsiteY3" fmla="*/ 0 h 723014"/>
              <a:gd name="connsiteX0" fmla="*/ 0 w 765544"/>
              <a:gd name="connsiteY0" fmla="*/ 723014 h 723014"/>
              <a:gd name="connsiteX1" fmla="*/ 478465 w 765544"/>
              <a:gd name="connsiteY1" fmla="*/ 425302 h 723014"/>
              <a:gd name="connsiteX2" fmla="*/ 765544 w 765544"/>
              <a:gd name="connsiteY2" fmla="*/ 0 h 723014"/>
              <a:gd name="connsiteX3" fmla="*/ 765544 w 765544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5544" h="723014">
                <a:moveTo>
                  <a:pt x="0" y="723014"/>
                </a:moveTo>
                <a:cubicBezTo>
                  <a:pt x="191386" y="660990"/>
                  <a:pt x="350874" y="545804"/>
                  <a:pt x="478465" y="425302"/>
                </a:cubicBezTo>
                <a:cubicBezTo>
                  <a:pt x="606056" y="304800"/>
                  <a:pt x="717698" y="70884"/>
                  <a:pt x="765544" y="0"/>
                </a:cubicBezTo>
                <a:lnTo>
                  <a:pt x="765544" y="0"/>
                </a:lnTo>
              </a:path>
            </a:pathLst>
          </a:custGeom>
          <a:noFill/>
          <a:ln>
            <a:solidFill>
              <a:srgbClr val="00A3A6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98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re 3">
            <a:extLst>
              <a:ext uri="{FF2B5EF4-FFF2-40B4-BE49-F238E27FC236}">
                <a16:creationId xmlns:a16="http://schemas.microsoft.com/office/drawing/2014/main" id="{B04BF84E-87D9-44F4-AA24-825D16CC57AD}"/>
              </a:ext>
            </a:extLst>
          </p:cNvPr>
          <p:cNvSpPr txBox="1">
            <a:spLocks/>
          </p:cNvSpPr>
          <p:nvPr/>
        </p:nvSpPr>
        <p:spPr>
          <a:xfrm>
            <a:off x="726101" y="8825"/>
            <a:ext cx="11180764" cy="888251"/>
          </a:xfrm>
          <a:prstGeom prst="rect">
            <a:avLst/>
          </a:prstGeom>
        </p:spPr>
        <p:txBody>
          <a:bodyPr vert="horz" lIns="0" tIns="46800" rIns="91440" bIns="45720" rtlCol="0" anchor="ctr" anchorCtr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Tx/>
              <a:buBlip>
                <a:blip r:embed="rId3"/>
              </a:buBlip>
              <a:defRPr sz="3000" b="1" kern="1200">
                <a:solidFill>
                  <a:srgbClr val="00A3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0" dirty="0" smtClean="0">
                <a:latin typeface="+mn-lt"/>
              </a:rPr>
              <a:t>Empreinte, productivité et production</a:t>
            </a:r>
            <a:endParaRPr lang="fr-FR" b="0" dirty="0">
              <a:latin typeface="+mn-lt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0467" y="42015"/>
            <a:ext cx="742950" cy="1000125"/>
          </a:xfrm>
          <a:prstGeom prst="rect">
            <a:avLst/>
          </a:prstGeom>
        </p:spPr>
      </p:pic>
      <p:cxnSp>
        <p:nvCxnSpPr>
          <p:cNvPr id="10" name="Connecteur droit avec flèche 9"/>
          <p:cNvCxnSpPr/>
          <p:nvPr/>
        </p:nvCxnSpPr>
        <p:spPr>
          <a:xfrm rot="5400000" flipH="1" flipV="1">
            <a:off x="4953072" y="65850"/>
            <a:ext cx="0" cy="457200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rot="16200000" flipV="1">
            <a:off x="1357388" y="3047113"/>
            <a:ext cx="295200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8FF44AF0-ABBE-B24C-B017-DADF571F12BC}"/>
              </a:ext>
            </a:extLst>
          </p:cNvPr>
          <p:cNvSpPr txBox="1"/>
          <p:nvPr/>
        </p:nvSpPr>
        <p:spPr>
          <a:xfrm>
            <a:off x="2910320" y="1375895"/>
            <a:ext cx="1337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>
                <a:latin typeface="Bahnschrift SemiBold Condensed" panose="020B0502040204020203" pitchFamily="34" charset="0"/>
                <a:sym typeface="Symbol" panose="05050102010706020507" pitchFamily="18" charset="2"/>
              </a:rPr>
              <a:t>Rendement</a:t>
            </a:r>
            <a:endParaRPr lang="fr-FR" sz="2400" dirty="0">
              <a:latin typeface="Bahnschrift SemiBold Condensed" panose="020B0502040204020203" pitchFamily="34" charset="0"/>
            </a:endParaRPr>
          </a:p>
        </p:txBody>
      </p:sp>
      <p:cxnSp>
        <p:nvCxnSpPr>
          <p:cNvPr id="13" name="Connecteur droit avec flèche 12"/>
          <p:cNvCxnSpPr/>
          <p:nvPr/>
        </p:nvCxnSpPr>
        <p:spPr>
          <a:xfrm flipV="1">
            <a:off x="3385223" y="4523113"/>
            <a:ext cx="136800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V="1">
            <a:off x="4799822" y="4520075"/>
            <a:ext cx="244800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8FF44AF0-ABBE-B24C-B017-DADF571F12BC}"/>
              </a:ext>
            </a:extLst>
          </p:cNvPr>
          <p:cNvSpPr txBox="1"/>
          <p:nvPr/>
        </p:nvSpPr>
        <p:spPr>
          <a:xfrm>
            <a:off x="1229044" y="4649567"/>
            <a:ext cx="3723250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133">
                <a:latin typeface="Bahnschrift SemiBold Condensed" panose="020B0502040204020203" pitchFamily="34" charset="0"/>
                <a:sym typeface="Symbol" panose="05050102010706020507" pitchFamily="18" charset="2"/>
              </a:rPr>
              <a:t>P</a:t>
            </a:r>
          </a:p>
          <a:p>
            <a:pPr algn="r"/>
            <a:r>
              <a:rPr lang="fr-FR" sz="2133">
                <a:latin typeface="Bahnschrift SemiBold Condensed" panose="020B0502040204020203" pitchFamily="34" charset="0"/>
                <a:sym typeface="Symbol" panose="05050102010706020507" pitchFamily="18" charset="2"/>
              </a:rPr>
              <a:t>Cumul de pluie</a:t>
            </a:r>
            <a:endParaRPr lang="fr-FR" sz="2133" dirty="0">
              <a:latin typeface="Bahnschrift SemiBold Condensed" panose="020B0502040204020203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FF44AF0-ABBE-B24C-B017-DADF571F12BC}"/>
              </a:ext>
            </a:extLst>
          </p:cNvPr>
          <p:cNvSpPr txBox="1"/>
          <p:nvPr/>
        </p:nvSpPr>
        <p:spPr>
          <a:xfrm>
            <a:off x="6293006" y="4641466"/>
            <a:ext cx="1109599" cy="748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2133" dirty="0">
                <a:solidFill>
                  <a:srgbClr val="00A3A6"/>
                </a:solidFill>
                <a:latin typeface="Bahnschrift SemiBold Condensed" panose="020B0502040204020203" pitchFamily="34" charset="0"/>
                <a:sym typeface="Symbol" panose="05050102010706020507" pitchFamily="18" charset="2"/>
              </a:rPr>
              <a:t>I</a:t>
            </a:r>
          </a:p>
          <a:p>
            <a:pPr algn="r"/>
            <a:r>
              <a:rPr lang="fr-FR" sz="2133" dirty="0" smtClean="0">
                <a:solidFill>
                  <a:srgbClr val="00A3A6"/>
                </a:solidFill>
                <a:latin typeface="Bahnschrift SemiBold Condensed" panose="020B0502040204020203" pitchFamily="34" charset="0"/>
                <a:sym typeface="Symbol" panose="05050102010706020507" pitchFamily="18" charset="2"/>
              </a:rPr>
              <a:t>Empreinte</a:t>
            </a:r>
            <a:endParaRPr lang="fr-FR" sz="2133" dirty="0">
              <a:solidFill>
                <a:srgbClr val="00A3A6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17" name="Forme libre 16"/>
          <p:cNvSpPr/>
          <p:nvPr/>
        </p:nvSpPr>
        <p:spPr>
          <a:xfrm>
            <a:off x="2877391" y="3576735"/>
            <a:ext cx="2711599" cy="930329"/>
          </a:xfrm>
          <a:custGeom>
            <a:avLst/>
            <a:gdLst>
              <a:gd name="connsiteX0" fmla="*/ 0 w 1549400"/>
              <a:gd name="connsiteY0" fmla="*/ 799751 h 799751"/>
              <a:gd name="connsiteX1" fmla="*/ 381000 w 1549400"/>
              <a:gd name="connsiteY1" fmla="*/ 298101 h 799751"/>
              <a:gd name="connsiteX2" fmla="*/ 920750 w 1549400"/>
              <a:gd name="connsiteY2" fmla="*/ 18701 h 799751"/>
              <a:gd name="connsiteX3" fmla="*/ 1549400 w 1549400"/>
              <a:gd name="connsiteY3" fmla="*/ 25051 h 799751"/>
              <a:gd name="connsiteX4" fmla="*/ 1549400 w 1549400"/>
              <a:gd name="connsiteY4" fmla="*/ 25051 h 799751"/>
              <a:gd name="connsiteX0" fmla="*/ 0 w 1549400"/>
              <a:gd name="connsiteY0" fmla="*/ 799751 h 799751"/>
              <a:gd name="connsiteX1" fmla="*/ 381000 w 1549400"/>
              <a:gd name="connsiteY1" fmla="*/ 298101 h 799751"/>
              <a:gd name="connsiteX2" fmla="*/ 920750 w 1549400"/>
              <a:gd name="connsiteY2" fmla="*/ 18701 h 799751"/>
              <a:gd name="connsiteX3" fmla="*/ 1549400 w 1549400"/>
              <a:gd name="connsiteY3" fmla="*/ 25051 h 799751"/>
              <a:gd name="connsiteX4" fmla="*/ 1545789 w 1549400"/>
              <a:gd name="connsiteY4" fmla="*/ 205291 h 799751"/>
              <a:gd name="connsiteX0" fmla="*/ 0 w 1545789"/>
              <a:gd name="connsiteY0" fmla="*/ 782081 h 782081"/>
              <a:gd name="connsiteX1" fmla="*/ 381000 w 1545789"/>
              <a:gd name="connsiteY1" fmla="*/ 280431 h 782081"/>
              <a:gd name="connsiteX2" fmla="*/ 920750 w 1545789"/>
              <a:gd name="connsiteY2" fmla="*/ 1031 h 782081"/>
              <a:gd name="connsiteX3" fmla="*/ 1545789 w 1545789"/>
              <a:gd name="connsiteY3" fmla="*/ 187621 h 782081"/>
              <a:gd name="connsiteX0" fmla="*/ 0 w 1545424"/>
              <a:gd name="connsiteY0" fmla="*/ 781417 h 781417"/>
              <a:gd name="connsiteX1" fmla="*/ 381000 w 1545424"/>
              <a:gd name="connsiteY1" fmla="*/ 279767 h 781417"/>
              <a:gd name="connsiteX2" fmla="*/ 920750 w 1545424"/>
              <a:gd name="connsiteY2" fmla="*/ 367 h 781417"/>
              <a:gd name="connsiteX3" fmla="*/ 1545424 w 1545424"/>
              <a:gd name="connsiteY3" fmla="*/ 220753 h 781417"/>
              <a:gd name="connsiteX0" fmla="*/ 0 w 1545424"/>
              <a:gd name="connsiteY0" fmla="*/ 781649 h 781649"/>
              <a:gd name="connsiteX1" fmla="*/ 381000 w 1545424"/>
              <a:gd name="connsiteY1" fmla="*/ 279999 h 781649"/>
              <a:gd name="connsiteX2" fmla="*/ 920750 w 1545424"/>
              <a:gd name="connsiteY2" fmla="*/ 599 h 781649"/>
              <a:gd name="connsiteX3" fmla="*/ 1545424 w 1545424"/>
              <a:gd name="connsiteY3" fmla="*/ 220985 h 781649"/>
              <a:gd name="connsiteX0" fmla="*/ 0 w 1554708"/>
              <a:gd name="connsiteY0" fmla="*/ 857533 h 857533"/>
              <a:gd name="connsiteX1" fmla="*/ 381000 w 1554708"/>
              <a:gd name="connsiteY1" fmla="*/ 355883 h 857533"/>
              <a:gd name="connsiteX2" fmla="*/ 920750 w 1554708"/>
              <a:gd name="connsiteY2" fmla="*/ 76483 h 857533"/>
              <a:gd name="connsiteX3" fmla="*/ 1554708 w 1554708"/>
              <a:gd name="connsiteY3" fmla="*/ 59353 h 857533"/>
              <a:gd name="connsiteX0" fmla="*/ 0 w 1554708"/>
              <a:gd name="connsiteY0" fmla="*/ 829447 h 829447"/>
              <a:gd name="connsiteX1" fmla="*/ 381000 w 1554708"/>
              <a:gd name="connsiteY1" fmla="*/ 327797 h 829447"/>
              <a:gd name="connsiteX2" fmla="*/ 920750 w 1554708"/>
              <a:gd name="connsiteY2" fmla="*/ 48397 h 829447"/>
              <a:gd name="connsiteX3" fmla="*/ 1554708 w 1554708"/>
              <a:gd name="connsiteY3" fmla="*/ 31267 h 829447"/>
              <a:gd name="connsiteX0" fmla="*/ 0 w 1554708"/>
              <a:gd name="connsiteY0" fmla="*/ 829447 h 829447"/>
              <a:gd name="connsiteX1" fmla="*/ 381000 w 1554708"/>
              <a:gd name="connsiteY1" fmla="*/ 327797 h 829447"/>
              <a:gd name="connsiteX2" fmla="*/ 505723 w 1554708"/>
              <a:gd name="connsiteY2" fmla="*/ 229487 h 829447"/>
              <a:gd name="connsiteX3" fmla="*/ 920750 w 1554708"/>
              <a:gd name="connsiteY3" fmla="*/ 48397 h 829447"/>
              <a:gd name="connsiteX4" fmla="*/ 1554708 w 1554708"/>
              <a:gd name="connsiteY4" fmla="*/ 31267 h 829447"/>
              <a:gd name="connsiteX0" fmla="*/ 0 w 1554708"/>
              <a:gd name="connsiteY0" fmla="*/ 798180 h 798180"/>
              <a:gd name="connsiteX1" fmla="*/ 381000 w 1554708"/>
              <a:gd name="connsiteY1" fmla="*/ 296530 h 798180"/>
              <a:gd name="connsiteX2" fmla="*/ 505723 w 1554708"/>
              <a:gd name="connsiteY2" fmla="*/ 198220 h 798180"/>
              <a:gd name="connsiteX3" fmla="*/ 1554708 w 1554708"/>
              <a:gd name="connsiteY3" fmla="*/ 0 h 798180"/>
              <a:gd name="connsiteX0" fmla="*/ 0 w 505723"/>
              <a:gd name="connsiteY0" fmla="*/ 599960 h 599960"/>
              <a:gd name="connsiteX1" fmla="*/ 381000 w 505723"/>
              <a:gd name="connsiteY1" fmla="*/ 98310 h 599960"/>
              <a:gd name="connsiteX2" fmla="*/ 505723 w 505723"/>
              <a:gd name="connsiteY2" fmla="*/ 0 h 599960"/>
              <a:gd name="connsiteX0" fmla="*/ 0 w 505723"/>
              <a:gd name="connsiteY0" fmla="*/ 599960 h 599960"/>
              <a:gd name="connsiteX1" fmla="*/ 381000 w 505723"/>
              <a:gd name="connsiteY1" fmla="*/ 98310 h 599960"/>
              <a:gd name="connsiteX2" fmla="*/ 505723 w 505723"/>
              <a:gd name="connsiteY2" fmla="*/ 0 h 599960"/>
              <a:gd name="connsiteX0" fmla="*/ 0 w 505723"/>
              <a:gd name="connsiteY0" fmla="*/ 599960 h 599960"/>
              <a:gd name="connsiteX1" fmla="*/ 381000 w 505723"/>
              <a:gd name="connsiteY1" fmla="*/ 98310 h 599960"/>
              <a:gd name="connsiteX2" fmla="*/ 505723 w 505723"/>
              <a:gd name="connsiteY2" fmla="*/ 0 h 599960"/>
              <a:gd name="connsiteX0" fmla="*/ 0 w 505723"/>
              <a:gd name="connsiteY0" fmla="*/ 599960 h 599960"/>
              <a:gd name="connsiteX1" fmla="*/ 362170 w 505723"/>
              <a:gd name="connsiteY1" fmla="*/ 68355 h 599960"/>
              <a:gd name="connsiteX2" fmla="*/ 505723 w 505723"/>
              <a:gd name="connsiteY2" fmla="*/ 0 h 599960"/>
              <a:gd name="connsiteX0" fmla="*/ 0 w 505723"/>
              <a:gd name="connsiteY0" fmla="*/ 599960 h 599960"/>
              <a:gd name="connsiteX1" fmla="*/ 362170 w 505723"/>
              <a:gd name="connsiteY1" fmla="*/ 68355 h 599960"/>
              <a:gd name="connsiteX2" fmla="*/ 505723 w 505723"/>
              <a:gd name="connsiteY2" fmla="*/ 0 h 599960"/>
              <a:gd name="connsiteX0" fmla="*/ 0 w 538775"/>
              <a:gd name="connsiteY0" fmla="*/ 627883 h 627883"/>
              <a:gd name="connsiteX1" fmla="*/ 362170 w 538775"/>
              <a:gd name="connsiteY1" fmla="*/ 96278 h 627883"/>
              <a:gd name="connsiteX2" fmla="*/ 505723 w 538775"/>
              <a:gd name="connsiteY2" fmla="*/ 27923 h 627883"/>
              <a:gd name="connsiteX0" fmla="*/ 0 w 563494"/>
              <a:gd name="connsiteY0" fmla="*/ 661823 h 661823"/>
              <a:gd name="connsiteX1" fmla="*/ 362170 w 563494"/>
              <a:gd name="connsiteY1" fmla="*/ 130218 h 661823"/>
              <a:gd name="connsiteX2" fmla="*/ 533204 w 563494"/>
              <a:gd name="connsiteY2" fmla="*/ 27952 h 661823"/>
              <a:gd name="connsiteX0" fmla="*/ 0 w 567370"/>
              <a:gd name="connsiteY0" fmla="*/ 550217 h 550217"/>
              <a:gd name="connsiteX1" fmla="*/ 362170 w 567370"/>
              <a:gd name="connsiteY1" fmla="*/ 18612 h 550217"/>
              <a:gd name="connsiteX2" fmla="*/ 537477 w 567370"/>
              <a:gd name="connsiteY2" fmla="*/ 149273 h 550217"/>
              <a:gd name="connsiteX0" fmla="*/ 0 w 555202"/>
              <a:gd name="connsiteY0" fmla="*/ 935731 h 935731"/>
              <a:gd name="connsiteX1" fmla="*/ 362170 w 555202"/>
              <a:gd name="connsiteY1" fmla="*/ 404126 h 935731"/>
              <a:gd name="connsiteX2" fmla="*/ 524023 w 555202"/>
              <a:gd name="connsiteY2" fmla="*/ 9659 h 935731"/>
              <a:gd name="connsiteX0" fmla="*/ 0 w 524023"/>
              <a:gd name="connsiteY0" fmla="*/ 926072 h 926072"/>
              <a:gd name="connsiteX1" fmla="*/ 362170 w 524023"/>
              <a:gd name="connsiteY1" fmla="*/ 394467 h 926072"/>
              <a:gd name="connsiteX2" fmla="*/ 524023 w 524023"/>
              <a:gd name="connsiteY2" fmla="*/ 0 h 926072"/>
              <a:gd name="connsiteX0" fmla="*/ 0 w 523997"/>
              <a:gd name="connsiteY0" fmla="*/ 793642 h 793642"/>
              <a:gd name="connsiteX1" fmla="*/ 362170 w 523997"/>
              <a:gd name="connsiteY1" fmla="*/ 262037 h 793642"/>
              <a:gd name="connsiteX2" fmla="*/ 523997 w 523997"/>
              <a:gd name="connsiteY2" fmla="*/ 0 h 793642"/>
              <a:gd name="connsiteX0" fmla="*/ 0 w 525309"/>
              <a:gd name="connsiteY0" fmla="*/ 751900 h 751900"/>
              <a:gd name="connsiteX1" fmla="*/ 362170 w 525309"/>
              <a:gd name="connsiteY1" fmla="*/ 220295 h 751900"/>
              <a:gd name="connsiteX2" fmla="*/ 525309 w 525309"/>
              <a:gd name="connsiteY2" fmla="*/ 0 h 751900"/>
              <a:gd name="connsiteX0" fmla="*/ 0 w 525309"/>
              <a:gd name="connsiteY0" fmla="*/ 751900 h 751900"/>
              <a:gd name="connsiteX1" fmla="*/ 362170 w 525309"/>
              <a:gd name="connsiteY1" fmla="*/ 220295 h 751900"/>
              <a:gd name="connsiteX2" fmla="*/ 525309 w 525309"/>
              <a:gd name="connsiteY2" fmla="*/ 0 h 751900"/>
              <a:gd name="connsiteX0" fmla="*/ 0 w 525309"/>
              <a:gd name="connsiteY0" fmla="*/ 751900 h 751900"/>
              <a:gd name="connsiteX1" fmla="*/ 363725 w 525309"/>
              <a:gd name="connsiteY1" fmla="*/ 245551 h 751900"/>
              <a:gd name="connsiteX2" fmla="*/ 525309 w 525309"/>
              <a:gd name="connsiteY2" fmla="*/ 0 h 751900"/>
              <a:gd name="connsiteX0" fmla="*/ 0 w 525309"/>
              <a:gd name="connsiteY0" fmla="*/ 751900 h 751900"/>
              <a:gd name="connsiteX1" fmla="*/ 363725 w 525309"/>
              <a:gd name="connsiteY1" fmla="*/ 245551 h 751900"/>
              <a:gd name="connsiteX2" fmla="*/ 430863 w 525309"/>
              <a:gd name="connsiteY2" fmla="*/ 131575 h 751900"/>
              <a:gd name="connsiteX3" fmla="*/ 525309 w 525309"/>
              <a:gd name="connsiteY3" fmla="*/ 0 h 751900"/>
              <a:gd name="connsiteX0" fmla="*/ 0 w 525309"/>
              <a:gd name="connsiteY0" fmla="*/ 751900 h 751900"/>
              <a:gd name="connsiteX1" fmla="*/ 363725 w 525309"/>
              <a:gd name="connsiteY1" fmla="*/ 245551 h 751900"/>
              <a:gd name="connsiteX2" fmla="*/ 525309 w 525309"/>
              <a:gd name="connsiteY2" fmla="*/ 0 h 751900"/>
              <a:gd name="connsiteX0" fmla="*/ 0 w 525309"/>
              <a:gd name="connsiteY0" fmla="*/ 751900 h 751900"/>
              <a:gd name="connsiteX1" fmla="*/ 363725 w 525309"/>
              <a:gd name="connsiteY1" fmla="*/ 245551 h 751900"/>
              <a:gd name="connsiteX2" fmla="*/ 525309 w 525309"/>
              <a:gd name="connsiteY2" fmla="*/ 0 h 751900"/>
              <a:gd name="connsiteX0" fmla="*/ 0 w 559373"/>
              <a:gd name="connsiteY0" fmla="*/ 709523 h 709523"/>
              <a:gd name="connsiteX1" fmla="*/ 363725 w 559373"/>
              <a:gd name="connsiteY1" fmla="*/ 203174 h 709523"/>
              <a:gd name="connsiteX2" fmla="*/ 559373 w 559373"/>
              <a:gd name="connsiteY2" fmla="*/ 0 h 70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9373" h="709523">
                <a:moveTo>
                  <a:pt x="0" y="709523"/>
                </a:moveTo>
                <a:cubicBezTo>
                  <a:pt x="113771" y="523785"/>
                  <a:pt x="270496" y="321428"/>
                  <a:pt x="363725" y="203174"/>
                </a:cubicBezTo>
                <a:cubicBezTo>
                  <a:pt x="456954" y="84920"/>
                  <a:pt x="525832" y="42912"/>
                  <a:pt x="559373" y="0"/>
                </a:cubicBezTo>
              </a:path>
            </a:pathLst>
          </a:custGeom>
          <a:noFill/>
          <a:ln w="1905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8" name="Rectangle 17"/>
          <p:cNvSpPr/>
          <p:nvPr/>
        </p:nvSpPr>
        <p:spPr>
          <a:xfrm rot="5400000">
            <a:off x="3315561" y="4197744"/>
            <a:ext cx="526745" cy="12295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9" name="Forme libre 18"/>
          <p:cNvSpPr/>
          <p:nvPr/>
        </p:nvSpPr>
        <p:spPr>
          <a:xfrm rot="21053737">
            <a:off x="2650737" y="1719033"/>
            <a:ext cx="7461188" cy="2167851"/>
          </a:xfrm>
          <a:custGeom>
            <a:avLst/>
            <a:gdLst>
              <a:gd name="connsiteX0" fmla="*/ 0 w 1549400"/>
              <a:gd name="connsiteY0" fmla="*/ 799751 h 799751"/>
              <a:gd name="connsiteX1" fmla="*/ 381000 w 1549400"/>
              <a:gd name="connsiteY1" fmla="*/ 298101 h 799751"/>
              <a:gd name="connsiteX2" fmla="*/ 920750 w 1549400"/>
              <a:gd name="connsiteY2" fmla="*/ 18701 h 799751"/>
              <a:gd name="connsiteX3" fmla="*/ 1549400 w 1549400"/>
              <a:gd name="connsiteY3" fmla="*/ 25051 h 799751"/>
              <a:gd name="connsiteX4" fmla="*/ 1549400 w 1549400"/>
              <a:gd name="connsiteY4" fmla="*/ 25051 h 799751"/>
              <a:gd name="connsiteX0" fmla="*/ 0 w 1549400"/>
              <a:gd name="connsiteY0" fmla="*/ 799751 h 799751"/>
              <a:gd name="connsiteX1" fmla="*/ 381000 w 1549400"/>
              <a:gd name="connsiteY1" fmla="*/ 298101 h 799751"/>
              <a:gd name="connsiteX2" fmla="*/ 920750 w 1549400"/>
              <a:gd name="connsiteY2" fmla="*/ 18701 h 799751"/>
              <a:gd name="connsiteX3" fmla="*/ 1549400 w 1549400"/>
              <a:gd name="connsiteY3" fmla="*/ 25051 h 799751"/>
              <a:gd name="connsiteX4" fmla="*/ 1538710 w 1549400"/>
              <a:gd name="connsiteY4" fmla="*/ 150157 h 799751"/>
              <a:gd name="connsiteX0" fmla="*/ 0 w 1538710"/>
              <a:gd name="connsiteY0" fmla="*/ 784171 h 784171"/>
              <a:gd name="connsiteX1" fmla="*/ 381000 w 1538710"/>
              <a:gd name="connsiteY1" fmla="*/ 282521 h 784171"/>
              <a:gd name="connsiteX2" fmla="*/ 920750 w 1538710"/>
              <a:gd name="connsiteY2" fmla="*/ 3121 h 784171"/>
              <a:gd name="connsiteX3" fmla="*/ 1538710 w 1538710"/>
              <a:gd name="connsiteY3" fmla="*/ 134577 h 784171"/>
              <a:gd name="connsiteX0" fmla="*/ 0 w 1538710"/>
              <a:gd name="connsiteY0" fmla="*/ 781120 h 781120"/>
              <a:gd name="connsiteX1" fmla="*/ 381000 w 1538710"/>
              <a:gd name="connsiteY1" fmla="*/ 279470 h 781120"/>
              <a:gd name="connsiteX2" fmla="*/ 920750 w 1538710"/>
              <a:gd name="connsiteY2" fmla="*/ 70 h 781120"/>
              <a:gd name="connsiteX3" fmla="*/ 1538710 w 1538710"/>
              <a:gd name="connsiteY3" fmla="*/ 131526 h 781120"/>
              <a:gd name="connsiteX0" fmla="*/ 0 w 1538710"/>
              <a:gd name="connsiteY0" fmla="*/ 792211 h 792211"/>
              <a:gd name="connsiteX1" fmla="*/ 381000 w 1538710"/>
              <a:gd name="connsiteY1" fmla="*/ 290561 h 792211"/>
              <a:gd name="connsiteX2" fmla="*/ 920750 w 1538710"/>
              <a:gd name="connsiteY2" fmla="*/ 11161 h 792211"/>
              <a:gd name="connsiteX3" fmla="*/ 1275367 w 1538710"/>
              <a:gd name="connsiteY3" fmla="*/ 63796 h 792211"/>
              <a:gd name="connsiteX4" fmla="*/ 1538710 w 1538710"/>
              <a:gd name="connsiteY4" fmla="*/ 142617 h 792211"/>
              <a:gd name="connsiteX0" fmla="*/ 0 w 1538710"/>
              <a:gd name="connsiteY0" fmla="*/ 792211 h 792211"/>
              <a:gd name="connsiteX1" fmla="*/ 381000 w 1538710"/>
              <a:gd name="connsiteY1" fmla="*/ 290561 h 792211"/>
              <a:gd name="connsiteX2" fmla="*/ 920750 w 1538710"/>
              <a:gd name="connsiteY2" fmla="*/ 11161 h 792211"/>
              <a:gd name="connsiteX3" fmla="*/ 1275367 w 1538710"/>
              <a:gd name="connsiteY3" fmla="*/ 63796 h 792211"/>
              <a:gd name="connsiteX4" fmla="*/ 1538710 w 1538710"/>
              <a:gd name="connsiteY4" fmla="*/ 142617 h 792211"/>
              <a:gd name="connsiteX0" fmla="*/ 0 w 1538710"/>
              <a:gd name="connsiteY0" fmla="*/ 796120 h 796120"/>
              <a:gd name="connsiteX1" fmla="*/ 381000 w 1538710"/>
              <a:gd name="connsiteY1" fmla="*/ 294470 h 796120"/>
              <a:gd name="connsiteX2" fmla="*/ 920750 w 1538710"/>
              <a:gd name="connsiteY2" fmla="*/ 15070 h 796120"/>
              <a:gd name="connsiteX3" fmla="*/ 1275367 w 1538710"/>
              <a:gd name="connsiteY3" fmla="*/ 67705 h 796120"/>
              <a:gd name="connsiteX4" fmla="*/ 1538710 w 1538710"/>
              <a:gd name="connsiteY4" fmla="*/ 146526 h 796120"/>
              <a:gd name="connsiteX0" fmla="*/ 0 w 1533082"/>
              <a:gd name="connsiteY0" fmla="*/ 796120 h 796120"/>
              <a:gd name="connsiteX1" fmla="*/ 381000 w 1533082"/>
              <a:gd name="connsiteY1" fmla="*/ 294470 h 796120"/>
              <a:gd name="connsiteX2" fmla="*/ 920750 w 1533082"/>
              <a:gd name="connsiteY2" fmla="*/ 15070 h 796120"/>
              <a:gd name="connsiteX3" fmla="*/ 1275367 w 1533082"/>
              <a:gd name="connsiteY3" fmla="*/ 67705 h 796120"/>
              <a:gd name="connsiteX4" fmla="*/ 1533082 w 1533082"/>
              <a:gd name="connsiteY4" fmla="*/ 201633 h 796120"/>
              <a:gd name="connsiteX0" fmla="*/ 0 w 1533082"/>
              <a:gd name="connsiteY0" fmla="*/ 796120 h 796120"/>
              <a:gd name="connsiteX1" fmla="*/ 381000 w 1533082"/>
              <a:gd name="connsiteY1" fmla="*/ 294470 h 796120"/>
              <a:gd name="connsiteX2" fmla="*/ 920750 w 1533082"/>
              <a:gd name="connsiteY2" fmla="*/ 15070 h 796120"/>
              <a:gd name="connsiteX3" fmla="*/ 1275367 w 1533082"/>
              <a:gd name="connsiteY3" fmla="*/ 67705 h 796120"/>
              <a:gd name="connsiteX4" fmla="*/ 1533082 w 1533082"/>
              <a:gd name="connsiteY4" fmla="*/ 201633 h 796120"/>
              <a:gd name="connsiteX0" fmla="*/ 0 w 1533082"/>
              <a:gd name="connsiteY0" fmla="*/ 792405 h 792405"/>
              <a:gd name="connsiteX1" fmla="*/ 381000 w 1533082"/>
              <a:gd name="connsiteY1" fmla="*/ 290755 h 792405"/>
              <a:gd name="connsiteX2" fmla="*/ 920750 w 1533082"/>
              <a:gd name="connsiteY2" fmla="*/ 11355 h 792405"/>
              <a:gd name="connsiteX3" fmla="*/ 1275367 w 1533082"/>
              <a:gd name="connsiteY3" fmla="*/ 63990 h 792405"/>
              <a:gd name="connsiteX4" fmla="*/ 1533082 w 1533082"/>
              <a:gd name="connsiteY4" fmla="*/ 197918 h 792405"/>
              <a:gd name="connsiteX0" fmla="*/ 0 w 1533082"/>
              <a:gd name="connsiteY0" fmla="*/ 786650 h 786650"/>
              <a:gd name="connsiteX1" fmla="*/ 381000 w 1533082"/>
              <a:gd name="connsiteY1" fmla="*/ 285000 h 786650"/>
              <a:gd name="connsiteX2" fmla="*/ 920750 w 1533082"/>
              <a:gd name="connsiteY2" fmla="*/ 5600 h 786650"/>
              <a:gd name="connsiteX3" fmla="*/ 1275367 w 1533082"/>
              <a:gd name="connsiteY3" fmla="*/ 58235 h 786650"/>
              <a:gd name="connsiteX4" fmla="*/ 1533082 w 1533082"/>
              <a:gd name="connsiteY4" fmla="*/ 192163 h 786650"/>
              <a:gd name="connsiteX0" fmla="*/ 0 w 1533082"/>
              <a:gd name="connsiteY0" fmla="*/ 784894 h 784894"/>
              <a:gd name="connsiteX1" fmla="*/ 381000 w 1533082"/>
              <a:gd name="connsiteY1" fmla="*/ 283244 h 784894"/>
              <a:gd name="connsiteX2" fmla="*/ 920750 w 1533082"/>
              <a:gd name="connsiteY2" fmla="*/ 3844 h 784894"/>
              <a:gd name="connsiteX3" fmla="*/ 1275367 w 1533082"/>
              <a:gd name="connsiteY3" fmla="*/ 56479 h 784894"/>
              <a:gd name="connsiteX4" fmla="*/ 1533082 w 1533082"/>
              <a:gd name="connsiteY4" fmla="*/ 190407 h 784894"/>
              <a:gd name="connsiteX0" fmla="*/ 0 w 1533082"/>
              <a:gd name="connsiteY0" fmla="*/ 791865 h 791865"/>
              <a:gd name="connsiteX1" fmla="*/ 458042 w 1533082"/>
              <a:gd name="connsiteY1" fmla="*/ 231199 h 791865"/>
              <a:gd name="connsiteX2" fmla="*/ 920750 w 1533082"/>
              <a:gd name="connsiteY2" fmla="*/ 10815 h 791865"/>
              <a:gd name="connsiteX3" fmla="*/ 1275367 w 1533082"/>
              <a:gd name="connsiteY3" fmla="*/ 63450 h 791865"/>
              <a:gd name="connsiteX4" fmla="*/ 1533082 w 1533082"/>
              <a:gd name="connsiteY4" fmla="*/ 197378 h 791865"/>
              <a:gd name="connsiteX0" fmla="*/ 0 w 1533082"/>
              <a:gd name="connsiteY0" fmla="*/ 791042 h 791042"/>
              <a:gd name="connsiteX1" fmla="*/ 415765 w 1533082"/>
              <a:gd name="connsiteY1" fmla="*/ 218849 h 791042"/>
              <a:gd name="connsiteX2" fmla="*/ 920750 w 1533082"/>
              <a:gd name="connsiteY2" fmla="*/ 9992 h 791042"/>
              <a:gd name="connsiteX3" fmla="*/ 1275367 w 1533082"/>
              <a:gd name="connsiteY3" fmla="*/ 62627 h 791042"/>
              <a:gd name="connsiteX4" fmla="*/ 1533082 w 1533082"/>
              <a:gd name="connsiteY4" fmla="*/ 196555 h 791042"/>
              <a:gd name="connsiteX0" fmla="*/ 0 w 1533082"/>
              <a:gd name="connsiteY0" fmla="*/ 787116 h 787116"/>
              <a:gd name="connsiteX1" fmla="*/ 415765 w 1533082"/>
              <a:gd name="connsiteY1" fmla="*/ 214923 h 787116"/>
              <a:gd name="connsiteX2" fmla="*/ 920750 w 1533082"/>
              <a:gd name="connsiteY2" fmla="*/ 6066 h 787116"/>
              <a:gd name="connsiteX3" fmla="*/ 1275367 w 1533082"/>
              <a:gd name="connsiteY3" fmla="*/ 58701 h 787116"/>
              <a:gd name="connsiteX4" fmla="*/ 1533082 w 1533082"/>
              <a:gd name="connsiteY4" fmla="*/ 192629 h 787116"/>
              <a:gd name="connsiteX0" fmla="*/ 0 w 1533082"/>
              <a:gd name="connsiteY0" fmla="*/ 785710 h 785710"/>
              <a:gd name="connsiteX1" fmla="*/ 415765 w 1533082"/>
              <a:gd name="connsiteY1" fmla="*/ 213517 h 785710"/>
              <a:gd name="connsiteX2" fmla="*/ 920750 w 1533082"/>
              <a:gd name="connsiteY2" fmla="*/ 4660 h 785710"/>
              <a:gd name="connsiteX3" fmla="*/ 1275367 w 1533082"/>
              <a:gd name="connsiteY3" fmla="*/ 57295 h 785710"/>
              <a:gd name="connsiteX4" fmla="*/ 1533082 w 1533082"/>
              <a:gd name="connsiteY4" fmla="*/ 191223 h 785710"/>
              <a:gd name="connsiteX0" fmla="*/ 0 w 1533082"/>
              <a:gd name="connsiteY0" fmla="*/ 781118 h 781118"/>
              <a:gd name="connsiteX1" fmla="*/ 415765 w 1533082"/>
              <a:gd name="connsiteY1" fmla="*/ 208925 h 781118"/>
              <a:gd name="connsiteX2" fmla="*/ 920750 w 1533082"/>
              <a:gd name="connsiteY2" fmla="*/ 68 h 781118"/>
              <a:gd name="connsiteX3" fmla="*/ 1533082 w 1533082"/>
              <a:gd name="connsiteY3" fmla="*/ 186631 h 781118"/>
              <a:gd name="connsiteX0" fmla="*/ 0 w 1552892"/>
              <a:gd name="connsiteY0" fmla="*/ 797601 h 797601"/>
              <a:gd name="connsiteX1" fmla="*/ 415765 w 1552892"/>
              <a:gd name="connsiteY1" fmla="*/ 225408 h 797601"/>
              <a:gd name="connsiteX2" fmla="*/ 920750 w 1552892"/>
              <a:gd name="connsiteY2" fmla="*/ 16551 h 797601"/>
              <a:gd name="connsiteX3" fmla="*/ 1552892 w 1552892"/>
              <a:gd name="connsiteY3" fmla="*/ 39645 h 797601"/>
              <a:gd name="connsiteX0" fmla="*/ 0 w 1552892"/>
              <a:gd name="connsiteY0" fmla="*/ 821723 h 821723"/>
              <a:gd name="connsiteX1" fmla="*/ 415765 w 1552892"/>
              <a:gd name="connsiteY1" fmla="*/ 249530 h 821723"/>
              <a:gd name="connsiteX2" fmla="*/ 934628 w 1552892"/>
              <a:gd name="connsiteY2" fmla="*/ 10220 h 821723"/>
              <a:gd name="connsiteX3" fmla="*/ 1552892 w 1552892"/>
              <a:gd name="connsiteY3" fmla="*/ 63767 h 821723"/>
              <a:gd name="connsiteX0" fmla="*/ 0 w 1568817"/>
              <a:gd name="connsiteY0" fmla="*/ 841309 h 841309"/>
              <a:gd name="connsiteX1" fmla="*/ 415765 w 1568817"/>
              <a:gd name="connsiteY1" fmla="*/ 269116 h 841309"/>
              <a:gd name="connsiteX2" fmla="*/ 934628 w 1568817"/>
              <a:gd name="connsiteY2" fmla="*/ 29806 h 841309"/>
              <a:gd name="connsiteX3" fmla="*/ 1568817 w 1568817"/>
              <a:gd name="connsiteY3" fmla="*/ 29317 h 841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8817" h="841309">
                <a:moveTo>
                  <a:pt x="0" y="841309"/>
                </a:moveTo>
                <a:cubicBezTo>
                  <a:pt x="113771" y="655571"/>
                  <a:pt x="259994" y="404366"/>
                  <a:pt x="415765" y="269116"/>
                </a:cubicBezTo>
                <a:cubicBezTo>
                  <a:pt x="571536" y="133866"/>
                  <a:pt x="742453" y="69772"/>
                  <a:pt x="934628" y="29806"/>
                </a:cubicBezTo>
                <a:cubicBezTo>
                  <a:pt x="1126803" y="-10160"/>
                  <a:pt x="1441248" y="-9550"/>
                  <a:pt x="1568817" y="29317"/>
                </a:cubicBezTo>
              </a:path>
            </a:pathLst>
          </a:custGeom>
          <a:noFill/>
          <a:ln w="1905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cxnSp>
        <p:nvCxnSpPr>
          <p:cNvPr id="21" name="Connecteur droit avec flèche 20"/>
          <p:cNvCxnSpPr/>
          <p:nvPr/>
        </p:nvCxnSpPr>
        <p:spPr>
          <a:xfrm flipH="1" flipV="1">
            <a:off x="4741896" y="2612682"/>
            <a:ext cx="0" cy="11520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8FF44AF0-ABBE-B24C-B017-DADF571F12BC}"/>
              </a:ext>
            </a:extLst>
          </p:cNvPr>
          <p:cNvSpPr txBox="1"/>
          <p:nvPr/>
        </p:nvSpPr>
        <p:spPr>
          <a:xfrm>
            <a:off x="531352" y="3292986"/>
            <a:ext cx="221887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33">
                <a:latin typeface="Bahnschrift SemiBold Condensed" panose="020B0502040204020203" pitchFamily="34" charset="0"/>
                <a:sym typeface="Symbol" panose="05050102010706020507" pitchFamily="18" charset="2"/>
              </a:rPr>
              <a:t>Rendement pluvial R</a:t>
            </a:r>
            <a:r>
              <a:rPr lang="fr-FR" sz="2133" baseline="-25000">
                <a:latin typeface="Bahnschrift SemiBold Condensed" panose="020B0502040204020203" pitchFamily="34" charset="0"/>
                <a:sym typeface="Symbol" panose="05050102010706020507" pitchFamily="18" charset="2"/>
              </a:rPr>
              <a:t>P</a:t>
            </a:r>
            <a:endParaRPr lang="fr-FR" sz="2133" baseline="-25000" dirty="0">
              <a:latin typeface="Bahnschrift SemiBold Condensed" panose="020B0502040204020203" pitchFamily="34" charset="0"/>
            </a:endParaRPr>
          </a:p>
        </p:txBody>
      </p:sp>
      <p:cxnSp>
        <p:nvCxnSpPr>
          <p:cNvPr id="23" name="Connecteur droit avec flèche 22"/>
          <p:cNvCxnSpPr/>
          <p:nvPr/>
        </p:nvCxnSpPr>
        <p:spPr>
          <a:xfrm flipH="1" flipV="1">
            <a:off x="7224341" y="1655642"/>
            <a:ext cx="0" cy="15120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flipV="1">
            <a:off x="7287438" y="4521734"/>
            <a:ext cx="2556000" cy="0"/>
          </a:xfrm>
          <a:prstGeom prst="straightConnector1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8FF44AF0-ABBE-B24C-B017-DADF571F12BC}"/>
              </a:ext>
            </a:extLst>
          </p:cNvPr>
          <p:cNvSpPr txBox="1"/>
          <p:nvPr/>
        </p:nvSpPr>
        <p:spPr>
          <a:xfrm>
            <a:off x="8276704" y="4035425"/>
            <a:ext cx="1595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>
                <a:latin typeface="Bahnschrift SemiBold Condensed" panose="020B0502040204020203" pitchFamily="34" charset="0"/>
                <a:sym typeface="Symbol" panose="05050102010706020507" pitchFamily="18" charset="2"/>
              </a:rPr>
              <a:t>Besoin en eau</a:t>
            </a:r>
            <a:endParaRPr lang="fr-FR" sz="2400" b="1" dirty="0">
              <a:latin typeface="Bahnschrift SemiBold Condensed" panose="020B0502040204020203" pitchFamily="34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FF44AF0-ABBE-B24C-B017-DADF571F12BC}"/>
              </a:ext>
            </a:extLst>
          </p:cNvPr>
          <p:cNvSpPr txBox="1"/>
          <p:nvPr/>
        </p:nvSpPr>
        <p:spPr>
          <a:xfrm>
            <a:off x="1199884" y="2109479"/>
            <a:ext cx="1374094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2133" dirty="0" smtClean="0">
                <a:solidFill>
                  <a:srgbClr val="00A3A6"/>
                </a:solidFill>
                <a:latin typeface="Bahnschrift SemiBold Condensed" panose="020B0502040204020203" pitchFamily="34" charset="0"/>
                <a:sym typeface="Symbol" panose="05050102010706020507" pitchFamily="18" charset="2"/>
              </a:rPr>
              <a:t>Production</a:t>
            </a:r>
            <a:r>
              <a:rPr lang="fr-FR" sz="2133" dirty="0" smtClean="0">
                <a:latin typeface="Bahnschrift SemiBold Condensed" panose="020B0502040204020203" pitchFamily="34" charset="0"/>
                <a:sym typeface="Symbol" panose="05050102010706020507" pitchFamily="18" charset="2"/>
              </a:rPr>
              <a:t> </a:t>
            </a:r>
            <a:r>
              <a:rPr lang="fr-FR" sz="2133" dirty="0" smtClean="0">
                <a:solidFill>
                  <a:srgbClr val="00A3A6"/>
                </a:solidFill>
                <a:latin typeface="Bahnschrift SemiBold Condensed" panose="020B0502040204020203" pitchFamily="34" charset="0"/>
                <a:sym typeface="Symbol" panose="05050102010706020507" pitchFamily="18" charset="2"/>
              </a:rPr>
              <a:t>R</a:t>
            </a:r>
            <a:r>
              <a:rPr lang="fr-FR" sz="2133" baseline="-25000" dirty="0" smtClean="0">
                <a:solidFill>
                  <a:srgbClr val="00A3A6"/>
                </a:solidFill>
                <a:latin typeface="Bahnschrift SemiBold Condensed" panose="020B0502040204020203" pitchFamily="34" charset="0"/>
                <a:sym typeface="Symbol" panose="05050102010706020507" pitchFamily="18" charset="2"/>
              </a:rPr>
              <a:t>I</a:t>
            </a:r>
            <a:endParaRPr lang="fr-FR" sz="2133" baseline="-25000" dirty="0">
              <a:solidFill>
                <a:srgbClr val="00A3A6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29" name="Ellipse 28"/>
          <p:cNvSpPr/>
          <p:nvPr/>
        </p:nvSpPr>
        <p:spPr>
          <a:xfrm>
            <a:off x="4710543" y="3489453"/>
            <a:ext cx="72000" cy="72000"/>
          </a:xfrm>
          <a:prstGeom prst="ellipse">
            <a:avLst/>
          </a:prstGeom>
          <a:solidFill>
            <a:srgbClr val="00A3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/>
          <p:cNvSpPr/>
          <p:nvPr/>
        </p:nvSpPr>
        <p:spPr>
          <a:xfrm>
            <a:off x="7192256" y="2309762"/>
            <a:ext cx="72000" cy="72000"/>
          </a:xfrm>
          <a:prstGeom prst="ellipse">
            <a:avLst/>
          </a:prstGeom>
          <a:solidFill>
            <a:srgbClr val="00A3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1" name="Connecteur droit avec flèche 30"/>
          <p:cNvCxnSpPr/>
          <p:nvPr/>
        </p:nvCxnSpPr>
        <p:spPr>
          <a:xfrm flipV="1">
            <a:off x="2839366" y="4517254"/>
            <a:ext cx="50400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 flipH="1" flipV="1">
            <a:off x="4741896" y="3862869"/>
            <a:ext cx="0" cy="61200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 flipH="1" flipV="1">
            <a:off x="7230847" y="3255462"/>
            <a:ext cx="0" cy="122400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 rot="5400000" flipH="1" flipV="1">
            <a:off x="3678760" y="2521041"/>
            <a:ext cx="0" cy="198000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orme libre 34"/>
          <p:cNvSpPr/>
          <p:nvPr/>
        </p:nvSpPr>
        <p:spPr>
          <a:xfrm rot="20807486" flipH="1" flipV="1">
            <a:off x="5433568" y="2208657"/>
            <a:ext cx="4701827" cy="857104"/>
          </a:xfrm>
          <a:custGeom>
            <a:avLst/>
            <a:gdLst>
              <a:gd name="connsiteX0" fmla="*/ 0 w 1549400"/>
              <a:gd name="connsiteY0" fmla="*/ 799751 h 799751"/>
              <a:gd name="connsiteX1" fmla="*/ 381000 w 1549400"/>
              <a:gd name="connsiteY1" fmla="*/ 298101 h 799751"/>
              <a:gd name="connsiteX2" fmla="*/ 920750 w 1549400"/>
              <a:gd name="connsiteY2" fmla="*/ 18701 h 799751"/>
              <a:gd name="connsiteX3" fmla="*/ 1549400 w 1549400"/>
              <a:gd name="connsiteY3" fmla="*/ 25051 h 799751"/>
              <a:gd name="connsiteX4" fmla="*/ 1549400 w 1549400"/>
              <a:gd name="connsiteY4" fmla="*/ 25051 h 799751"/>
              <a:gd name="connsiteX0" fmla="*/ 0 w 1549400"/>
              <a:gd name="connsiteY0" fmla="*/ 799751 h 799751"/>
              <a:gd name="connsiteX1" fmla="*/ 381000 w 1549400"/>
              <a:gd name="connsiteY1" fmla="*/ 298101 h 799751"/>
              <a:gd name="connsiteX2" fmla="*/ 920750 w 1549400"/>
              <a:gd name="connsiteY2" fmla="*/ 18701 h 799751"/>
              <a:gd name="connsiteX3" fmla="*/ 1549400 w 1549400"/>
              <a:gd name="connsiteY3" fmla="*/ 25051 h 799751"/>
              <a:gd name="connsiteX4" fmla="*/ 1545789 w 1549400"/>
              <a:gd name="connsiteY4" fmla="*/ 205291 h 799751"/>
              <a:gd name="connsiteX0" fmla="*/ 0 w 1545789"/>
              <a:gd name="connsiteY0" fmla="*/ 782081 h 782081"/>
              <a:gd name="connsiteX1" fmla="*/ 381000 w 1545789"/>
              <a:gd name="connsiteY1" fmla="*/ 280431 h 782081"/>
              <a:gd name="connsiteX2" fmla="*/ 920750 w 1545789"/>
              <a:gd name="connsiteY2" fmla="*/ 1031 h 782081"/>
              <a:gd name="connsiteX3" fmla="*/ 1545789 w 1545789"/>
              <a:gd name="connsiteY3" fmla="*/ 187621 h 782081"/>
              <a:gd name="connsiteX0" fmla="*/ 0 w 1545424"/>
              <a:gd name="connsiteY0" fmla="*/ 781417 h 781417"/>
              <a:gd name="connsiteX1" fmla="*/ 381000 w 1545424"/>
              <a:gd name="connsiteY1" fmla="*/ 279767 h 781417"/>
              <a:gd name="connsiteX2" fmla="*/ 920750 w 1545424"/>
              <a:gd name="connsiteY2" fmla="*/ 367 h 781417"/>
              <a:gd name="connsiteX3" fmla="*/ 1545424 w 1545424"/>
              <a:gd name="connsiteY3" fmla="*/ 220753 h 781417"/>
              <a:gd name="connsiteX0" fmla="*/ 0 w 1545424"/>
              <a:gd name="connsiteY0" fmla="*/ 781649 h 781649"/>
              <a:gd name="connsiteX1" fmla="*/ 381000 w 1545424"/>
              <a:gd name="connsiteY1" fmla="*/ 279999 h 781649"/>
              <a:gd name="connsiteX2" fmla="*/ 920750 w 1545424"/>
              <a:gd name="connsiteY2" fmla="*/ 599 h 781649"/>
              <a:gd name="connsiteX3" fmla="*/ 1545424 w 1545424"/>
              <a:gd name="connsiteY3" fmla="*/ 220985 h 781649"/>
              <a:gd name="connsiteX0" fmla="*/ 0 w 1554708"/>
              <a:gd name="connsiteY0" fmla="*/ 857533 h 857533"/>
              <a:gd name="connsiteX1" fmla="*/ 381000 w 1554708"/>
              <a:gd name="connsiteY1" fmla="*/ 355883 h 857533"/>
              <a:gd name="connsiteX2" fmla="*/ 920750 w 1554708"/>
              <a:gd name="connsiteY2" fmla="*/ 76483 h 857533"/>
              <a:gd name="connsiteX3" fmla="*/ 1554708 w 1554708"/>
              <a:gd name="connsiteY3" fmla="*/ 59353 h 857533"/>
              <a:gd name="connsiteX0" fmla="*/ 0 w 1554708"/>
              <a:gd name="connsiteY0" fmla="*/ 829447 h 829447"/>
              <a:gd name="connsiteX1" fmla="*/ 381000 w 1554708"/>
              <a:gd name="connsiteY1" fmla="*/ 327797 h 829447"/>
              <a:gd name="connsiteX2" fmla="*/ 920750 w 1554708"/>
              <a:gd name="connsiteY2" fmla="*/ 48397 h 829447"/>
              <a:gd name="connsiteX3" fmla="*/ 1554708 w 1554708"/>
              <a:gd name="connsiteY3" fmla="*/ 31267 h 829447"/>
              <a:gd name="connsiteX0" fmla="*/ 0 w 1554708"/>
              <a:gd name="connsiteY0" fmla="*/ 805282 h 805282"/>
              <a:gd name="connsiteX1" fmla="*/ 381000 w 1554708"/>
              <a:gd name="connsiteY1" fmla="*/ 303632 h 805282"/>
              <a:gd name="connsiteX2" fmla="*/ 920750 w 1554708"/>
              <a:gd name="connsiteY2" fmla="*/ 24232 h 805282"/>
              <a:gd name="connsiteX3" fmla="*/ 1554708 w 1554708"/>
              <a:gd name="connsiteY3" fmla="*/ 7102 h 805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4708" h="805282">
                <a:moveTo>
                  <a:pt x="0" y="805282"/>
                </a:moveTo>
                <a:cubicBezTo>
                  <a:pt x="113771" y="619544"/>
                  <a:pt x="227542" y="433807"/>
                  <a:pt x="381000" y="303632"/>
                </a:cubicBezTo>
                <a:cubicBezTo>
                  <a:pt x="534458" y="173457"/>
                  <a:pt x="725132" y="73654"/>
                  <a:pt x="920750" y="24232"/>
                </a:cubicBezTo>
                <a:cubicBezTo>
                  <a:pt x="1116368" y="-25190"/>
                  <a:pt x="1413545" y="18150"/>
                  <a:pt x="1554708" y="7102"/>
                </a:cubicBezTo>
              </a:path>
            </a:pathLst>
          </a:custGeom>
          <a:noFill/>
          <a:ln w="1905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8FF44AF0-ABBE-B24C-B017-DADF571F12BC}"/>
              </a:ext>
            </a:extLst>
          </p:cNvPr>
          <p:cNvSpPr txBox="1"/>
          <p:nvPr/>
        </p:nvSpPr>
        <p:spPr>
          <a:xfrm>
            <a:off x="879320" y="4643213"/>
            <a:ext cx="2426193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133" dirty="0">
                <a:latin typeface="Bahnschrift SemiBold Condensed" panose="020B0502040204020203" pitchFamily="34" charset="0"/>
                <a:sym typeface="Symbol" panose="05050102010706020507" pitchFamily="18" charset="2"/>
              </a:rPr>
              <a:t>RES</a:t>
            </a:r>
            <a:r>
              <a:rPr lang="fr-FR" sz="2133" baseline="-25000" dirty="0">
                <a:latin typeface="Bahnschrift SemiBold Condensed" panose="020B0502040204020203" pitchFamily="34" charset="0"/>
                <a:sym typeface="Symbol" panose="05050102010706020507" pitchFamily="18" charset="2"/>
              </a:rPr>
              <a:t>0</a:t>
            </a:r>
          </a:p>
          <a:p>
            <a:pPr algn="r"/>
            <a:r>
              <a:rPr lang="fr-FR" sz="2133" dirty="0">
                <a:latin typeface="Bahnschrift SemiBold Condensed" panose="020B0502040204020203" pitchFamily="34" charset="0"/>
                <a:sym typeface="Symbol" panose="05050102010706020507" pitchFamily="18" charset="2"/>
              </a:rPr>
              <a:t>Réserve initiale du sol</a:t>
            </a:r>
            <a:endParaRPr lang="fr-FR" sz="2133" dirty="0">
              <a:latin typeface="Bahnschrift SemiBold Condensed" panose="020B0502040204020203" pitchFamily="34" charset="0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8FF44AF0-ABBE-B24C-B017-DADF571F12BC}"/>
              </a:ext>
            </a:extLst>
          </p:cNvPr>
          <p:cNvSpPr txBox="1"/>
          <p:nvPr/>
        </p:nvSpPr>
        <p:spPr>
          <a:xfrm>
            <a:off x="3305513" y="5558701"/>
            <a:ext cx="1401690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133" dirty="0" smtClean="0">
                <a:latin typeface="Bahnschrift SemiBold Condensed" panose="020B0502040204020203" pitchFamily="34" charset="0"/>
                <a:sym typeface="Symbol" panose="05050102010706020507" pitchFamily="18" charset="2"/>
              </a:rPr>
              <a:t>Effet de la </a:t>
            </a:r>
          </a:p>
          <a:p>
            <a:pPr algn="r"/>
            <a:r>
              <a:rPr lang="fr-FR" sz="2133" dirty="0" smtClean="0">
                <a:latin typeface="Bahnschrift SemiBold Condensed" panose="020B0502040204020203" pitchFamily="34" charset="0"/>
                <a:sym typeface="Symbol" panose="05050102010706020507" pitchFamily="18" charset="2"/>
              </a:rPr>
              <a:t>chronique </a:t>
            </a:r>
          </a:p>
          <a:p>
            <a:pPr algn="r"/>
            <a:r>
              <a:rPr lang="fr-FR" sz="2133" dirty="0" smtClean="0">
                <a:latin typeface="Bahnschrift SemiBold Condensed" panose="020B0502040204020203" pitchFamily="34" charset="0"/>
                <a:sym typeface="Symbol" panose="05050102010706020507" pitchFamily="18" charset="2"/>
              </a:rPr>
              <a:t>de pluie</a:t>
            </a:r>
            <a:endParaRPr lang="fr-FR" sz="2133" dirty="0">
              <a:latin typeface="Bahnschrift SemiBold Condensed" panose="020B0502040204020203" pitchFamily="34" charset="0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8FF44AF0-ABBE-B24C-B017-DADF571F12BC}"/>
              </a:ext>
            </a:extLst>
          </p:cNvPr>
          <p:cNvSpPr txBox="1"/>
          <p:nvPr/>
        </p:nvSpPr>
        <p:spPr>
          <a:xfrm>
            <a:off x="4029629" y="5523656"/>
            <a:ext cx="3188421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133" dirty="0" smtClean="0">
                <a:latin typeface="Bahnschrift SemiBold Condensed" panose="020B0502040204020203" pitchFamily="34" charset="0"/>
                <a:sym typeface="Symbol" panose="05050102010706020507" pitchFamily="18" charset="2"/>
              </a:rPr>
              <a:t>Effet de la </a:t>
            </a:r>
          </a:p>
          <a:p>
            <a:pPr algn="r"/>
            <a:r>
              <a:rPr lang="fr-FR" sz="2133" dirty="0" smtClean="0">
                <a:latin typeface="Bahnschrift SemiBold Condensed" panose="020B0502040204020203" pitchFamily="34" charset="0"/>
                <a:sym typeface="Symbol" panose="05050102010706020507" pitchFamily="18" charset="2"/>
              </a:rPr>
              <a:t>chronique </a:t>
            </a:r>
          </a:p>
          <a:p>
            <a:pPr algn="r"/>
            <a:r>
              <a:rPr lang="fr-FR" sz="2133" dirty="0" smtClean="0">
                <a:latin typeface="Bahnschrift SemiBold Condensed" panose="020B0502040204020203" pitchFamily="34" charset="0"/>
                <a:sym typeface="Symbol" panose="05050102010706020507" pitchFamily="18" charset="2"/>
              </a:rPr>
              <a:t>d'irrigation</a:t>
            </a:r>
            <a:endParaRPr lang="fr-FR" sz="2133" dirty="0">
              <a:latin typeface="Bahnschrift SemiBold Condensed" panose="020B0502040204020203" pitchFamily="34" charset="0"/>
            </a:endParaRPr>
          </a:p>
        </p:txBody>
      </p:sp>
      <p:cxnSp>
        <p:nvCxnSpPr>
          <p:cNvPr id="39" name="Connecteur droit avec flèche 38"/>
          <p:cNvCxnSpPr/>
          <p:nvPr/>
        </p:nvCxnSpPr>
        <p:spPr>
          <a:xfrm flipH="1" flipV="1">
            <a:off x="4741896" y="5479469"/>
            <a:ext cx="0" cy="11520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/>
          <p:nvPr/>
        </p:nvCxnSpPr>
        <p:spPr>
          <a:xfrm flipH="1" flipV="1">
            <a:off x="7252744" y="5521806"/>
            <a:ext cx="0" cy="11520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549" y="790028"/>
            <a:ext cx="10328552" cy="452472"/>
          </a:xfrm>
          <a:prstGeom prst="rect">
            <a:avLst/>
          </a:prstGeom>
        </p:spPr>
      </p:pic>
      <p:sp>
        <p:nvSpPr>
          <p:cNvPr id="43" name="ZoneTexte 42"/>
          <p:cNvSpPr txBox="1"/>
          <p:nvPr/>
        </p:nvSpPr>
        <p:spPr>
          <a:xfrm>
            <a:off x="7909420" y="3237298"/>
            <a:ext cx="2214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A3A6"/>
                </a:solidFill>
              </a:rPr>
              <a:t>Limite de parcimonie </a:t>
            </a:r>
            <a:endParaRPr lang="fr-FR" dirty="0">
              <a:solidFill>
                <a:srgbClr val="00A3A6"/>
              </a:solidFill>
            </a:endParaRPr>
          </a:p>
        </p:txBody>
      </p:sp>
      <p:sp>
        <p:nvSpPr>
          <p:cNvPr id="44" name="Forme libre 43"/>
          <p:cNvSpPr/>
          <p:nvPr/>
        </p:nvSpPr>
        <p:spPr>
          <a:xfrm rot="6111876" flipV="1">
            <a:off x="7422477" y="3594208"/>
            <a:ext cx="765544" cy="723014"/>
          </a:xfrm>
          <a:custGeom>
            <a:avLst/>
            <a:gdLst>
              <a:gd name="connsiteX0" fmla="*/ 0 w 765544"/>
              <a:gd name="connsiteY0" fmla="*/ 723014 h 723014"/>
              <a:gd name="connsiteX1" fmla="*/ 510363 w 765544"/>
              <a:gd name="connsiteY1" fmla="*/ 478465 h 723014"/>
              <a:gd name="connsiteX2" fmla="*/ 765544 w 765544"/>
              <a:gd name="connsiteY2" fmla="*/ 0 h 723014"/>
              <a:gd name="connsiteX3" fmla="*/ 765544 w 765544"/>
              <a:gd name="connsiteY3" fmla="*/ 0 h 723014"/>
              <a:gd name="connsiteX0" fmla="*/ 0 w 765544"/>
              <a:gd name="connsiteY0" fmla="*/ 723014 h 723014"/>
              <a:gd name="connsiteX1" fmla="*/ 478465 w 765544"/>
              <a:gd name="connsiteY1" fmla="*/ 425302 h 723014"/>
              <a:gd name="connsiteX2" fmla="*/ 765544 w 765544"/>
              <a:gd name="connsiteY2" fmla="*/ 0 h 723014"/>
              <a:gd name="connsiteX3" fmla="*/ 765544 w 765544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5544" h="723014">
                <a:moveTo>
                  <a:pt x="0" y="723014"/>
                </a:moveTo>
                <a:cubicBezTo>
                  <a:pt x="191386" y="660990"/>
                  <a:pt x="350874" y="545804"/>
                  <a:pt x="478465" y="425302"/>
                </a:cubicBezTo>
                <a:cubicBezTo>
                  <a:pt x="606056" y="304800"/>
                  <a:pt x="717698" y="70884"/>
                  <a:pt x="765544" y="0"/>
                </a:cubicBezTo>
                <a:lnTo>
                  <a:pt x="765544" y="0"/>
                </a:lnTo>
              </a:path>
            </a:pathLst>
          </a:custGeom>
          <a:noFill/>
          <a:ln>
            <a:solidFill>
              <a:srgbClr val="00A3A6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" name="Connecteur droit 2"/>
          <p:cNvCxnSpPr>
            <a:stCxn id="29" idx="6"/>
            <a:endCxn id="30" idx="3"/>
          </p:cNvCxnSpPr>
          <p:nvPr/>
        </p:nvCxnSpPr>
        <p:spPr>
          <a:xfrm flipV="1">
            <a:off x="4782543" y="2371218"/>
            <a:ext cx="2420257" cy="1154235"/>
          </a:xfrm>
          <a:prstGeom prst="line">
            <a:avLst/>
          </a:prstGeom>
          <a:ln>
            <a:solidFill>
              <a:srgbClr val="00A3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oneTexte 44">
            <a:extLst>
              <a:ext uri="{FF2B5EF4-FFF2-40B4-BE49-F238E27FC236}">
                <a16:creationId xmlns:a16="http://schemas.microsoft.com/office/drawing/2014/main" id="{8FF44AF0-ABBE-B24C-B017-DADF571F12BC}"/>
              </a:ext>
            </a:extLst>
          </p:cNvPr>
          <p:cNvSpPr txBox="1"/>
          <p:nvPr/>
        </p:nvSpPr>
        <p:spPr>
          <a:xfrm rot="20003441">
            <a:off x="5202214" y="2610039"/>
            <a:ext cx="1284326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2133" dirty="0" smtClean="0">
                <a:solidFill>
                  <a:srgbClr val="00A3A6"/>
                </a:solidFill>
                <a:latin typeface="Bahnschrift SemiBold Condensed" panose="020B0502040204020203" pitchFamily="34" charset="0"/>
                <a:sym typeface="Symbol" panose="05050102010706020507" pitchFamily="18" charset="2"/>
              </a:rPr>
              <a:t>Productivité</a:t>
            </a:r>
            <a:endParaRPr lang="fr-FR" sz="2133" baseline="-25000" dirty="0">
              <a:solidFill>
                <a:srgbClr val="00A3A6"/>
              </a:solidFill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23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re 3">
            <a:extLst>
              <a:ext uri="{FF2B5EF4-FFF2-40B4-BE49-F238E27FC236}">
                <a16:creationId xmlns:a16="http://schemas.microsoft.com/office/drawing/2014/main" id="{B04BF84E-87D9-44F4-AA24-825D16CC57AD}"/>
              </a:ext>
            </a:extLst>
          </p:cNvPr>
          <p:cNvSpPr txBox="1">
            <a:spLocks/>
          </p:cNvSpPr>
          <p:nvPr/>
        </p:nvSpPr>
        <p:spPr>
          <a:xfrm>
            <a:off x="726101" y="8825"/>
            <a:ext cx="11180764" cy="888251"/>
          </a:xfrm>
          <a:prstGeom prst="rect">
            <a:avLst/>
          </a:prstGeom>
        </p:spPr>
        <p:txBody>
          <a:bodyPr vert="horz" lIns="0" tIns="46800" rIns="91440" bIns="45720" rtlCol="0" anchor="ctr" anchorCtr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Tx/>
              <a:buBlip>
                <a:blip r:embed="rId3"/>
              </a:buBlip>
              <a:defRPr sz="3000" b="1" kern="1200">
                <a:solidFill>
                  <a:srgbClr val="00A3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0" dirty="0">
                <a:latin typeface="+mn-lt"/>
              </a:rPr>
              <a:t>Vision </a:t>
            </a:r>
            <a:r>
              <a:rPr lang="fr-FR" b="0" dirty="0" smtClean="0">
                <a:latin typeface="+mn-lt"/>
              </a:rPr>
              <a:t>intégrée (</a:t>
            </a:r>
            <a:r>
              <a:rPr lang="fr-FR" b="0" dirty="0">
                <a:latin typeface="+mn-lt"/>
              </a:rPr>
              <a:t>empreinte, efficience, productivité, production</a:t>
            </a:r>
            <a:r>
              <a:rPr lang="fr-FR" b="0" dirty="0" smtClean="0">
                <a:latin typeface="+mn-lt"/>
              </a:rPr>
              <a:t>) </a:t>
            </a:r>
            <a:endParaRPr lang="fr-FR" b="0" dirty="0">
              <a:latin typeface="+mn-lt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0467" y="42015"/>
            <a:ext cx="742950" cy="100012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437" y="1657961"/>
            <a:ext cx="4820596" cy="2774080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002265" y="1660358"/>
            <a:ext cx="648000" cy="139203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002265" y="4574620"/>
            <a:ext cx="648000" cy="13920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5569" y="1228900"/>
            <a:ext cx="5902098" cy="340784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51165" y="1522227"/>
            <a:ext cx="503853" cy="541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11469718" y="1279574"/>
            <a:ext cx="503853" cy="541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/>
          <p:cNvSpPr/>
          <p:nvPr/>
        </p:nvSpPr>
        <p:spPr>
          <a:xfrm>
            <a:off x="946437" y="1648629"/>
            <a:ext cx="2743879" cy="2983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7" name="Imag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9216464" y="3877248"/>
            <a:ext cx="648000" cy="139203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885436" y="2310391"/>
            <a:ext cx="648000" cy="139203"/>
          </a:xfrm>
          <a:prstGeom prst="rect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8714353" y="2490207"/>
            <a:ext cx="648000" cy="13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33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re 3">
            <a:extLst>
              <a:ext uri="{FF2B5EF4-FFF2-40B4-BE49-F238E27FC236}">
                <a16:creationId xmlns:a16="http://schemas.microsoft.com/office/drawing/2014/main" id="{B04BF84E-87D9-44F4-AA24-825D16CC57AD}"/>
              </a:ext>
            </a:extLst>
          </p:cNvPr>
          <p:cNvSpPr txBox="1">
            <a:spLocks/>
          </p:cNvSpPr>
          <p:nvPr/>
        </p:nvSpPr>
        <p:spPr>
          <a:xfrm>
            <a:off x="726101" y="8825"/>
            <a:ext cx="11180764" cy="888251"/>
          </a:xfrm>
          <a:prstGeom prst="rect">
            <a:avLst/>
          </a:prstGeom>
        </p:spPr>
        <p:txBody>
          <a:bodyPr vert="horz" lIns="0" tIns="46800" rIns="91440" bIns="45720" rtlCol="0" anchor="ctr" anchorCtr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Tx/>
              <a:buBlip>
                <a:blip r:embed="rId3"/>
              </a:buBlip>
              <a:defRPr sz="3000" b="1" kern="1200">
                <a:solidFill>
                  <a:srgbClr val="00A3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0" dirty="0" smtClean="0">
                <a:latin typeface="+mn-lt"/>
              </a:rPr>
              <a:t>Conclusion quel pilotage dans cette vision intégrée ?</a:t>
            </a:r>
            <a:endParaRPr lang="fr-FR" b="0" dirty="0">
              <a:latin typeface="+mn-lt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0467" y="42015"/>
            <a:ext cx="742950" cy="1000125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1137684" y="882492"/>
            <a:ext cx="3576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275662"/>
                </a:solidFill>
              </a:rPr>
              <a:t>T</a:t>
            </a:r>
            <a:r>
              <a:rPr lang="fr-FR" b="1" dirty="0" smtClean="0">
                <a:solidFill>
                  <a:srgbClr val="275662"/>
                </a:solidFill>
              </a:rPr>
              <a:t>ableau de bord, série d'indicateurs</a:t>
            </a:r>
            <a:endParaRPr lang="fr-FR" b="1" dirty="0">
              <a:solidFill>
                <a:srgbClr val="275662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137684" y="14646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1164188" y="2404645"/>
            <a:ext cx="5225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275662"/>
                </a:solidFill>
              </a:rPr>
              <a:t>Pilotage multi-leviers, multi-variables, multi-critères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1137683" y="3497087"/>
            <a:ext cx="9319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275662"/>
                </a:solidFill>
              </a:rPr>
              <a:t>Recherche de robustesse (pas de case rouge, peu de cases orange, beaucoup de cases vertes) et </a:t>
            </a:r>
          </a:p>
          <a:p>
            <a:r>
              <a:rPr lang="fr-FR" b="1" dirty="0" smtClean="0">
                <a:solidFill>
                  <a:srgbClr val="275662"/>
                </a:solidFill>
              </a:rPr>
              <a:t>de </a:t>
            </a:r>
            <a:r>
              <a:rPr lang="fr-FR" b="1" i="1" dirty="0" smtClean="0">
                <a:solidFill>
                  <a:srgbClr val="275662"/>
                </a:solidFill>
              </a:rPr>
              <a:t>compromis </a:t>
            </a:r>
            <a:r>
              <a:rPr lang="fr-FR" b="1" dirty="0" smtClean="0">
                <a:solidFill>
                  <a:srgbClr val="275662"/>
                </a:solidFill>
              </a:rPr>
              <a:t>plus que de performance (cases productions en vert, peu importe le reste) </a:t>
            </a:r>
            <a:endParaRPr lang="fr-FR" b="1" dirty="0">
              <a:solidFill>
                <a:srgbClr val="275662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1137683" y="4290313"/>
            <a:ext cx="9198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275662"/>
                </a:solidFill>
              </a:rPr>
              <a:t>Optimisation et robustesse ne sont pas antagonistes : on peut</a:t>
            </a:r>
            <a:r>
              <a:rPr lang="fr-FR" b="1" dirty="0">
                <a:solidFill>
                  <a:srgbClr val="275662"/>
                </a:solidFill>
              </a:rPr>
              <a:t> </a:t>
            </a:r>
            <a:r>
              <a:rPr lang="fr-FR" b="1" dirty="0" smtClean="0">
                <a:solidFill>
                  <a:srgbClr val="275662"/>
                </a:solidFill>
              </a:rPr>
              <a:t>optimiser la robustesse à travers des scénarios (quantification, médiation, co-construction) </a:t>
            </a:r>
            <a:endParaRPr lang="fr-FR" b="1" dirty="0">
              <a:solidFill>
                <a:srgbClr val="275662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164187" y="5098381"/>
            <a:ext cx="9983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275662"/>
                </a:solidFill>
              </a:rPr>
              <a:t>R</a:t>
            </a:r>
            <a:r>
              <a:rPr lang="fr-FR" b="1" dirty="0" smtClean="0">
                <a:solidFill>
                  <a:srgbClr val="275662"/>
                </a:solidFill>
              </a:rPr>
              <a:t>edéfinir les cibles (niveaux à atteindre) dans un processus cyclique d'apprentissage et de concertation</a:t>
            </a:r>
            <a:endParaRPr lang="fr-FR" b="1" dirty="0">
              <a:solidFill>
                <a:srgbClr val="275662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5337" y="912099"/>
            <a:ext cx="3505550" cy="898116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1164187" y="2936150"/>
            <a:ext cx="9303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275662"/>
                </a:solidFill>
              </a:rPr>
              <a:t>R</a:t>
            </a:r>
            <a:r>
              <a:rPr lang="fr-FR" b="1" dirty="0" smtClean="0">
                <a:solidFill>
                  <a:srgbClr val="275662"/>
                </a:solidFill>
              </a:rPr>
              <a:t>étribution (PSE, MAE, HVE, RSE…) du multi-services pour améliorer la production économique </a:t>
            </a:r>
            <a:endParaRPr lang="fr-FR" b="1" dirty="0">
              <a:solidFill>
                <a:srgbClr val="275662"/>
              </a:solidFill>
            </a:endParaRPr>
          </a:p>
        </p:txBody>
      </p:sp>
      <p:cxnSp>
        <p:nvCxnSpPr>
          <p:cNvPr id="5" name="Connecteur droit avec flèche 4"/>
          <p:cNvCxnSpPr/>
          <p:nvPr/>
        </p:nvCxnSpPr>
        <p:spPr>
          <a:xfrm flipV="1">
            <a:off x="9160778" y="1834026"/>
            <a:ext cx="0" cy="2464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en angle 6"/>
          <p:cNvCxnSpPr/>
          <p:nvPr/>
        </p:nvCxnSpPr>
        <p:spPr>
          <a:xfrm rot="10800000" flipV="1">
            <a:off x="9160779" y="1940824"/>
            <a:ext cx="580381" cy="139645"/>
          </a:xfrm>
          <a:prstGeom prst="bentConnector3">
            <a:avLst>
              <a:gd name="adj1" fmla="val 162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en angle 23"/>
          <p:cNvCxnSpPr/>
          <p:nvPr/>
        </p:nvCxnSpPr>
        <p:spPr>
          <a:xfrm rot="10800000" flipH="1" flipV="1">
            <a:off x="6815867" y="1938782"/>
            <a:ext cx="2340000" cy="139645"/>
          </a:xfrm>
          <a:prstGeom prst="bentConnector3">
            <a:avLst>
              <a:gd name="adj1" fmla="val 162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 flipV="1">
            <a:off x="7698982" y="1928147"/>
            <a:ext cx="0" cy="14400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 flipV="1">
            <a:off x="7487488" y="1940009"/>
            <a:ext cx="0" cy="14400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 flipV="1">
            <a:off x="9155867" y="2252772"/>
            <a:ext cx="0" cy="576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/>
          <p:cNvCxnSpPr/>
          <p:nvPr/>
        </p:nvCxnSpPr>
        <p:spPr>
          <a:xfrm flipH="1">
            <a:off x="1060634" y="981561"/>
            <a:ext cx="1" cy="2238324"/>
          </a:xfrm>
          <a:prstGeom prst="line">
            <a:avLst/>
          </a:prstGeom>
          <a:ln w="38100">
            <a:solidFill>
              <a:srgbClr val="00A3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 flipH="1">
            <a:off x="1054010" y="3519354"/>
            <a:ext cx="1" cy="1368000"/>
          </a:xfrm>
          <a:prstGeom prst="line">
            <a:avLst/>
          </a:prstGeom>
          <a:ln w="38100">
            <a:solidFill>
              <a:srgbClr val="00A3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 flipH="1">
            <a:off x="1060634" y="5209265"/>
            <a:ext cx="1" cy="432000"/>
          </a:xfrm>
          <a:prstGeom prst="line">
            <a:avLst/>
          </a:prstGeom>
          <a:ln w="38100">
            <a:solidFill>
              <a:srgbClr val="00A3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1164187" y="5423901"/>
            <a:ext cx="736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275662"/>
                </a:solidFill>
              </a:rPr>
              <a:t>Questionner la nature de ces cibles si on ne les atteint dans aucun scénario </a:t>
            </a:r>
            <a:endParaRPr lang="fr-FR" b="1" dirty="0">
              <a:solidFill>
                <a:srgbClr val="2756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4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re 3">
            <a:extLst>
              <a:ext uri="{FF2B5EF4-FFF2-40B4-BE49-F238E27FC236}">
                <a16:creationId xmlns:a16="http://schemas.microsoft.com/office/drawing/2014/main" id="{B04BF84E-87D9-44F4-AA24-825D16CC57AD}"/>
              </a:ext>
            </a:extLst>
          </p:cNvPr>
          <p:cNvSpPr txBox="1">
            <a:spLocks/>
          </p:cNvSpPr>
          <p:nvPr/>
        </p:nvSpPr>
        <p:spPr>
          <a:xfrm>
            <a:off x="726101" y="8825"/>
            <a:ext cx="11180764" cy="888251"/>
          </a:xfrm>
          <a:prstGeom prst="rect">
            <a:avLst/>
          </a:prstGeom>
        </p:spPr>
        <p:txBody>
          <a:bodyPr vert="horz" lIns="0" tIns="46800" rIns="91440" bIns="45720" rtlCol="0" anchor="ctr" anchorCtr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Tx/>
              <a:buBlip>
                <a:blip r:embed="rId3"/>
              </a:buBlip>
              <a:defRPr sz="3000" b="1" kern="1200">
                <a:solidFill>
                  <a:srgbClr val="00A3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0" dirty="0">
                <a:latin typeface="+mn-lt"/>
              </a:rPr>
              <a:t>P</a:t>
            </a:r>
            <a:r>
              <a:rPr lang="fr-FR" b="0" dirty="0" smtClean="0">
                <a:latin typeface="+mn-lt"/>
              </a:rPr>
              <a:t>erspectives</a:t>
            </a:r>
            <a:endParaRPr lang="fr-FR" b="0" dirty="0">
              <a:latin typeface="+mn-lt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0467" y="42015"/>
            <a:ext cx="742950" cy="100012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137684" y="882492"/>
            <a:ext cx="7205499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275662"/>
                </a:solidFill>
              </a:rPr>
              <a:t>Papier commun dans SET (a minima)</a:t>
            </a:r>
          </a:p>
          <a:p>
            <a:endParaRPr lang="fr-FR" b="1" dirty="0" smtClean="0">
              <a:solidFill>
                <a:srgbClr val="275662"/>
              </a:solidFill>
            </a:endParaRPr>
          </a:p>
          <a:p>
            <a:r>
              <a:rPr lang="fr-FR" dirty="0" smtClean="0">
                <a:solidFill>
                  <a:srgbClr val="275662"/>
                </a:solidFill>
              </a:rPr>
              <a:t>Quels collègues, travaillant sur quels autres systèmes, pourraient s'inviter ?</a:t>
            </a:r>
          </a:p>
          <a:p>
            <a:endParaRPr lang="fr-FR" b="1" dirty="0" smtClean="0">
              <a:solidFill>
                <a:srgbClr val="275662"/>
              </a:solidFill>
            </a:endParaRPr>
          </a:p>
          <a:p>
            <a:r>
              <a:rPr lang="fr-FR" b="1" dirty="0" smtClean="0">
                <a:solidFill>
                  <a:srgbClr val="275662"/>
                </a:solidFill>
              </a:rPr>
              <a:t>Papier de revue de l'efficience, avec une tentative de généricité</a:t>
            </a:r>
          </a:p>
          <a:p>
            <a:endParaRPr lang="fr-FR" b="1" dirty="0">
              <a:solidFill>
                <a:srgbClr val="275662"/>
              </a:solidFill>
            </a:endParaRPr>
          </a:p>
          <a:p>
            <a:r>
              <a:rPr lang="fr-FR" dirty="0" smtClean="0">
                <a:solidFill>
                  <a:srgbClr val="275662"/>
                </a:solidFill>
              </a:rPr>
              <a:t>Essayer de promouvoir des représentations dans lesquelles tout apparaît</a:t>
            </a:r>
          </a:p>
          <a:p>
            <a:r>
              <a:rPr lang="fr-FR" dirty="0" smtClean="0">
                <a:solidFill>
                  <a:srgbClr val="275662"/>
                </a:solidFill>
              </a:rPr>
              <a:t>(Empreinte, efficience ou productivité, production)</a:t>
            </a:r>
          </a:p>
          <a:p>
            <a:endParaRPr lang="fr-FR" dirty="0">
              <a:solidFill>
                <a:srgbClr val="275662"/>
              </a:solidFill>
            </a:endParaRPr>
          </a:p>
          <a:p>
            <a:r>
              <a:rPr lang="fr-FR" dirty="0" smtClean="0">
                <a:solidFill>
                  <a:srgbClr val="275662"/>
                </a:solidFill>
              </a:rPr>
              <a:t>Quel rôle des visions "en efficience" dans l'Appui aux Politiques Publiques </a:t>
            </a:r>
          </a:p>
          <a:p>
            <a:r>
              <a:rPr lang="fr-FR" dirty="0" smtClean="0">
                <a:solidFill>
                  <a:srgbClr val="275662"/>
                </a:solidFill>
              </a:rPr>
              <a:t>ou les Schémas Stratégiques de Département ? </a:t>
            </a:r>
          </a:p>
          <a:p>
            <a:endParaRPr lang="fr-FR" dirty="0">
              <a:solidFill>
                <a:srgbClr val="275662"/>
              </a:solidFill>
            </a:endParaRPr>
          </a:p>
          <a:p>
            <a:r>
              <a:rPr lang="fr-FR" dirty="0" smtClean="0">
                <a:solidFill>
                  <a:srgbClr val="275662"/>
                </a:solidFill>
              </a:rPr>
              <a:t>Quels obstacles à franchir pour que ces vision intégrées s'imposent ? </a:t>
            </a:r>
          </a:p>
          <a:p>
            <a:endParaRPr lang="fr-FR" dirty="0" smtClean="0">
              <a:solidFill>
                <a:srgbClr val="275662"/>
              </a:solidFill>
            </a:endParaRPr>
          </a:p>
          <a:p>
            <a:endParaRPr lang="fr-FR" dirty="0">
              <a:solidFill>
                <a:srgbClr val="275662"/>
              </a:solidFill>
            </a:endParaRPr>
          </a:p>
          <a:p>
            <a:endParaRPr lang="fr-FR" b="1" dirty="0">
              <a:solidFill>
                <a:srgbClr val="275662"/>
              </a:solidFill>
            </a:endParaRPr>
          </a:p>
          <a:p>
            <a:endParaRPr lang="fr-FR" b="1" dirty="0">
              <a:solidFill>
                <a:srgbClr val="275662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349013" y="5454996"/>
            <a:ext cx="1590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ATELIERS DU SEMINAIRE </a:t>
            </a:r>
            <a:endParaRPr lang="fr-FR" dirty="0"/>
          </a:p>
        </p:txBody>
      </p:sp>
      <p:sp>
        <p:nvSpPr>
          <p:cNvPr id="6" name="Forme libre 5"/>
          <p:cNvSpPr/>
          <p:nvPr/>
        </p:nvSpPr>
        <p:spPr>
          <a:xfrm rot="15488124" flipH="1" flipV="1">
            <a:off x="5129850" y="5062088"/>
            <a:ext cx="765544" cy="723014"/>
          </a:xfrm>
          <a:custGeom>
            <a:avLst/>
            <a:gdLst>
              <a:gd name="connsiteX0" fmla="*/ 0 w 765544"/>
              <a:gd name="connsiteY0" fmla="*/ 723014 h 723014"/>
              <a:gd name="connsiteX1" fmla="*/ 510363 w 765544"/>
              <a:gd name="connsiteY1" fmla="*/ 478465 h 723014"/>
              <a:gd name="connsiteX2" fmla="*/ 765544 w 765544"/>
              <a:gd name="connsiteY2" fmla="*/ 0 h 723014"/>
              <a:gd name="connsiteX3" fmla="*/ 765544 w 765544"/>
              <a:gd name="connsiteY3" fmla="*/ 0 h 723014"/>
              <a:gd name="connsiteX0" fmla="*/ 0 w 765544"/>
              <a:gd name="connsiteY0" fmla="*/ 723014 h 723014"/>
              <a:gd name="connsiteX1" fmla="*/ 478465 w 765544"/>
              <a:gd name="connsiteY1" fmla="*/ 425302 h 723014"/>
              <a:gd name="connsiteX2" fmla="*/ 765544 w 765544"/>
              <a:gd name="connsiteY2" fmla="*/ 0 h 723014"/>
              <a:gd name="connsiteX3" fmla="*/ 765544 w 765544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5544" h="723014">
                <a:moveTo>
                  <a:pt x="0" y="723014"/>
                </a:moveTo>
                <a:cubicBezTo>
                  <a:pt x="191386" y="660990"/>
                  <a:pt x="350874" y="545804"/>
                  <a:pt x="478465" y="425302"/>
                </a:cubicBezTo>
                <a:cubicBezTo>
                  <a:pt x="606056" y="304800"/>
                  <a:pt x="717698" y="70884"/>
                  <a:pt x="765544" y="0"/>
                </a:cubicBezTo>
                <a:lnTo>
                  <a:pt x="765544" y="0"/>
                </a:lnTo>
              </a:path>
            </a:pathLst>
          </a:custGeom>
          <a:noFill/>
          <a:ln>
            <a:solidFill>
              <a:srgbClr val="00A3A6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334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Connecteur droit 36"/>
          <p:cNvCxnSpPr/>
          <p:nvPr/>
        </p:nvCxnSpPr>
        <p:spPr>
          <a:xfrm flipH="1" flipV="1">
            <a:off x="8802036" y="3700155"/>
            <a:ext cx="0" cy="5760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 rot="16200000" flipH="1" flipV="1">
            <a:off x="8345347" y="3265136"/>
            <a:ext cx="0" cy="9000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>
            <a:endCxn id="7" idx="3"/>
          </p:cNvCxnSpPr>
          <p:nvPr/>
        </p:nvCxnSpPr>
        <p:spPr>
          <a:xfrm flipV="1">
            <a:off x="1905652" y="3547755"/>
            <a:ext cx="896056" cy="6925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itre 3">
            <a:extLst>
              <a:ext uri="{FF2B5EF4-FFF2-40B4-BE49-F238E27FC236}">
                <a16:creationId xmlns:a16="http://schemas.microsoft.com/office/drawing/2014/main" id="{B04BF84E-87D9-44F4-AA24-825D16CC57AD}"/>
              </a:ext>
            </a:extLst>
          </p:cNvPr>
          <p:cNvSpPr txBox="1">
            <a:spLocks/>
          </p:cNvSpPr>
          <p:nvPr/>
        </p:nvSpPr>
        <p:spPr>
          <a:xfrm>
            <a:off x="726101" y="8825"/>
            <a:ext cx="11180764" cy="888251"/>
          </a:xfrm>
          <a:prstGeom prst="rect">
            <a:avLst/>
          </a:prstGeom>
        </p:spPr>
        <p:txBody>
          <a:bodyPr vert="horz" lIns="0" tIns="46800" rIns="91440" bIns="45720" rtlCol="0" anchor="ctr" anchorCtr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Tx/>
              <a:buBlip>
                <a:blip r:embed="rId3"/>
              </a:buBlip>
              <a:defRPr sz="3000" b="1" kern="1200">
                <a:solidFill>
                  <a:srgbClr val="00A3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0" dirty="0" smtClean="0">
                <a:latin typeface="+mn-lt"/>
              </a:rPr>
              <a:t>Une vision de l'efficience </a:t>
            </a:r>
            <a:endParaRPr lang="fr-FR" b="0" dirty="0">
              <a:latin typeface="+mn-lt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0467" y="42015"/>
            <a:ext cx="742950" cy="1000125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137684" y="882492"/>
            <a:ext cx="3508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Efficience = efficacité </a:t>
            </a:r>
            <a:r>
              <a:rPr lang="fr-FR" dirty="0" smtClean="0">
                <a:solidFill>
                  <a:srgbClr val="00A3A6"/>
                </a:solidFill>
              </a:rPr>
              <a:t>et parcimonie</a:t>
            </a:r>
            <a:endParaRPr lang="fr-FR" dirty="0">
              <a:solidFill>
                <a:srgbClr val="00A3A6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137684" y="1464694"/>
            <a:ext cx="5397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Efficience = efficacité relative (quantité sans dimension)</a:t>
            </a:r>
            <a:endParaRPr lang="fr-FR" dirty="0"/>
          </a:p>
        </p:txBody>
      </p:sp>
      <p:cxnSp>
        <p:nvCxnSpPr>
          <p:cNvPr id="5" name="Connecteur droit 4"/>
          <p:cNvCxnSpPr/>
          <p:nvPr/>
        </p:nvCxnSpPr>
        <p:spPr>
          <a:xfrm>
            <a:off x="1895244" y="4240331"/>
            <a:ext cx="1800000" cy="0"/>
          </a:xfrm>
          <a:prstGeom prst="line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rot="16200000">
            <a:off x="1077652" y="3412331"/>
            <a:ext cx="1656000" cy="0"/>
          </a:xfrm>
          <a:prstGeom prst="line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3796672" y="4055665"/>
            <a:ext cx="1920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Cumul d'irrigation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1137684" y="2024193"/>
            <a:ext cx="2667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Eau d'irrigation transpirée </a:t>
            </a:r>
            <a:endParaRPr lang="fr-FR" dirty="0"/>
          </a:p>
        </p:txBody>
      </p:sp>
      <p:sp>
        <p:nvSpPr>
          <p:cNvPr id="7" name="Ellipse 6"/>
          <p:cNvSpPr/>
          <p:nvPr/>
        </p:nvSpPr>
        <p:spPr>
          <a:xfrm>
            <a:off x="2785892" y="3455571"/>
            <a:ext cx="108000" cy="108000"/>
          </a:xfrm>
          <a:prstGeom prst="ellipse">
            <a:avLst/>
          </a:prstGeom>
          <a:solidFill>
            <a:srgbClr val="00A3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13"/>
          <p:cNvCxnSpPr/>
          <p:nvPr/>
        </p:nvCxnSpPr>
        <p:spPr>
          <a:xfrm flipH="1" flipV="1">
            <a:off x="2833607" y="3547755"/>
            <a:ext cx="0" cy="69257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rot="16200000" flipH="1" flipV="1">
            <a:off x="2355652" y="3059571"/>
            <a:ext cx="0" cy="9000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2644292" y="4332515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Symbol" panose="05050102010706020507" pitchFamily="18" charset="2"/>
              </a:rPr>
              <a:t>I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1440951" y="3304313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Symbol" panose="05050102010706020507" pitchFamily="18" charset="2"/>
              </a:rPr>
              <a:t>TPI</a:t>
            </a:r>
            <a:endParaRPr lang="fr-FR" dirty="0"/>
          </a:p>
        </p:txBody>
      </p:sp>
      <p:sp>
        <p:nvSpPr>
          <p:cNvPr id="16" name="Forme libre 15"/>
          <p:cNvSpPr/>
          <p:nvPr/>
        </p:nvSpPr>
        <p:spPr>
          <a:xfrm rot="20888124">
            <a:off x="1741780" y="4063489"/>
            <a:ext cx="765544" cy="723014"/>
          </a:xfrm>
          <a:custGeom>
            <a:avLst/>
            <a:gdLst>
              <a:gd name="connsiteX0" fmla="*/ 0 w 765544"/>
              <a:gd name="connsiteY0" fmla="*/ 723014 h 723014"/>
              <a:gd name="connsiteX1" fmla="*/ 510363 w 765544"/>
              <a:gd name="connsiteY1" fmla="*/ 478465 h 723014"/>
              <a:gd name="connsiteX2" fmla="*/ 765544 w 765544"/>
              <a:gd name="connsiteY2" fmla="*/ 0 h 723014"/>
              <a:gd name="connsiteX3" fmla="*/ 765544 w 765544"/>
              <a:gd name="connsiteY3" fmla="*/ 0 h 723014"/>
              <a:gd name="connsiteX0" fmla="*/ 0 w 765544"/>
              <a:gd name="connsiteY0" fmla="*/ 723014 h 723014"/>
              <a:gd name="connsiteX1" fmla="*/ 478465 w 765544"/>
              <a:gd name="connsiteY1" fmla="*/ 425302 h 723014"/>
              <a:gd name="connsiteX2" fmla="*/ 765544 w 765544"/>
              <a:gd name="connsiteY2" fmla="*/ 0 h 723014"/>
              <a:gd name="connsiteX3" fmla="*/ 765544 w 765544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5544" h="723014">
                <a:moveTo>
                  <a:pt x="0" y="723014"/>
                </a:moveTo>
                <a:cubicBezTo>
                  <a:pt x="191386" y="660990"/>
                  <a:pt x="350874" y="545804"/>
                  <a:pt x="478465" y="425302"/>
                </a:cubicBezTo>
                <a:cubicBezTo>
                  <a:pt x="606056" y="304800"/>
                  <a:pt x="717698" y="70884"/>
                  <a:pt x="765544" y="0"/>
                </a:cubicBezTo>
                <a:lnTo>
                  <a:pt x="765544" y="0"/>
                </a:lnTo>
              </a:path>
            </a:pathLst>
          </a:custGeom>
          <a:noFill/>
          <a:ln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1254874" y="4900674"/>
            <a:ext cx="2528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Efficience = pente TPI/</a:t>
            </a:r>
            <a:r>
              <a:rPr lang="fr-FR" dirty="0" smtClean="0">
                <a:sym typeface="Symbol" panose="05050102010706020507" pitchFamily="18" charset="2"/>
              </a:rPr>
              <a:t>I</a:t>
            </a:r>
            <a:r>
              <a:rPr lang="fr-FR" dirty="0" smtClean="0"/>
              <a:t> </a:t>
            </a:r>
            <a:endParaRPr lang="fr-FR" dirty="0"/>
          </a:p>
        </p:txBody>
      </p:sp>
      <p:cxnSp>
        <p:nvCxnSpPr>
          <p:cNvPr id="22" name="Connecteur droit 21"/>
          <p:cNvCxnSpPr/>
          <p:nvPr/>
        </p:nvCxnSpPr>
        <p:spPr>
          <a:xfrm flipH="1" flipV="1">
            <a:off x="3134860" y="2660689"/>
            <a:ext cx="0" cy="1584000"/>
          </a:xfrm>
          <a:prstGeom prst="line">
            <a:avLst/>
          </a:prstGeom>
          <a:ln>
            <a:solidFill>
              <a:srgbClr val="00A3A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3783451" y="2784370"/>
            <a:ext cx="2214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A3A6"/>
                </a:solidFill>
              </a:rPr>
              <a:t>Limite de parcimonie </a:t>
            </a:r>
            <a:endParaRPr lang="fr-FR" dirty="0">
              <a:solidFill>
                <a:srgbClr val="00A3A6"/>
              </a:solidFill>
            </a:endParaRPr>
          </a:p>
        </p:txBody>
      </p:sp>
      <p:sp>
        <p:nvSpPr>
          <p:cNvPr id="24" name="Forme libre 23"/>
          <p:cNvSpPr/>
          <p:nvPr/>
        </p:nvSpPr>
        <p:spPr>
          <a:xfrm rot="6111876" flipV="1">
            <a:off x="3296508" y="3141280"/>
            <a:ext cx="765544" cy="723014"/>
          </a:xfrm>
          <a:custGeom>
            <a:avLst/>
            <a:gdLst>
              <a:gd name="connsiteX0" fmla="*/ 0 w 765544"/>
              <a:gd name="connsiteY0" fmla="*/ 723014 h 723014"/>
              <a:gd name="connsiteX1" fmla="*/ 510363 w 765544"/>
              <a:gd name="connsiteY1" fmla="*/ 478465 h 723014"/>
              <a:gd name="connsiteX2" fmla="*/ 765544 w 765544"/>
              <a:gd name="connsiteY2" fmla="*/ 0 h 723014"/>
              <a:gd name="connsiteX3" fmla="*/ 765544 w 765544"/>
              <a:gd name="connsiteY3" fmla="*/ 0 h 723014"/>
              <a:gd name="connsiteX0" fmla="*/ 0 w 765544"/>
              <a:gd name="connsiteY0" fmla="*/ 723014 h 723014"/>
              <a:gd name="connsiteX1" fmla="*/ 478465 w 765544"/>
              <a:gd name="connsiteY1" fmla="*/ 425302 h 723014"/>
              <a:gd name="connsiteX2" fmla="*/ 765544 w 765544"/>
              <a:gd name="connsiteY2" fmla="*/ 0 h 723014"/>
              <a:gd name="connsiteX3" fmla="*/ 765544 w 765544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5544" h="723014">
                <a:moveTo>
                  <a:pt x="0" y="723014"/>
                </a:moveTo>
                <a:cubicBezTo>
                  <a:pt x="191386" y="660990"/>
                  <a:pt x="350874" y="545804"/>
                  <a:pt x="478465" y="425302"/>
                </a:cubicBezTo>
                <a:cubicBezTo>
                  <a:pt x="606056" y="304800"/>
                  <a:pt x="717698" y="70884"/>
                  <a:pt x="765544" y="0"/>
                </a:cubicBezTo>
                <a:lnTo>
                  <a:pt x="765544" y="0"/>
                </a:lnTo>
              </a:path>
            </a:pathLst>
          </a:custGeom>
          <a:noFill/>
          <a:ln>
            <a:solidFill>
              <a:srgbClr val="00A3A6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3" name="Connecteur droit 32"/>
          <p:cNvCxnSpPr>
            <a:endCxn id="36" idx="3"/>
          </p:cNvCxnSpPr>
          <p:nvPr/>
        </p:nvCxnSpPr>
        <p:spPr>
          <a:xfrm flipV="1">
            <a:off x="7895347" y="3743672"/>
            <a:ext cx="874691" cy="5079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>
            <a:off x="7884939" y="4254505"/>
            <a:ext cx="1800000" cy="0"/>
          </a:xfrm>
          <a:prstGeom prst="line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 rot="16200000">
            <a:off x="7067347" y="3426505"/>
            <a:ext cx="1656000" cy="0"/>
          </a:xfrm>
          <a:prstGeom prst="line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Ellipse 35"/>
          <p:cNvSpPr/>
          <p:nvPr/>
        </p:nvSpPr>
        <p:spPr>
          <a:xfrm>
            <a:off x="8754222" y="3651488"/>
            <a:ext cx="108000" cy="108000"/>
          </a:xfrm>
          <a:prstGeom prst="ellipse">
            <a:avLst/>
          </a:prstGeom>
          <a:solidFill>
            <a:srgbClr val="00A3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ZoneTexte 38"/>
          <p:cNvSpPr txBox="1"/>
          <p:nvPr/>
        </p:nvSpPr>
        <p:spPr>
          <a:xfrm>
            <a:off x="8633987" y="4346689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Symbol" panose="05050102010706020507" pitchFamily="18" charset="2"/>
              </a:rPr>
              <a:t>I</a:t>
            </a:r>
            <a:r>
              <a:rPr lang="fr-FR" baseline="-25000" dirty="0" smtClean="0">
                <a:sym typeface="Symbol" panose="05050102010706020507" pitchFamily="18" charset="2"/>
              </a:rPr>
              <a:t>1</a:t>
            </a:r>
            <a:endParaRPr lang="fr-FR" baseline="-25000" dirty="0"/>
          </a:p>
        </p:txBody>
      </p:sp>
      <p:sp>
        <p:nvSpPr>
          <p:cNvPr id="40" name="ZoneTexte 39"/>
          <p:cNvSpPr txBox="1"/>
          <p:nvPr/>
        </p:nvSpPr>
        <p:spPr>
          <a:xfrm>
            <a:off x="7430646" y="3520508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Symbol" panose="05050102010706020507" pitchFamily="18" charset="2"/>
              </a:rPr>
              <a:t>TPI</a:t>
            </a:r>
            <a:r>
              <a:rPr lang="fr-FR" baseline="-25000" dirty="0" smtClean="0">
                <a:sym typeface="Symbol" panose="05050102010706020507" pitchFamily="18" charset="2"/>
              </a:rPr>
              <a:t>1</a:t>
            </a:r>
            <a:endParaRPr lang="fr-FR" baseline="-25000" dirty="0"/>
          </a:p>
        </p:txBody>
      </p:sp>
      <p:cxnSp>
        <p:nvCxnSpPr>
          <p:cNvPr id="41" name="Connecteur droit 40"/>
          <p:cNvCxnSpPr/>
          <p:nvPr/>
        </p:nvCxnSpPr>
        <p:spPr>
          <a:xfrm flipH="1" flipV="1">
            <a:off x="9124555" y="2621698"/>
            <a:ext cx="0" cy="1620000"/>
          </a:xfrm>
          <a:prstGeom prst="line">
            <a:avLst/>
          </a:prstGeom>
          <a:ln>
            <a:solidFill>
              <a:srgbClr val="00A3A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 flipV="1">
            <a:off x="7903852" y="3094538"/>
            <a:ext cx="1330796" cy="11599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llipse 46"/>
          <p:cNvSpPr/>
          <p:nvPr/>
        </p:nvSpPr>
        <p:spPr>
          <a:xfrm>
            <a:off x="9193801" y="3047991"/>
            <a:ext cx="108000" cy="108000"/>
          </a:xfrm>
          <a:prstGeom prst="ellipse">
            <a:avLst/>
          </a:prstGeom>
          <a:solidFill>
            <a:srgbClr val="00A3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/>
          <p:cNvSpPr txBox="1"/>
          <p:nvPr/>
        </p:nvSpPr>
        <p:spPr>
          <a:xfrm>
            <a:off x="6790786" y="4803688"/>
            <a:ext cx="4279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Meilleure </a:t>
            </a:r>
            <a:r>
              <a:rPr lang="fr-FR" dirty="0">
                <a:solidFill>
                  <a:srgbClr val="00A3A6"/>
                </a:solidFill>
              </a:rPr>
              <a:t>E</a:t>
            </a:r>
            <a:r>
              <a:rPr lang="fr-FR" dirty="0" smtClean="0">
                <a:solidFill>
                  <a:srgbClr val="00A3A6"/>
                </a:solidFill>
              </a:rPr>
              <a:t>fficience</a:t>
            </a:r>
            <a:r>
              <a:rPr lang="fr-FR" dirty="0" smtClean="0"/>
              <a:t> mais plus d'eau utilisée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8035768" y="5096293"/>
            <a:ext cx="1532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"Effet rebond"</a:t>
            </a:r>
            <a:endParaRPr lang="fr-FR" dirty="0"/>
          </a:p>
        </p:txBody>
      </p:sp>
      <p:sp>
        <p:nvSpPr>
          <p:cNvPr id="54" name="ZoneTexte 53"/>
          <p:cNvSpPr txBox="1"/>
          <p:nvPr/>
        </p:nvSpPr>
        <p:spPr>
          <a:xfrm>
            <a:off x="6114649" y="5800362"/>
            <a:ext cx="2218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"</a:t>
            </a:r>
            <a:r>
              <a:rPr lang="fr-FR" i="1" dirty="0" smtClean="0"/>
              <a:t>More crop per drop</a:t>
            </a:r>
            <a:r>
              <a:rPr lang="fr-FR" dirty="0" smtClean="0"/>
              <a:t>"</a:t>
            </a:r>
            <a:endParaRPr lang="fr-FR" dirty="0"/>
          </a:p>
        </p:txBody>
      </p:sp>
      <p:sp>
        <p:nvSpPr>
          <p:cNvPr id="55" name="ZoneTexte 54"/>
          <p:cNvSpPr txBox="1"/>
          <p:nvPr/>
        </p:nvSpPr>
        <p:spPr>
          <a:xfrm>
            <a:off x="6198923" y="6086868"/>
            <a:ext cx="1319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A3A6"/>
                </a:solidFill>
              </a:rPr>
              <a:t>Productivité</a:t>
            </a:r>
            <a:endParaRPr lang="fr-FR" dirty="0">
              <a:solidFill>
                <a:srgbClr val="00A3A6"/>
              </a:solidFill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8930506" y="5800362"/>
            <a:ext cx="2353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Impact sur la ressource</a:t>
            </a:r>
            <a:endParaRPr lang="fr-FR" dirty="0"/>
          </a:p>
        </p:txBody>
      </p:sp>
      <p:sp>
        <p:nvSpPr>
          <p:cNvPr id="57" name="ZoneTexte 56"/>
          <p:cNvSpPr txBox="1"/>
          <p:nvPr/>
        </p:nvSpPr>
        <p:spPr>
          <a:xfrm>
            <a:off x="10107270" y="6089105"/>
            <a:ext cx="1158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A3A6"/>
                </a:solidFill>
              </a:rPr>
              <a:t>Empreinte</a:t>
            </a:r>
            <a:endParaRPr lang="fr-FR" dirty="0">
              <a:solidFill>
                <a:srgbClr val="00A3A6"/>
              </a:solidFill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9796588" y="4069839"/>
            <a:ext cx="19207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Cumul d'irrigation</a:t>
            </a:r>
            <a:endParaRPr lang="fr-FR" dirty="0"/>
          </a:p>
        </p:txBody>
      </p:sp>
      <p:sp>
        <p:nvSpPr>
          <p:cNvPr id="59" name="ZoneTexte 58"/>
          <p:cNvSpPr txBox="1"/>
          <p:nvPr/>
        </p:nvSpPr>
        <p:spPr>
          <a:xfrm>
            <a:off x="7091968" y="2059839"/>
            <a:ext cx="2667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Eau d'irrigation transpirée </a:t>
            </a:r>
            <a:endParaRPr lang="fr-FR" dirty="0"/>
          </a:p>
        </p:txBody>
      </p:sp>
      <p:cxnSp>
        <p:nvCxnSpPr>
          <p:cNvPr id="60" name="Connecteur droit 59"/>
          <p:cNvCxnSpPr/>
          <p:nvPr/>
        </p:nvCxnSpPr>
        <p:spPr>
          <a:xfrm rot="16200000" flipH="1" flipV="1">
            <a:off x="8557521" y="2453984"/>
            <a:ext cx="0" cy="12960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ZoneTexte 60"/>
          <p:cNvSpPr txBox="1"/>
          <p:nvPr/>
        </p:nvSpPr>
        <p:spPr>
          <a:xfrm>
            <a:off x="7430646" y="2917738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Symbol" panose="05050102010706020507" pitchFamily="18" charset="2"/>
              </a:rPr>
              <a:t>TPI</a:t>
            </a:r>
            <a:r>
              <a:rPr lang="fr-FR" baseline="-25000" dirty="0">
                <a:sym typeface="Symbol" panose="05050102010706020507" pitchFamily="18" charset="2"/>
              </a:rPr>
              <a:t>2</a:t>
            </a:r>
            <a:endParaRPr lang="fr-FR" baseline="-25000" dirty="0"/>
          </a:p>
        </p:txBody>
      </p:sp>
      <p:cxnSp>
        <p:nvCxnSpPr>
          <p:cNvPr id="64" name="Connecteur droit 63"/>
          <p:cNvCxnSpPr/>
          <p:nvPr/>
        </p:nvCxnSpPr>
        <p:spPr>
          <a:xfrm flipH="1" flipV="1">
            <a:off x="9262782" y="3161433"/>
            <a:ext cx="0" cy="10800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ZoneTexte 64"/>
          <p:cNvSpPr txBox="1"/>
          <p:nvPr/>
        </p:nvSpPr>
        <p:spPr>
          <a:xfrm>
            <a:off x="9105363" y="4360867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Symbol" panose="05050102010706020507" pitchFamily="18" charset="2"/>
              </a:rPr>
              <a:t>I</a:t>
            </a:r>
            <a:r>
              <a:rPr lang="fr-FR" baseline="-25000" dirty="0">
                <a:sym typeface="Symbol" panose="05050102010706020507" pitchFamily="18" charset="2"/>
              </a:rPr>
              <a:t>2</a:t>
            </a:r>
            <a:endParaRPr lang="fr-FR" baseline="-25000" dirty="0"/>
          </a:p>
        </p:txBody>
      </p:sp>
      <p:sp>
        <p:nvSpPr>
          <p:cNvPr id="66" name="Forme libre 65"/>
          <p:cNvSpPr/>
          <p:nvPr/>
        </p:nvSpPr>
        <p:spPr>
          <a:xfrm rot="19643935" flipH="1" flipV="1">
            <a:off x="6695540" y="3477384"/>
            <a:ext cx="1134841" cy="997312"/>
          </a:xfrm>
          <a:custGeom>
            <a:avLst/>
            <a:gdLst>
              <a:gd name="connsiteX0" fmla="*/ 0 w 765544"/>
              <a:gd name="connsiteY0" fmla="*/ 723014 h 723014"/>
              <a:gd name="connsiteX1" fmla="*/ 510363 w 765544"/>
              <a:gd name="connsiteY1" fmla="*/ 478465 h 723014"/>
              <a:gd name="connsiteX2" fmla="*/ 765544 w 765544"/>
              <a:gd name="connsiteY2" fmla="*/ 0 h 723014"/>
              <a:gd name="connsiteX3" fmla="*/ 765544 w 765544"/>
              <a:gd name="connsiteY3" fmla="*/ 0 h 723014"/>
              <a:gd name="connsiteX0" fmla="*/ 0 w 765544"/>
              <a:gd name="connsiteY0" fmla="*/ 723014 h 723014"/>
              <a:gd name="connsiteX1" fmla="*/ 478465 w 765544"/>
              <a:gd name="connsiteY1" fmla="*/ 425302 h 723014"/>
              <a:gd name="connsiteX2" fmla="*/ 765544 w 765544"/>
              <a:gd name="connsiteY2" fmla="*/ 0 h 723014"/>
              <a:gd name="connsiteX3" fmla="*/ 765544 w 765544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5544" h="723014">
                <a:moveTo>
                  <a:pt x="0" y="723014"/>
                </a:moveTo>
                <a:cubicBezTo>
                  <a:pt x="191386" y="660990"/>
                  <a:pt x="350874" y="545804"/>
                  <a:pt x="478465" y="425302"/>
                </a:cubicBezTo>
                <a:cubicBezTo>
                  <a:pt x="606056" y="304800"/>
                  <a:pt x="717698" y="70884"/>
                  <a:pt x="765544" y="0"/>
                </a:cubicBezTo>
                <a:lnTo>
                  <a:pt x="765544" y="0"/>
                </a:lnTo>
              </a:path>
            </a:pathLst>
          </a:custGeom>
          <a:noFill/>
          <a:ln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Forme libre 67"/>
          <p:cNvSpPr/>
          <p:nvPr/>
        </p:nvSpPr>
        <p:spPr>
          <a:xfrm rot="3451379" flipV="1">
            <a:off x="6862269" y="5319616"/>
            <a:ext cx="377910" cy="316445"/>
          </a:xfrm>
          <a:custGeom>
            <a:avLst/>
            <a:gdLst>
              <a:gd name="connsiteX0" fmla="*/ 0 w 765544"/>
              <a:gd name="connsiteY0" fmla="*/ 723014 h 723014"/>
              <a:gd name="connsiteX1" fmla="*/ 510363 w 765544"/>
              <a:gd name="connsiteY1" fmla="*/ 478465 h 723014"/>
              <a:gd name="connsiteX2" fmla="*/ 765544 w 765544"/>
              <a:gd name="connsiteY2" fmla="*/ 0 h 723014"/>
              <a:gd name="connsiteX3" fmla="*/ 765544 w 765544"/>
              <a:gd name="connsiteY3" fmla="*/ 0 h 723014"/>
              <a:gd name="connsiteX0" fmla="*/ 0 w 765544"/>
              <a:gd name="connsiteY0" fmla="*/ 723014 h 723014"/>
              <a:gd name="connsiteX1" fmla="*/ 478465 w 765544"/>
              <a:gd name="connsiteY1" fmla="*/ 425302 h 723014"/>
              <a:gd name="connsiteX2" fmla="*/ 765544 w 765544"/>
              <a:gd name="connsiteY2" fmla="*/ 0 h 723014"/>
              <a:gd name="connsiteX3" fmla="*/ 765544 w 765544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5544" h="723014">
                <a:moveTo>
                  <a:pt x="0" y="723014"/>
                </a:moveTo>
                <a:cubicBezTo>
                  <a:pt x="191386" y="660990"/>
                  <a:pt x="350874" y="545804"/>
                  <a:pt x="478465" y="425302"/>
                </a:cubicBezTo>
                <a:cubicBezTo>
                  <a:pt x="606056" y="304800"/>
                  <a:pt x="717698" y="70884"/>
                  <a:pt x="765544" y="0"/>
                </a:cubicBezTo>
                <a:lnTo>
                  <a:pt x="765544" y="0"/>
                </a:lnTo>
              </a:path>
            </a:pathLst>
          </a:custGeom>
          <a:noFill/>
          <a:ln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Forme libre 68"/>
          <p:cNvSpPr/>
          <p:nvPr/>
        </p:nvSpPr>
        <p:spPr>
          <a:xfrm rot="18148621" flipH="1" flipV="1">
            <a:off x="9833688" y="5307403"/>
            <a:ext cx="377910" cy="316445"/>
          </a:xfrm>
          <a:custGeom>
            <a:avLst/>
            <a:gdLst>
              <a:gd name="connsiteX0" fmla="*/ 0 w 765544"/>
              <a:gd name="connsiteY0" fmla="*/ 723014 h 723014"/>
              <a:gd name="connsiteX1" fmla="*/ 510363 w 765544"/>
              <a:gd name="connsiteY1" fmla="*/ 478465 h 723014"/>
              <a:gd name="connsiteX2" fmla="*/ 765544 w 765544"/>
              <a:gd name="connsiteY2" fmla="*/ 0 h 723014"/>
              <a:gd name="connsiteX3" fmla="*/ 765544 w 765544"/>
              <a:gd name="connsiteY3" fmla="*/ 0 h 723014"/>
              <a:gd name="connsiteX0" fmla="*/ 0 w 765544"/>
              <a:gd name="connsiteY0" fmla="*/ 723014 h 723014"/>
              <a:gd name="connsiteX1" fmla="*/ 478465 w 765544"/>
              <a:gd name="connsiteY1" fmla="*/ 425302 h 723014"/>
              <a:gd name="connsiteX2" fmla="*/ 765544 w 765544"/>
              <a:gd name="connsiteY2" fmla="*/ 0 h 723014"/>
              <a:gd name="connsiteX3" fmla="*/ 765544 w 765544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5544" h="723014">
                <a:moveTo>
                  <a:pt x="0" y="723014"/>
                </a:moveTo>
                <a:cubicBezTo>
                  <a:pt x="191386" y="660990"/>
                  <a:pt x="350874" y="545804"/>
                  <a:pt x="478465" y="425302"/>
                </a:cubicBezTo>
                <a:cubicBezTo>
                  <a:pt x="606056" y="304800"/>
                  <a:pt x="717698" y="70884"/>
                  <a:pt x="765544" y="0"/>
                </a:cubicBezTo>
                <a:lnTo>
                  <a:pt x="765544" y="0"/>
                </a:lnTo>
              </a:path>
            </a:pathLst>
          </a:custGeom>
          <a:noFill/>
          <a:ln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379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cteur droit 11"/>
          <p:cNvCxnSpPr>
            <a:endCxn id="7" idx="3"/>
          </p:cNvCxnSpPr>
          <p:nvPr/>
        </p:nvCxnSpPr>
        <p:spPr>
          <a:xfrm flipV="1">
            <a:off x="1905652" y="3834836"/>
            <a:ext cx="896056" cy="6925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itre 3">
            <a:extLst>
              <a:ext uri="{FF2B5EF4-FFF2-40B4-BE49-F238E27FC236}">
                <a16:creationId xmlns:a16="http://schemas.microsoft.com/office/drawing/2014/main" id="{B04BF84E-87D9-44F4-AA24-825D16CC57AD}"/>
              </a:ext>
            </a:extLst>
          </p:cNvPr>
          <p:cNvSpPr txBox="1">
            <a:spLocks/>
          </p:cNvSpPr>
          <p:nvPr/>
        </p:nvSpPr>
        <p:spPr>
          <a:xfrm>
            <a:off x="726101" y="8825"/>
            <a:ext cx="11180764" cy="888251"/>
          </a:xfrm>
          <a:prstGeom prst="rect">
            <a:avLst/>
          </a:prstGeom>
        </p:spPr>
        <p:txBody>
          <a:bodyPr vert="horz" lIns="0" tIns="46800" rIns="91440" bIns="45720" rtlCol="0" anchor="ctr" anchorCtr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Tx/>
              <a:buBlip>
                <a:blip r:embed="rId3"/>
              </a:buBlip>
              <a:defRPr sz="3000" b="1" kern="1200">
                <a:solidFill>
                  <a:srgbClr val="00A3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0" dirty="0" smtClean="0">
                <a:latin typeface="+mn-lt"/>
              </a:rPr>
              <a:t>Une vision de l'empreinte </a:t>
            </a:r>
            <a:endParaRPr lang="fr-FR" b="0" dirty="0">
              <a:latin typeface="+mn-lt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0467" y="42015"/>
            <a:ext cx="742950" cy="1000125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137684" y="882492"/>
            <a:ext cx="6305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Empreinte = figure marquée par impression, en creux ou en relief</a:t>
            </a:r>
            <a:endParaRPr lang="fr-FR" dirty="0">
              <a:solidFill>
                <a:srgbClr val="00A3A6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137684" y="1464694"/>
            <a:ext cx="7070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En creux : quantités prélevées dans le système </a:t>
            </a:r>
          </a:p>
          <a:p>
            <a:r>
              <a:rPr lang="fr-FR" dirty="0" smtClean="0"/>
              <a:t>En relief : quantités ajoutées dans le système </a:t>
            </a:r>
            <a:endParaRPr lang="fr-FR" dirty="0"/>
          </a:p>
        </p:txBody>
      </p:sp>
      <p:cxnSp>
        <p:nvCxnSpPr>
          <p:cNvPr id="5" name="Connecteur droit 4"/>
          <p:cNvCxnSpPr/>
          <p:nvPr/>
        </p:nvCxnSpPr>
        <p:spPr>
          <a:xfrm>
            <a:off x="1895244" y="4527412"/>
            <a:ext cx="1800000" cy="0"/>
          </a:xfrm>
          <a:prstGeom prst="line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rot="16200000">
            <a:off x="1077652" y="3699412"/>
            <a:ext cx="1656000" cy="0"/>
          </a:xfrm>
          <a:prstGeom prst="line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3796672" y="4342746"/>
            <a:ext cx="1920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Cumul d'irrigation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1137684" y="2311274"/>
            <a:ext cx="2667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Eau d'irrigation transpirée </a:t>
            </a:r>
            <a:endParaRPr lang="fr-FR" dirty="0"/>
          </a:p>
        </p:txBody>
      </p:sp>
      <p:sp>
        <p:nvSpPr>
          <p:cNvPr id="7" name="Ellipse 6"/>
          <p:cNvSpPr/>
          <p:nvPr/>
        </p:nvSpPr>
        <p:spPr>
          <a:xfrm>
            <a:off x="2785892" y="3742652"/>
            <a:ext cx="108000" cy="108000"/>
          </a:xfrm>
          <a:prstGeom prst="ellipse">
            <a:avLst/>
          </a:prstGeom>
          <a:solidFill>
            <a:srgbClr val="00A3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13"/>
          <p:cNvCxnSpPr/>
          <p:nvPr/>
        </p:nvCxnSpPr>
        <p:spPr>
          <a:xfrm flipH="1" flipV="1">
            <a:off x="2833607" y="3834836"/>
            <a:ext cx="0" cy="69257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rot="16200000" flipH="1" flipV="1">
            <a:off x="2355652" y="3346652"/>
            <a:ext cx="0" cy="9000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2644292" y="4619596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Symbol" panose="05050102010706020507" pitchFamily="18" charset="2"/>
              </a:rPr>
              <a:t>I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1440951" y="3591394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Symbol" panose="05050102010706020507" pitchFamily="18" charset="2"/>
              </a:rPr>
              <a:t>TPI</a:t>
            </a:r>
            <a:endParaRPr lang="fr-FR" dirty="0"/>
          </a:p>
        </p:txBody>
      </p:sp>
      <p:sp>
        <p:nvSpPr>
          <p:cNvPr id="16" name="Forme libre 15"/>
          <p:cNvSpPr/>
          <p:nvPr/>
        </p:nvSpPr>
        <p:spPr>
          <a:xfrm rot="20888124">
            <a:off x="1741780" y="4350570"/>
            <a:ext cx="765544" cy="723014"/>
          </a:xfrm>
          <a:custGeom>
            <a:avLst/>
            <a:gdLst>
              <a:gd name="connsiteX0" fmla="*/ 0 w 765544"/>
              <a:gd name="connsiteY0" fmla="*/ 723014 h 723014"/>
              <a:gd name="connsiteX1" fmla="*/ 510363 w 765544"/>
              <a:gd name="connsiteY1" fmla="*/ 478465 h 723014"/>
              <a:gd name="connsiteX2" fmla="*/ 765544 w 765544"/>
              <a:gd name="connsiteY2" fmla="*/ 0 h 723014"/>
              <a:gd name="connsiteX3" fmla="*/ 765544 w 765544"/>
              <a:gd name="connsiteY3" fmla="*/ 0 h 723014"/>
              <a:gd name="connsiteX0" fmla="*/ 0 w 765544"/>
              <a:gd name="connsiteY0" fmla="*/ 723014 h 723014"/>
              <a:gd name="connsiteX1" fmla="*/ 478465 w 765544"/>
              <a:gd name="connsiteY1" fmla="*/ 425302 h 723014"/>
              <a:gd name="connsiteX2" fmla="*/ 765544 w 765544"/>
              <a:gd name="connsiteY2" fmla="*/ 0 h 723014"/>
              <a:gd name="connsiteX3" fmla="*/ 765544 w 765544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5544" h="723014">
                <a:moveTo>
                  <a:pt x="0" y="723014"/>
                </a:moveTo>
                <a:cubicBezTo>
                  <a:pt x="191386" y="660990"/>
                  <a:pt x="350874" y="545804"/>
                  <a:pt x="478465" y="425302"/>
                </a:cubicBezTo>
                <a:cubicBezTo>
                  <a:pt x="606056" y="304800"/>
                  <a:pt x="717698" y="70884"/>
                  <a:pt x="765544" y="0"/>
                </a:cubicBezTo>
                <a:lnTo>
                  <a:pt x="765544" y="0"/>
                </a:lnTo>
              </a:path>
            </a:pathLst>
          </a:custGeom>
          <a:noFill/>
          <a:ln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1254874" y="5187755"/>
            <a:ext cx="2528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Efficience = pente TPI/</a:t>
            </a:r>
            <a:r>
              <a:rPr lang="fr-FR" dirty="0" smtClean="0">
                <a:sym typeface="Symbol" panose="05050102010706020507" pitchFamily="18" charset="2"/>
              </a:rPr>
              <a:t>I</a:t>
            </a:r>
            <a:r>
              <a:rPr lang="fr-FR" dirty="0" smtClean="0"/>
              <a:t> </a:t>
            </a:r>
          </a:p>
          <a:p>
            <a:r>
              <a:rPr lang="fr-FR" dirty="0" smtClean="0"/>
              <a:t>Empreinte = </a:t>
            </a:r>
            <a:r>
              <a:rPr lang="fr-FR" dirty="0">
                <a:sym typeface="Symbol" panose="05050102010706020507" pitchFamily="18" charset="2"/>
              </a:rPr>
              <a:t>I</a:t>
            </a:r>
            <a:endParaRPr lang="fr-FR" dirty="0"/>
          </a:p>
        </p:txBody>
      </p:sp>
      <p:cxnSp>
        <p:nvCxnSpPr>
          <p:cNvPr id="22" name="Connecteur droit 21"/>
          <p:cNvCxnSpPr/>
          <p:nvPr/>
        </p:nvCxnSpPr>
        <p:spPr>
          <a:xfrm flipH="1" flipV="1">
            <a:off x="3134860" y="2947770"/>
            <a:ext cx="0" cy="1908000"/>
          </a:xfrm>
          <a:prstGeom prst="line">
            <a:avLst/>
          </a:prstGeom>
          <a:ln>
            <a:solidFill>
              <a:srgbClr val="00A3A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3783451" y="3071451"/>
            <a:ext cx="2214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A3A6"/>
                </a:solidFill>
              </a:rPr>
              <a:t>Limite de parcimonie </a:t>
            </a:r>
            <a:endParaRPr lang="fr-FR" dirty="0">
              <a:solidFill>
                <a:srgbClr val="00A3A6"/>
              </a:solidFill>
            </a:endParaRPr>
          </a:p>
        </p:txBody>
      </p:sp>
      <p:sp>
        <p:nvSpPr>
          <p:cNvPr id="24" name="Forme libre 23"/>
          <p:cNvSpPr/>
          <p:nvPr/>
        </p:nvSpPr>
        <p:spPr>
          <a:xfrm rot="6111876" flipV="1">
            <a:off x="3296508" y="3428361"/>
            <a:ext cx="765544" cy="723014"/>
          </a:xfrm>
          <a:custGeom>
            <a:avLst/>
            <a:gdLst>
              <a:gd name="connsiteX0" fmla="*/ 0 w 765544"/>
              <a:gd name="connsiteY0" fmla="*/ 723014 h 723014"/>
              <a:gd name="connsiteX1" fmla="*/ 510363 w 765544"/>
              <a:gd name="connsiteY1" fmla="*/ 478465 h 723014"/>
              <a:gd name="connsiteX2" fmla="*/ 765544 w 765544"/>
              <a:gd name="connsiteY2" fmla="*/ 0 h 723014"/>
              <a:gd name="connsiteX3" fmla="*/ 765544 w 765544"/>
              <a:gd name="connsiteY3" fmla="*/ 0 h 723014"/>
              <a:gd name="connsiteX0" fmla="*/ 0 w 765544"/>
              <a:gd name="connsiteY0" fmla="*/ 723014 h 723014"/>
              <a:gd name="connsiteX1" fmla="*/ 478465 w 765544"/>
              <a:gd name="connsiteY1" fmla="*/ 425302 h 723014"/>
              <a:gd name="connsiteX2" fmla="*/ 765544 w 765544"/>
              <a:gd name="connsiteY2" fmla="*/ 0 h 723014"/>
              <a:gd name="connsiteX3" fmla="*/ 765544 w 765544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5544" h="723014">
                <a:moveTo>
                  <a:pt x="0" y="723014"/>
                </a:moveTo>
                <a:cubicBezTo>
                  <a:pt x="191386" y="660990"/>
                  <a:pt x="350874" y="545804"/>
                  <a:pt x="478465" y="425302"/>
                </a:cubicBezTo>
                <a:cubicBezTo>
                  <a:pt x="606056" y="304800"/>
                  <a:pt x="717698" y="70884"/>
                  <a:pt x="765544" y="0"/>
                </a:cubicBezTo>
                <a:lnTo>
                  <a:pt x="765544" y="0"/>
                </a:lnTo>
              </a:path>
            </a:pathLst>
          </a:custGeom>
          <a:noFill/>
          <a:ln>
            <a:solidFill>
              <a:srgbClr val="00A3A6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538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cteur droit 11"/>
          <p:cNvCxnSpPr>
            <a:endCxn id="7" idx="3"/>
          </p:cNvCxnSpPr>
          <p:nvPr/>
        </p:nvCxnSpPr>
        <p:spPr>
          <a:xfrm flipV="1">
            <a:off x="1905652" y="3834836"/>
            <a:ext cx="896056" cy="6925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itre 3">
            <a:extLst>
              <a:ext uri="{FF2B5EF4-FFF2-40B4-BE49-F238E27FC236}">
                <a16:creationId xmlns:a16="http://schemas.microsoft.com/office/drawing/2014/main" id="{B04BF84E-87D9-44F4-AA24-825D16CC57AD}"/>
              </a:ext>
            </a:extLst>
          </p:cNvPr>
          <p:cNvSpPr txBox="1">
            <a:spLocks/>
          </p:cNvSpPr>
          <p:nvPr/>
        </p:nvSpPr>
        <p:spPr>
          <a:xfrm>
            <a:off x="726101" y="8825"/>
            <a:ext cx="11180764" cy="888251"/>
          </a:xfrm>
          <a:prstGeom prst="rect">
            <a:avLst/>
          </a:prstGeom>
        </p:spPr>
        <p:txBody>
          <a:bodyPr vert="horz" lIns="0" tIns="46800" rIns="91440" bIns="45720" rtlCol="0" anchor="ctr" anchorCtr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Tx/>
              <a:buBlip>
                <a:blip r:embed="rId3"/>
              </a:buBlip>
              <a:defRPr sz="3000" b="1" kern="1200">
                <a:solidFill>
                  <a:srgbClr val="00A3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0" dirty="0" smtClean="0">
                <a:latin typeface="+mn-lt"/>
              </a:rPr>
              <a:t>Une vision de l'empreinte </a:t>
            </a:r>
            <a:endParaRPr lang="fr-FR" b="0" dirty="0">
              <a:latin typeface="+mn-lt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0467" y="42015"/>
            <a:ext cx="742950" cy="1000125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137684" y="882492"/>
            <a:ext cx="6305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Empreinte = figure marquée par impression, en creux ou en relief</a:t>
            </a:r>
            <a:endParaRPr lang="fr-FR" dirty="0">
              <a:solidFill>
                <a:srgbClr val="00A3A6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137684" y="1464694"/>
            <a:ext cx="7070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En creux : quantités prélevées dans le système </a:t>
            </a:r>
          </a:p>
          <a:p>
            <a:r>
              <a:rPr lang="fr-FR" dirty="0" smtClean="0"/>
              <a:t>En relief : quantités ajoutées dans le système </a:t>
            </a:r>
            <a:endParaRPr lang="fr-FR" dirty="0"/>
          </a:p>
        </p:txBody>
      </p:sp>
      <p:cxnSp>
        <p:nvCxnSpPr>
          <p:cNvPr id="5" name="Connecteur droit 4"/>
          <p:cNvCxnSpPr/>
          <p:nvPr/>
        </p:nvCxnSpPr>
        <p:spPr>
          <a:xfrm>
            <a:off x="1895244" y="4527412"/>
            <a:ext cx="1800000" cy="0"/>
          </a:xfrm>
          <a:prstGeom prst="line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rot="16200000">
            <a:off x="1077652" y="3699412"/>
            <a:ext cx="1656000" cy="0"/>
          </a:xfrm>
          <a:prstGeom prst="line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3796672" y="4342746"/>
            <a:ext cx="1920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Cumul d'irrigation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1137684" y="2311274"/>
            <a:ext cx="2667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Eau d'irrigation transpirée </a:t>
            </a:r>
            <a:endParaRPr lang="fr-FR" dirty="0"/>
          </a:p>
        </p:txBody>
      </p:sp>
      <p:sp>
        <p:nvSpPr>
          <p:cNvPr id="7" name="Ellipse 6"/>
          <p:cNvSpPr/>
          <p:nvPr/>
        </p:nvSpPr>
        <p:spPr>
          <a:xfrm>
            <a:off x="2785892" y="3742652"/>
            <a:ext cx="108000" cy="108000"/>
          </a:xfrm>
          <a:prstGeom prst="ellipse">
            <a:avLst/>
          </a:prstGeom>
          <a:solidFill>
            <a:srgbClr val="00A3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13"/>
          <p:cNvCxnSpPr/>
          <p:nvPr/>
        </p:nvCxnSpPr>
        <p:spPr>
          <a:xfrm flipH="1" flipV="1">
            <a:off x="2833607" y="3834836"/>
            <a:ext cx="0" cy="69257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rot="16200000" flipH="1" flipV="1">
            <a:off x="2355652" y="3346652"/>
            <a:ext cx="0" cy="9000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2644292" y="4619596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Symbol" panose="05050102010706020507" pitchFamily="18" charset="2"/>
              </a:rPr>
              <a:t>I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1440951" y="3591394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Symbol" panose="05050102010706020507" pitchFamily="18" charset="2"/>
              </a:rPr>
              <a:t>TPI</a:t>
            </a:r>
            <a:endParaRPr lang="fr-FR" dirty="0"/>
          </a:p>
        </p:txBody>
      </p:sp>
      <p:sp>
        <p:nvSpPr>
          <p:cNvPr id="16" name="Forme libre 15"/>
          <p:cNvSpPr/>
          <p:nvPr/>
        </p:nvSpPr>
        <p:spPr>
          <a:xfrm rot="20888124">
            <a:off x="1741780" y="4350570"/>
            <a:ext cx="765544" cy="723014"/>
          </a:xfrm>
          <a:custGeom>
            <a:avLst/>
            <a:gdLst>
              <a:gd name="connsiteX0" fmla="*/ 0 w 765544"/>
              <a:gd name="connsiteY0" fmla="*/ 723014 h 723014"/>
              <a:gd name="connsiteX1" fmla="*/ 510363 w 765544"/>
              <a:gd name="connsiteY1" fmla="*/ 478465 h 723014"/>
              <a:gd name="connsiteX2" fmla="*/ 765544 w 765544"/>
              <a:gd name="connsiteY2" fmla="*/ 0 h 723014"/>
              <a:gd name="connsiteX3" fmla="*/ 765544 w 765544"/>
              <a:gd name="connsiteY3" fmla="*/ 0 h 723014"/>
              <a:gd name="connsiteX0" fmla="*/ 0 w 765544"/>
              <a:gd name="connsiteY0" fmla="*/ 723014 h 723014"/>
              <a:gd name="connsiteX1" fmla="*/ 478465 w 765544"/>
              <a:gd name="connsiteY1" fmla="*/ 425302 h 723014"/>
              <a:gd name="connsiteX2" fmla="*/ 765544 w 765544"/>
              <a:gd name="connsiteY2" fmla="*/ 0 h 723014"/>
              <a:gd name="connsiteX3" fmla="*/ 765544 w 765544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5544" h="723014">
                <a:moveTo>
                  <a:pt x="0" y="723014"/>
                </a:moveTo>
                <a:cubicBezTo>
                  <a:pt x="191386" y="660990"/>
                  <a:pt x="350874" y="545804"/>
                  <a:pt x="478465" y="425302"/>
                </a:cubicBezTo>
                <a:cubicBezTo>
                  <a:pt x="606056" y="304800"/>
                  <a:pt x="717698" y="70884"/>
                  <a:pt x="765544" y="0"/>
                </a:cubicBezTo>
                <a:lnTo>
                  <a:pt x="765544" y="0"/>
                </a:lnTo>
              </a:path>
            </a:pathLst>
          </a:custGeom>
          <a:noFill/>
          <a:ln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1254874" y="5187755"/>
            <a:ext cx="2528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Efficience = pente TPI/</a:t>
            </a:r>
            <a:r>
              <a:rPr lang="fr-FR" dirty="0" smtClean="0">
                <a:sym typeface="Symbol" panose="05050102010706020507" pitchFamily="18" charset="2"/>
              </a:rPr>
              <a:t>I</a:t>
            </a:r>
            <a:r>
              <a:rPr lang="fr-FR" dirty="0" smtClean="0"/>
              <a:t> </a:t>
            </a:r>
          </a:p>
          <a:p>
            <a:r>
              <a:rPr lang="fr-FR" dirty="0" smtClean="0"/>
              <a:t>Empreinte = </a:t>
            </a:r>
            <a:r>
              <a:rPr lang="fr-FR" dirty="0">
                <a:sym typeface="Symbol" panose="05050102010706020507" pitchFamily="18" charset="2"/>
              </a:rPr>
              <a:t>I</a:t>
            </a:r>
            <a:endParaRPr lang="fr-FR" dirty="0"/>
          </a:p>
        </p:txBody>
      </p:sp>
      <p:cxnSp>
        <p:nvCxnSpPr>
          <p:cNvPr id="22" name="Connecteur droit 21"/>
          <p:cNvCxnSpPr/>
          <p:nvPr/>
        </p:nvCxnSpPr>
        <p:spPr>
          <a:xfrm flipH="1" flipV="1">
            <a:off x="3134860" y="2947770"/>
            <a:ext cx="0" cy="1908000"/>
          </a:xfrm>
          <a:prstGeom prst="line">
            <a:avLst/>
          </a:prstGeom>
          <a:ln>
            <a:solidFill>
              <a:srgbClr val="00A3A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3783451" y="3071451"/>
            <a:ext cx="2214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A3A6"/>
                </a:solidFill>
              </a:rPr>
              <a:t>Limite de parcimonie </a:t>
            </a:r>
            <a:endParaRPr lang="fr-FR" dirty="0">
              <a:solidFill>
                <a:srgbClr val="00A3A6"/>
              </a:solidFill>
            </a:endParaRPr>
          </a:p>
        </p:txBody>
      </p:sp>
      <p:sp>
        <p:nvSpPr>
          <p:cNvPr id="24" name="Forme libre 23"/>
          <p:cNvSpPr/>
          <p:nvPr/>
        </p:nvSpPr>
        <p:spPr>
          <a:xfrm rot="6111876" flipV="1">
            <a:off x="3296508" y="3428361"/>
            <a:ext cx="765544" cy="723014"/>
          </a:xfrm>
          <a:custGeom>
            <a:avLst/>
            <a:gdLst>
              <a:gd name="connsiteX0" fmla="*/ 0 w 765544"/>
              <a:gd name="connsiteY0" fmla="*/ 723014 h 723014"/>
              <a:gd name="connsiteX1" fmla="*/ 510363 w 765544"/>
              <a:gd name="connsiteY1" fmla="*/ 478465 h 723014"/>
              <a:gd name="connsiteX2" fmla="*/ 765544 w 765544"/>
              <a:gd name="connsiteY2" fmla="*/ 0 h 723014"/>
              <a:gd name="connsiteX3" fmla="*/ 765544 w 765544"/>
              <a:gd name="connsiteY3" fmla="*/ 0 h 723014"/>
              <a:gd name="connsiteX0" fmla="*/ 0 w 765544"/>
              <a:gd name="connsiteY0" fmla="*/ 723014 h 723014"/>
              <a:gd name="connsiteX1" fmla="*/ 478465 w 765544"/>
              <a:gd name="connsiteY1" fmla="*/ 425302 h 723014"/>
              <a:gd name="connsiteX2" fmla="*/ 765544 w 765544"/>
              <a:gd name="connsiteY2" fmla="*/ 0 h 723014"/>
              <a:gd name="connsiteX3" fmla="*/ 765544 w 765544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5544" h="723014">
                <a:moveTo>
                  <a:pt x="0" y="723014"/>
                </a:moveTo>
                <a:cubicBezTo>
                  <a:pt x="191386" y="660990"/>
                  <a:pt x="350874" y="545804"/>
                  <a:pt x="478465" y="425302"/>
                </a:cubicBezTo>
                <a:cubicBezTo>
                  <a:pt x="606056" y="304800"/>
                  <a:pt x="717698" y="70884"/>
                  <a:pt x="765544" y="0"/>
                </a:cubicBezTo>
                <a:lnTo>
                  <a:pt x="765544" y="0"/>
                </a:lnTo>
              </a:path>
            </a:pathLst>
          </a:custGeom>
          <a:noFill/>
          <a:ln>
            <a:solidFill>
              <a:srgbClr val="00A3A6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0" name="Connecteur droit 49"/>
          <p:cNvCxnSpPr/>
          <p:nvPr/>
        </p:nvCxnSpPr>
        <p:spPr>
          <a:xfrm flipH="1" flipV="1">
            <a:off x="8663814" y="3960739"/>
            <a:ext cx="0" cy="5760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/>
          <p:cNvCxnSpPr/>
          <p:nvPr/>
        </p:nvCxnSpPr>
        <p:spPr>
          <a:xfrm rot="16200000" flipH="1" flipV="1">
            <a:off x="8207125" y="3525720"/>
            <a:ext cx="0" cy="9000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/>
          <p:cNvCxnSpPr>
            <a:endCxn id="55" idx="3"/>
          </p:cNvCxnSpPr>
          <p:nvPr/>
        </p:nvCxnSpPr>
        <p:spPr>
          <a:xfrm flipV="1">
            <a:off x="7757125" y="4004256"/>
            <a:ext cx="874691" cy="5079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/>
          <p:cNvCxnSpPr/>
          <p:nvPr/>
        </p:nvCxnSpPr>
        <p:spPr>
          <a:xfrm>
            <a:off x="7746717" y="4515089"/>
            <a:ext cx="1800000" cy="0"/>
          </a:xfrm>
          <a:prstGeom prst="line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/>
          <p:cNvCxnSpPr/>
          <p:nvPr/>
        </p:nvCxnSpPr>
        <p:spPr>
          <a:xfrm rot="16200000">
            <a:off x="6929125" y="3687089"/>
            <a:ext cx="1656000" cy="0"/>
          </a:xfrm>
          <a:prstGeom prst="line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Ellipse 54"/>
          <p:cNvSpPr/>
          <p:nvPr/>
        </p:nvSpPr>
        <p:spPr>
          <a:xfrm>
            <a:off x="8616000" y="3912072"/>
            <a:ext cx="108000" cy="108000"/>
          </a:xfrm>
          <a:prstGeom prst="ellipse">
            <a:avLst/>
          </a:prstGeom>
          <a:solidFill>
            <a:srgbClr val="00A3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ZoneTexte 55"/>
          <p:cNvSpPr txBox="1"/>
          <p:nvPr/>
        </p:nvSpPr>
        <p:spPr>
          <a:xfrm>
            <a:off x="8495765" y="4607273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Symbol" panose="05050102010706020507" pitchFamily="18" charset="2"/>
              </a:rPr>
              <a:t>I</a:t>
            </a:r>
            <a:r>
              <a:rPr lang="fr-FR" baseline="-25000" dirty="0" smtClean="0">
                <a:sym typeface="Symbol" panose="05050102010706020507" pitchFamily="18" charset="2"/>
              </a:rPr>
              <a:t>1</a:t>
            </a:r>
            <a:endParaRPr lang="fr-FR" baseline="-25000" dirty="0"/>
          </a:p>
        </p:txBody>
      </p:sp>
      <p:sp>
        <p:nvSpPr>
          <p:cNvPr id="57" name="ZoneTexte 56"/>
          <p:cNvSpPr txBox="1"/>
          <p:nvPr/>
        </p:nvSpPr>
        <p:spPr>
          <a:xfrm>
            <a:off x="7292424" y="3781092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Symbol" panose="05050102010706020507" pitchFamily="18" charset="2"/>
              </a:rPr>
              <a:t>TPI</a:t>
            </a:r>
            <a:r>
              <a:rPr lang="fr-FR" baseline="-25000" dirty="0" smtClean="0">
                <a:sym typeface="Symbol" panose="05050102010706020507" pitchFamily="18" charset="2"/>
              </a:rPr>
              <a:t>1</a:t>
            </a:r>
            <a:endParaRPr lang="fr-FR" baseline="-25000" dirty="0"/>
          </a:p>
        </p:txBody>
      </p:sp>
      <p:cxnSp>
        <p:nvCxnSpPr>
          <p:cNvPr id="58" name="Connecteur droit 57"/>
          <p:cNvCxnSpPr/>
          <p:nvPr/>
        </p:nvCxnSpPr>
        <p:spPr>
          <a:xfrm flipH="1" flipV="1">
            <a:off x="8986333" y="2882282"/>
            <a:ext cx="0" cy="1620000"/>
          </a:xfrm>
          <a:prstGeom prst="line">
            <a:avLst/>
          </a:prstGeom>
          <a:ln>
            <a:solidFill>
              <a:srgbClr val="00A3A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58"/>
          <p:cNvCxnSpPr/>
          <p:nvPr/>
        </p:nvCxnSpPr>
        <p:spPr>
          <a:xfrm flipV="1">
            <a:off x="7765630" y="3355122"/>
            <a:ext cx="1330796" cy="11599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Ellipse 59"/>
          <p:cNvSpPr/>
          <p:nvPr/>
        </p:nvSpPr>
        <p:spPr>
          <a:xfrm>
            <a:off x="9055579" y="3308575"/>
            <a:ext cx="108000" cy="108000"/>
          </a:xfrm>
          <a:prstGeom prst="ellipse">
            <a:avLst/>
          </a:prstGeom>
          <a:solidFill>
            <a:srgbClr val="00A3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ZoneTexte 60"/>
          <p:cNvSpPr txBox="1"/>
          <p:nvPr/>
        </p:nvSpPr>
        <p:spPr>
          <a:xfrm>
            <a:off x="9658366" y="4330423"/>
            <a:ext cx="19207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Cumul d'irrigation</a:t>
            </a:r>
            <a:endParaRPr lang="fr-FR" dirty="0"/>
          </a:p>
        </p:txBody>
      </p:sp>
      <p:sp>
        <p:nvSpPr>
          <p:cNvPr id="62" name="ZoneTexte 61"/>
          <p:cNvSpPr txBox="1"/>
          <p:nvPr/>
        </p:nvSpPr>
        <p:spPr>
          <a:xfrm>
            <a:off x="6953746" y="2320423"/>
            <a:ext cx="2667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Eau d'irrigation transpirée </a:t>
            </a:r>
            <a:endParaRPr lang="fr-FR" dirty="0"/>
          </a:p>
        </p:txBody>
      </p:sp>
      <p:cxnSp>
        <p:nvCxnSpPr>
          <p:cNvPr id="63" name="Connecteur droit 62"/>
          <p:cNvCxnSpPr/>
          <p:nvPr/>
        </p:nvCxnSpPr>
        <p:spPr>
          <a:xfrm rot="16200000" flipH="1" flipV="1">
            <a:off x="8419299" y="2714568"/>
            <a:ext cx="0" cy="12960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ZoneTexte 63"/>
          <p:cNvSpPr txBox="1"/>
          <p:nvPr/>
        </p:nvSpPr>
        <p:spPr>
          <a:xfrm>
            <a:off x="7292424" y="3178322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Symbol" panose="05050102010706020507" pitchFamily="18" charset="2"/>
              </a:rPr>
              <a:t>TPI</a:t>
            </a:r>
            <a:r>
              <a:rPr lang="fr-FR" baseline="-25000" dirty="0">
                <a:sym typeface="Symbol" panose="05050102010706020507" pitchFamily="18" charset="2"/>
              </a:rPr>
              <a:t>2</a:t>
            </a:r>
            <a:endParaRPr lang="fr-FR" baseline="-25000" dirty="0"/>
          </a:p>
        </p:txBody>
      </p:sp>
      <p:cxnSp>
        <p:nvCxnSpPr>
          <p:cNvPr id="65" name="Connecteur droit 64"/>
          <p:cNvCxnSpPr/>
          <p:nvPr/>
        </p:nvCxnSpPr>
        <p:spPr>
          <a:xfrm flipH="1" flipV="1">
            <a:off x="9124560" y="3422017"/>
            <a:ext cx="0" cy="10800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oneTexte 65"/>
          <p:cNvSpPr txBox="1"/>
          <p:nvPr/>
        </p:nvSpPr>
        <p:spPr>
          <a:xfrm>
            <a:off x="8967141" y="4621451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Symbol" panose="05050102010706020507" pitchFamily="18" charset="2"/>
              </a:rPr>
              <a:t>I</a:t>
            </a:r>
            <a:r>
              <a:rPr lang="fr-FR" baseline="-25000" dirty="0">
                <a:sym typeface="Symbol" panose="05050102010706020507" pitchFamily="18" charset="2"/>
              </a:rPr>
              <a:t>2</a:t>
            </a:r>
            <a:endParaRPr lang="fr-FR" baseline="-25000" dirty="0"/>
          </a:p>
        </p:txBody>
      </p:sp>
      <p:sp>
        <p:nvSpPr>
          <p:cNvPr id="67" name="ZoneTexte 66"/>
          <p:cNvSpPr txBox="1"/>
          <p:nvPr/>
        </p:nvSpPr>
        <p:spPr>
          <a:xfrm>
            <a:off x="7902565" y="5679506"/>
            <a:ext cx="2353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Impact sur la ressource</a:t>
            </a:r>
            <a:endParaRPr lang="fr-FR" dirty="0"/>
          </a:p>
        </p:txBody>
      </p:sp>
      <p:sp>
        <p:nvSpPr>
          <p:cNvPr id="68" name="ZoneTexte 67"/>
          <p:cNvSpPr txBox="1"/>
          <p:nvPr/>
        </p:nvSpPr>
        <p:spPr>
          <a:xfrm>
            <a:off x="9079329" y="5968249"/>
            <a:ext cx="1158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A3A6"/>
                </a:solidFill>
              </a:rPr>
              <a:t>Empreinte</a:t>
            </a:r>
            <a:endParaRPr lang="fr-FR" dirty="0">
              <a:solidFill>
                <a:srgbClr val="00A3A6"/>
              </a:solidFill>
            </a:endParaRPr>
          </a:p>
        </p:txBody>
      </p:sp>
      <p:sp>
        <p:nvSpPr>
          <p:cNvPr id="69" name="Forme libre 68"/>
          <p:cNvSpPr/>
          <p:nvPr/>
        </p:nvSpPr>
        <p:spPr>
          <a:xfrm rot="18148621" flipH="1" flipV="1">
            <a:off x="8805747" y="5186547"/>
            <a:ext cx="377910" cy="316445"/>
          </a:xfrm>
          <a:custGeom>
            <a:avLst/>
            <a:gdLst>
              <a:gd name="connsiteX0" fmla="*/ 0 w 765544"/>
              <a:gd name="connsiteY0" fmla="*/ 723014 h 723014"/>
              <a:gd name="connsiteX1" fmla="*/ 510363 w 765544"/>
              <a:gd name="connsiteY1" fmla="*/ 478465 h 723014"/>
              <a:gd name="connsiteX2" fmla="*/ 765544 w 765544"/>
              <a:gd name="connsiteY2" fmla="*/ 0 h 723014"/>
              <a:gd name="connsiteX3" fmla="*/ 765544 w 765544"/>
              <a:gd name="connsiteY3" fmla="*/ 0 h 723014"/>
              <a:gd name="connsiteX0" fmla="*/ 0 w 765544"/>
              <a:gd name="connsiteY0" fmla="*/ 723014 h 723014"/>
              <a:gd name="connsiteX1" fmla="*/ 478465 w 765544"/>
              <a:gd name="connsiteY1" fmla="*/ 425302 h 723014"/>
              <a:gd name="connsiteX2" fmla="*/ 765544 w 765544"/>
              <a:gd name="connsiteY2" fmla="*/ 0 h 723014"/>
              <a:gd name="connsiteX3" fmla="*/ 765544 w 765544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5544" h="723014">
                <a:moveTo>
                  <a:pt x="0" y="723014"/>
                </a:moveTo>
                <a:cubicBezTo>
                  <a:pt x="191386" y="660990"/>
                  <a:pt x="350874" y="545804"/>
                  <a:pt x="478465" y="425302"/>
                </a:cubicBezTo>
                <a:cubicBezTo>
                  <a:pt x="606056" y="304800"/>
                  <a:pt x="717698" y="70884"/>
                  <a:pt x="765544" y="0"/>
                </a:cubicBezTo>
                <a:lnTo>
                  <a:pt x="765544" y="0"/>
                </a:lnTo>
              </a:path>
            </a:pathLst>
          </a:custGeom>
          <a:noFill/>
          <a:ln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143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cteur droit 11"/>
          <p:cNvCxnSpPr/>
          <p:nvPr/>
        </p:nvCxnSpPr>
        <p:spPr>
          <a:xfrm flipV="1">
            <a:off x="1905652" y="3340947"/>
            <a:ext cx="1685845" cy="11864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itre 3">
            <a:extLst>
              <a:ext uri="{FF2B5EF4-FFF2-40B4-BE49-F238E27FC236}">
                <a16:creationId xmlns:a16="http://schemas.microsoft.com/office/drawing/2014/main" id="{B04BF84E-87D9-44F4-AA24-825D16CC57AD}"/>
              </a:ext>
            </a:extLst>
          </p:cNvPr>
          <p:cNvSpPr txBox="1">
            <a:spLocks/>
          </p:cNvSpPr>
          <p:nvPr/>
        </p:nvSpPr>
        <p:spPr>
          <a:xfrm>
            <a:off x="726101" y="8825"/>
            <a:ext cx="11180764" cy="888251"/>
          </a:xfrm>
          <a:prstGeom prst="rect">
            <a:avLst/>
          </a:prstGeom>
        </p:spPr>
        <p:txBody>
          <a:bodyPr vert="horz" lIns="0" tIns="46800" rIns="91440" bIns="45720" rtlCol="0" anchor="ctr" anchorCtr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Tx/>
              <a:buBlip>
                <a:blip r:embed="rId3"/>
              </a:buBlip>
              <a:defRPr sz="3000" b="1" kern="1200">
                <a:solidFill>
                  <a:srgbClr val="00A3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0" dirty="0" smtClean="0">
                <a:latin typeface="+mn-lt"/>
              </a:rPr>
              <a:t>Associer l'efficience et l'empreinte </a:t>
            </a:r>
            <a:endParaRPr lang="fr-FR" b="0" dirty="0">
              <a:latin typeface="+mn-lt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0467" y="42015"/>
            <a:ext cx="742950" cy="1000125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137684" y="882492"/>
            <a:ext cx="2453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Combinaison de critères</a:t>
            </a:r>
            <a:endParaRPr lang="fr-FR" dirty="0">
              <a:solidFill>
                <a:srgbClr val="00A3A6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137684" y="1464694"/>
            <a:ext cx="7070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Efficience &gt; critère d'efficience (pente TPI/</a:t>
            </a:r>
            <a:r>
              <a:rPr lang="fr-FR" dirty="0" smtClean="0">
                <a:sym typeface="Symbol" panose="05050102010706020507" pitchFamily="18" charset="2"/>
              </a:rPr>
              <a:t>I)</a:t>
            </a:r>
            <a:endParaRPr lang="fr-FR" dirty="0" smtClean="0"/>
          </a:p>
          <a:p>
            <a:r>
              <a:rPr lang="fr-FR" dirty="0" smtClean="0"/>
              <a:t>Empreinte &lt; limite de parcimonie (</a:t>
            </a:r>
            <a:r>
              <a:rPr lang="fr-FR" dirty="0">
                <a:sym typeface="Symbol" panose="05050102010706020507" pitchFamily="18" charset="2"/>
              </a:rPr>
              <a:t></a:t>
            </a:r>
            <a:r>
              <a:rPr lang="fr-FR" dirty="0" smtClean="0">
                <a:sym typeface="Symbol" panose="05050102010706020507" pitchFamily="18" charset="2"/>
              </a:rPr>
              <a:t>I)</a:t>
            </a:r>
            <a:endParaRPr lang="fr-FR" dirty="0"/>
          </a:p>
        </p:txBody>
      </p:sp>
      <p:cxnSp>
        <p:nvCxnSpPr>
          <p:cNvPr id="5" name="Connecteur droit 4"/>
          <p:cNvCxnSpPr/>
          <p:nvPr/>
        </p:nvCxnSpPr>
        <p:spPr>
          <a:xfrm>
            <a:off x="1895244" y="4527412"/>
            <a:ext cx="1800000" cy="0"/>
          </a:xfrm>
          <a:prstGeom prst="line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rot="16200000">
            <a:off x="1077652" y="3699412"/>
            <a:ext cx="1656000" cy="0"/>
          </a:xfrm>
          <a:prstGeom prst="line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3796672" y="4342746"/>
            <a:ext cx="1920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Cumul d'irrigation</a:t>
            </a:r>
          </a:p>
          <a:p>
            <a:r>
              <a:rPr lang="fr-FR" dirty="0" smtClean="0">
                <a:sym typeface="Symbol" panose="05050102010706020507" pitchFamily="18" charset="2"/>
              </a:rPr>
              <a:t>I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1137684" y="2311274"/>
            <a:ext cx="2614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Eau d'irrigation transpirée</a:t>
            </a:r>
          </a:p>
          <a:p>
            <a:r>
              <a:rPr lang="fr-FR" dirty="0" smtClean="0"/>
              <a:t>TPI </a:t>
            </a:r>
            <a:endParaRPr lang="fr-FR" dirty="0"/>
          </a:p>
        </p:txBody>
      </p:sp>
      <p:sp>
        <p:nvSpPr>
          <p:cNvPr id="16" name="Forme libre 15"/>
          <p:cNvSpPr/>
          <p:nvPr/>
        </p:nvSpPr>
        <p:spPr>
          <a:xfrm rot="20888124">
            <a:off x="1741780" y="4350570"/>
            <a:ext cx="765544" cy="723014"/>
          </a:xfrm>
          <a:custGeom>
            <a:avLst/>
            <a:gdLst>
              <a:gd name="connsiteX0" fmla="*/ 0 w 765544"/>
              <a:gd name="connsiteY0" fmla="*/ 723014 h 723014"/>
              <a:gd name="connsiteX1" fmla="*/ 510363 w 765544"/>
              <a:gd name="connsiteY1" fmla="*/ 478465 h 723014"/>
              <a:gd name="connsiteX2" fmla="*/ 765544 w 765544"/>
              <a:gd name="connsiteY2" fmla="*/ 0 h 723014"/>
              <a:gd name="connsiteX3" fmla="*/ 765544 w 765544"/>
              <a:gd name="connsiteY3" fmla="*/ 0 h 723014"/>
              <a:gd name="connsiteX0" fmla="*/ 0 w 765544"/>
              <a:gd name="connsiteY0" fmla="*/ 723014 h 723014"/>
              <a:gd name="connsiteX1" fmla="*/ 478465 w 765544"/>
              <a:gd name="connsiteY1" fmla="*/ 425302 h 723014"/>
              <a:gd name="connsiteX2" fmla="*/ 765544 w 765544"/>
              <a:gd name="connsiteY2" fmla="*/ 0 h 723014"/>
              <a:gd name="connsiteX3" fmla="*/ 765544 w 765544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5544" h="723014">
                <a:moveTo>
                  <a:pt x="0" y="723014"/>
                </a:moveTo>
                <a:cubicBezTo>
                  <a:pt x="191386" y="660990"/>
                  <a:pt x="350874" y="545804"/>
                  <a:pt x="478465" y="425302"/>
                </a:cubicBezTo>
                <a:cubicBezTo>
                  <a:pt x="606056" y="304800"/>
                  <a:pt x="717698" y="70884"/>
                  <a:pt x="765544" y="0"/>
                </a:cubicBezTo>
                <a:lnTo>
                  <a:pt x="765544" y="0"/>
                </a:lnTo>
              </a:path>
            </a:pathLst>
          </a:custGeom>
          <a:noFill/>
          <a:ln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1254874" y="5187755"/>
            <a:ext cx="1955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Critère d'efficience</a:t>
            </a:r>
            <a:endParaRPr lang="fr-FR" dirty="0"/>
          </a:p>
        </p:txBody>
      </p:sp>
      <p:cxnSp>
        <p:nvCxnSpPr>
          <p:cNvPr id="22" name="Connecteur droit 21"/>
          <p:cNvCxnSpPr/>
          <p:nvPr/>
        </p:nvCxnSpPr>
        <p:spPr>
          <a:xfrm flipH="1" flipV="1">
            <a:off x="3134860" y="2947770"/>
            <a:ext cx="0" cy="1908000"/>
          </a:xfrm>
          <a:prstGeom prst="line">
            <a:avLst/>
          </a:prstGeom>
          <a:ln>
            <a:solidFill>
              <a:srgbClr val="00A3A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3783451" y="3071451"/>
            <a:ext cx="2214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A3A6"/>
                </a:solidFill>
              </a:rPr>
              <a:t>Limite de parcimonie </a:t>
            </a:r>
            <a:endParaRPr lang="fr-FR" dirty="0">
              <a:solidFill>
                <a:srgbClr val="00A3A6"/>
              </a:solidFill>
            </a:endParaRPr>
          </a:p>
        </p:txBody>
      </p:sp>
      <p:sp>
        <p:nvSpPr>
          <p:cNvPr id="24" name="Forme libre 23"/>
          <p:cNvSpPr/>
          <p:nvPr/>
        </p:nvSpPr>
        <p:spPr>
          <a:xfrm rot="6111876" flipV="1">
            <a:off x="3296508" y="3428361"/>
            <a:ext cx="765544" cy="723014"/>
          </a:xfrm>
          <a:custGeom>
            <a:avLst/>
            <a:gdLst>
              <a:gd name="connsiteX0" fmla="*/ 0 w 765544"/>
              <a:gd name="connsiteY0" fmla="*/ 723014 h 723014"/>
              <a:gd name="connsiteX1" fmla="*/ 510363 w 765544"/>
              <a:gd name="connsiteY1" fmla="*/ 478465 h 723014"/>
              <a:gd name="connsiteX2" fmla="*/ 765544 w 765544"/>
              <a:gd name="connsiteY2" fmla="*/ 0 h 723014"/>
              <a:gd name="connsiteX3" fmla="*/ 765544 w 765544"/>
              <a:gd name="connsiteY3" fmla="*/ 0 h 723014"/>
              <a:gd name="connsiteX0" fmla="*/ 0 w 765544"/>
              <a:gd name="connsiteY0" fmla="*/ 723014 h 723014"/>
              <a:gd name="connsiteX1" fmla="*/ 478465 w 765544"/>
              <a:gd name="connsiteY1" fmla="*/ 425302 h 723014"/>
              <a:gd name="connsiteX2" fmla="*/ 765544 w 765544"/>
              <a:gd name="connsiteY2" fmla="*/ 0 h 723014"/>
              <a:gd name="connsiteX3" fmla="*/ 765544 w 765544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5544" h="723014">
                <a:moveTo>
                  <a:pt x="0" y="723014"/>
                </a:moveTo>
                <a:cubicBezTo>
                  <a:pt x="191386" y="660990"/>
                  <a:pt x="350874" y="545804"/>
                  <a:pt x="478465" y="425302"/>
                </a:cubicBezTo>
                <a:cubicBezTo>
                  <a:pt x="606056" y="304800"/>
                  <a:pt x="717698" y="70884"/>
                  <a:pt x="765544" y="0"/>
                </a:cubicBezTo>
                <a:lnTo>
                  <a:pt x="765544" y="0"/>
                </a:lnTo>
              </a:path>
            </a:pathLst>
          </a:custGeom>
          <a:noFill/>
          <a:ln>
            <a:solidFill>
              <a:srgbClr val="00A3A6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 7"/>
          <p:cNvSpPr/>
          <p:nvPr/>
        </p:nvSpPr>
        <p:spPr>
          <a:xfrm>
            <a:off x="1892595" y="2998381"/>
            <a:ext cx="1244010" cy="1509824"/>
          </a:xfrm>
          <a:custGeom>
            <a:avLst/>
            <a:gdLst>
              <a:gd name="connsiteX0" fmla="*/ 0 w 1244010"/>
              <a:gd name="connsiteY0" fmla="*/ 1509824 h 1509824"/>
              <a:gd name="connsiteX1" fmla="*/ 1233377 w 1244010"/>
              <a:gd name="connsiteY1" fmla="*/ 669852 h 1509824"/>
              <a:gd name="connsiteX2" fmla="*/ 1244010 w 1244010"/>
              <a:gd name="connsiteY2" fmla="*/ 0 h 1509824"/>
              <a:gd name="connsiteX3" fmla="*/ 10633 w 1244010"/>
              <a:gd name="connsiteY3" fmla="*/ 0 h 1509824"/>
              <a:gd name="connsiteX4" fmla="*/ 0 w 1244010"/>
              <a:gd name="connsiteY4" fmla="*/ 1509824 h 1509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4010" h="1509824">
                <a:moveTo>
                  <a:pt x="0" y="1509824"/>
                </a:moveTo>
                <a:lnTo>
                  <a:pt x="1233377" y="669852"/>
                </a:lnTo>
                <a:lnTo>
                  <a:pt x="1244010" y="0"/>
                </a:lnTo>
                <a:lnTo>
                  <a:pt x="10633" y="0"/>
                </a:lnTo>
                <a:cubicBezTo>
                  <a:pt x="7089" y="503275"/>
                  <a:pt x="3544" y="1006549"/>
                  <a:pt x="0" y="1509824"/>
                </a:cubicBezTo>
                <a:close/>
              </a:path>
            </a:pathLst>
          </a:custGeom>
          <a:solidFill>
            <a:srgbClr val="00A3A6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ZoneTexte 47"/>
          <p:cNvSpPr txBox="1"/>
          <p:nvPr/>
        </p:nvSpPr>
        <p:spPr>
          <a:xfrm>
            <a:off x="3770458" y="2722479"/>
            <a:ext cx="1257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Zone ciblée</a:t>
            </a:r>
            <a:endParaRPr lang="fr-FR" dirty="0"/>
          </a:p>
        </p:txBody>
      </p:sp>
      <p:sp>
        <p:nvSpPr>
          <p:cNvPr id="49" name="Forme libre 48"/>
          <p:cNvSpPr/>
          <p:nvPr/>
        </p:nvSpPr>
        <p:spPr>
          <a:xfrm rot="12249719">
            <a:off x="2903469" y="2690817"/>
            <a:ext cx="765544" cy="723014"/>
          </a:xfrm>
          <a:custGeom>
            <a:avLst/>
            <a:gdLst>
              <a:gd name="connsiteX0" fmla="*/ 0 w 765544"/>
              <a:gd name="connsiteY0" fmla="*/ 723014 h 723014"/>
              <a:gd name="connsiteX1" fmla="*/ 510363 w 765544"/>
              <a:gd name="connsiteY1" fmla="*/ 478465 h 723014"/>
              <a:gd name="connsiteX2" fmla="*/ 765544 w 765544"/>
              <a:gd name="connsiteY2" fmla="*/ 0 h 723014"/>
              <a:gd name="connsiteX3" fmla="*/ 765544 w 765544"/>
              <a:gd name="connsiteY3" fmla="*/ 0 h 723014"/>
              <a:gd name="connsiteX0" fmla="*/ 0 w 765544"/>
              <a:gd name="connsiteY0" fmla="*/ 723014 h 723014"/>
              <a:gd name="connsiteX1" fmla="*/ 478465 w 765544"/>
              <a:gd name="connsiteY1" fmla="*/ 425302 h 723014"/>
              <a:gd name="connsiteX2" fmla="*/ 765544 w 765544"/>
              <a:gd name="connsiteY2" fmla="*/ 0 h 723014"/>
              <a:gd name="connsiteX3" fmla="*/ 765544 w 765544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5544" h="723014">
                <a:moveTo>
                  <a:pt x="0" y="723014"/>
                </a:moveTo>
                <a:cubicBezTo>
                  <a:pt x="191386" y="660990"/>
                  <a:pt x="350874" y="545804"/>
                  <a:pt x="478465" y="425302"/>
                </a:cubicBezTo>
                <a:cubicBezTo>
                  <a:pt x="606056" y="304800"/>
                  <a:pt x="717698" y="70884"/>
                  <a:pt x="765544" y="0"/>
                </a:cubicBezTo>
                <a:lnTo>
                  <a:pt x="765544" y="0"/>
                </a:lnTo>
              </a:path>
            </a:pathLst>
          </a:custGeom>
          <a:noFill/>
          <a:ln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Forme libre 50"/>
          <p:cNvSpPr/>
          <p:nvPr/>
        </p:nvSpPr>
        <p:spPr>
          <a:xfrm rot="20678777" flipV="1">
            <a:off x="5799450" y="1754351"/>
            <a:ext cx="765544" cy="723014"/>
          </a:xfrm>
          <a:custGeom>
            <a:avLst/>
            <a:gdLst>
              <a:gd name="connsiteX0" fmla="*/ 0 w 765544"/>
              <a:gd name="connsiteY0" fmla="*/ 723014 h 723014"/>
              <a:gd name="connsiteX1" fmla="*/ 510363 w 765544"/>
              <a:gd name="connsiteY1" fmla="*/ 478465 h 723014"/>
              <a:gd name="connsiteX2" fmla="*/ 765544 w 765544"/>
              <a:gd name="connsiteY2" fmla="*/ 0 h 723014"/>
              <a:gd name="connsiteX3" fmla="*/ 765544 w 765544"/>
              <a:gd name="connsiteY3" fmla="*/ 0 h 723014"/>
              <a:gd name="connsiteX0" fmla="*/ 0 w 765544"/>
              <a:gd name="connsiteY0" fmla="*/ 723014 h 723014"/>
              <a:gd name="connsiteX1" fmla="*/ 478465 w 765544"/>
              <a:gd name="connsiteY1" fmla="*/ 425302 h 723014"/>
              <a:gd name="connsiteX2" fmla="*/ 765544 w 765544"/>
              <a:gd name="connsiteY2" fmla="*/ 0 h 723014"/>
              <a:gd name="connsiteX3" fmla="*/ 765544 w 765544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5544" h="723014">
                <a:moveTo>
                  <a:pt x="0" y="723014"/>
                </a:moveTo>
                <a:cubicBezTo>
                  <a:pt x="191386" y="660990"/>
                  <a:pt x="350874" y="545804"/>
                  <a:pt x="478465" y="425302"/>
                </a:cubicBezTo>
                <a:cubicBezTo>
                  <a:pt x="606056" y="304800"/>
                  <a:pt x="717698" y="70884"/>
                  <a:pt x="765544" y="0"/>
                </a:cubicBezTo>
                <a:lnTo>
                  <a:pt x="765544" y="0"/>
                </a:lnTo>
              </a:path>
            </a:pathLst>
          </a:custGeom>
          <a:noFill/>
          <a:ln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ZoneTexte 51"/>
          <p:cNvSpPr txBox="1"/>
          <p:nvPr/>
        </p:nvSpPr>
        <p:spPr>
          <a:xfrm>
            <a:off x="6729938" y="2481359"/>
            <a:ext cx="4695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Efficience = f (empreinte,…)</a:t>
            </a:r>
          </a:p>
          <a:p>
            <a:r>
              <a:rPr lang="fr-FR" dirty="0" smtClean="0"/>
              <a:t>"Mesure du bon usage de l'empreinte"</a:t>
            </a:r>
          </a:p>
        </p:txBody>
      </p:sp>
    </p:spTree>
    <p:extLst>
      <p:ext uri="{BB962C8B-B14F-4D97-AF65-F5344CB8AC3E}">
        <p14:creationId xmlns:p14="http://schemas.microsoft.com/office/powerpoint/2010/main" val="278249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re 3">
            <a:extLst>
              <a:ext uri="{FF2B5EF4-FFF2-40B4-BE49-F238E27FC236}">
                <a16:creationId xmlns:a16="http://schemas.microsoft.com/office/drawing/2014/main" id="{B04BF84E-87D9-44F4-AA24-825D16CC57AD}"/>
              </a:ext>
            </a:extLst>
          </p:cNvPr>
          <p:cNvSpPr txBox="1">
            <a:spLocks/>
          </p:cNvSpPr>
          <p:nvPr/>
        </p:nvSpPr>
        <p:spPr>
          <a:xfrm>
            <a:off x="726101" y="8825"/>
            <a:ext cx="11180764" cy="888251"/>
          </a:xfrm>
          <a:prstGeom prst="rect">
            <a:avLst/>
          </a:prstGeom>
        </p:spPr>
        <p:txBody>
          <a:bodyPr vert="horz" lIns="0" tIns="46800" rIns="91440" bIns="45720" rtlCol="0" anchor="ctr" anchorCtr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Tx/>
              <a:buBlip>
                <a:blip r:embed="rId3"/>
              </a:buBlip>
              <a:defRPr sz="3000" b="1" kern="1200">
                <a:solidFill>
                  <a:srgbClr val="00A3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0" dirty="0" smtClean="0">
                <a:latin typeface="+mn-lt"/>
              </a:rPr>
              <a:t>Efficience, empreinte et productivité </a:t>
            </a:r>
            <a:endParaRPr lang="fr-FR" b="0" dirty="0">
              <a:latin typeface="+mn-lt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0467" y="42015"/>
            <a:ext cx="742950" cy="1000125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137684" y="882492"/>
            <a:ext cx="6644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Productivité = (incrément de) biomasse ramené au cumul d'irrigation</a:t>
            </a:r>
            <a:endParaRPr lang="fr-FR" dirty="0">
              <a:solidFill>
                <a:srgbClr val="00A3A6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137684" y="1464694"/>
            <a:ext cx="7070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S'exprime en unité de biomasse (t/ha) par unité de volume (mm)</a:t>
            </a:r>
          </a:p>
        </p:txBody>
      </p:sp>
      <p:cxnSp>
        <p:nvCxnSpPr>
          <p:cNvPr id="25" name="Connecteur droit 24"/>
          <p:cNvCxnSpPr/>
          <p:nvPr/>
        </p:nvCxnSpPr>
        <p:spPr>
          <a:xfrm flipV="1">
            <a:off x="1905652" y="3340947"/>
            <a:ext cx="1685845" cy="11864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1895244" y="4527412"/>
            <a:ext cx="1800000" cy="0"/>
          </a:xfrm>
          <a:prstGeom prst="line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 rot="16200000">
            <a:off x="1077652" y="3699412"/>
            <a:ext cx="1656000" cy="0"/>
          </a:xfrm>
          <a:prstGeom prst="line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3796672" y="4342746"/>
            <a:ext cx="1920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Cumul d'irrigation</a:t>
            </a:r>
          </a:p>
          <a:p>
            <a:r>
              <a:rPr lang="fr-FR" dirty="0" smtClean="0">
                <a:sym typeface="Symbol" panose="05050102010706020507" pitchFamily="18" charset="2"/>
              </a:rPr>
              <a:t>I</a:t>
            </a:r>
            <a:endParaRPr lang="fr-FR" dirty="0"/>
          </a:p>
        </p:txBody>
      </p:sp>
      <p:sp>
        <p:nvSpPr>
          <p:cNvPr id="29" name="ZoneTexte 28"/>
          <p:cNvSpPr txBox="1"/>
          <p:nvPr/>
        </p:nvSpPr>
        <p:spPr>
          <a:xfrm>
            <a:off x="1137684" y="2311274"/>
            <a:ext cx="2614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Eau d'irrigation transpirée</a:t>
            </a:r>
          </a:p>
          <a:p>
            <a:r>
              <a:rPr lang="fr-FR" dirty="0" smtClean="0"/>
              <a:t>TPI </a:t>
            </a:r>
            <a:endParaRPr lang="fr-FR" dirty="0"/>
          </a:p>
        </p:txBody>
      </p:sp>
      <p:sp>
        <p:nvSpPr>
          <p:cNvPr id="30" name="Forme libre 29"/>
          <p:cNvSpPr/>
          <p:nvPr/>
        </p:nvSpPr>
        <p:spPr>
          <a:xfrm rot="20888124">
            <a:off x="1741780" y="4350570"/>
            <a:ext cx="765544" cy="723014"/>
          </a:xfrm>
          <a:custGeom>
            <a:avLst/>
            <a:gdLst>
              <a:gd name="connsiteX0" fmla="*/ 0 w 765544"/>
              <a:gd name="connsiteY0" fmla="*/ 723014 h 723014"/>
              <a:gd name="connsiteX1" fmla="*/ 510363 w 765544"/>
              <a:gd name="connsiteY1" fmla="*/ 478465 h 723014"/>
              <a:gd name="connsiteX2" fmla="*/ 765544 w 765544"/>
              <a:gd name="connsiteY2" fmla="*/ 0 h 723014"/>
              <a:gd name="connsiteX3" fmla="*/ 765544 w 765544"/>
              <a:gd name="connsiteY3" fmla="*/ 0 h 723014"/>
              <a:gd name="connsiteX0" fmla="*/ 0 w 765544"/>
              <a:gd name="connsiteY0" fmla="*/ 723014 h 723014"/>
              <a:gd name="connsiteX1" fmla="*/ 478465 w 765544"/>
              <a:gd name="connsiteY1" fmla="*/ 425302 h 723014"/>
              <a:gd name="connsiteX2" fmla="*/ 765544 w 765544"/>
              <a:gd name="connsiteY2" fmla="*/ 0 h 723014"/>
              <a:gd name="connsiteX3" fmla="*/ 765544 w 765544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5544" h="723014">
                <a:moveTo>
                  <a:pt x="0" y="723014"/>
                </a:moveTo>
                <a:cubicBezTo>
                  <a:pt x="191386" y="660990"/>
                  <a:pt x="350874" y="545804"/>
                  <a:pt x="478465" y="425302"/>
                </a:cubicBezTo>
                <a:cubicBezTo>
                  <a:pt x="606056" y="304800"/>
                  <a:pt x="717698" y="70884"/>
                  <a:pt x="765544" y="0"/>
                </a:cubicBezTo>
                <a:lnTo>
                  <a:pt x="765544" y="0"/>
                </a:lnTo>
              </a:path>
            </a:pathLst>
          </a:custGeom>
          <a:noFill/>
          <a:ln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/>
          <p:cNvSpPr txBox="1"/>
          <p:nvPr/>
        </p:nvSpPr>
        <p:spPr>
          <a:xfrm>
            <a:off x="1254874" y="5187755"/>
            <a:ext cx="1955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Critère d'efficience</a:t>
            </a:r>
            <a:endParaRPr lang="fr-FR" dirty="0"/>
          </a:p>
        </p:txBody>
      </p:sp>
      <p:cxnSp>
        <p:nvCxnSpPr>
          <p:cNvPr id="32" name="Connecteur droit 31"/>
          <p:cNvCxnSpPr/>
          <p:nvPr/>
        </p:nvCxnSpPr>
        <p:spPr>
          <a:xfrm flipH="1" flipV="1">
            <a:off x="3134860" y="2947770"/>
            <a:ext cx="0" cy="1908000"/>
          </a:xfrm>
          <a:prstGeom prst="line">
            <a:avLst/>
          </a:prstGeom>
          <a:ln>
            <a:solidFill>
              <a:srgbClr val="00A3A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>
            <a:off x="3783451" y="3071451"/>
            <a:ext cx="2214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A3A6"/>
                </a:solidFill>
              </a:rPr>
              <a:t>Limite de parcimonie </a:t>
            </a:r>
            <a:endParaRPr lang="fr-FR" dirty="0">
              <a:solidFill>
                <a:srgbClr val="00A3A6"/>
              </a:solidFill>
            </a:endParaRPr>
          </a:p>
        </p:txBody>
      </p:sp>
      <p:sp>
        <p:nvSpPr>
          <p:cNvPr id="34" name="Forme libre 33"/>
          <p:cNvSpPr/>
          <p:nvPr/>
        </p:nvSpPr>
        <p:spPr>
          <a:xfrm rot="6111876" flipV="1">
            <a:off x="3296508" y="3428361"/>
            <a:ext cx="765544" cy="723014"/>
          </a:xfrm>
          <a:custGeom>
            <a:avLst/>
            <a:gdLst>
              <a:gd name="connsiteX0" fmla="*/ 0 w 765544"/>
              <a:gd name="connsiteY0" fmla="*/ 723014 h 723014"/>
              <a:gd name="connsiteX1" fmla="*/ 510363 w 765544"/>
              <a:gd name="connsiteY1" fmla="*/ 478465 h 723014"/>
              <a:gd name="connsiteX2" fmla="*/ 765544 w 765544"/>
              <a:gd name="connsiteY2" fmla="*/ 0 h 723014"/>
              <a:gd name="connsiteX3" fmla="*/ 765544 w 765544"/>
              <a:gd name="connsiteY3" fmla="*/ 0 h 723014"/>
              <a:gd name="connsiteX0" fmla="*/ 0 w 765544"/>
              <a:gd name="connsiteY0" fmla="*/ 723014 h 723014"/>
              <a:gd name="connsiteX1" fmla="*/ 478465 w 765544"/>
              <a:gd name="connsiteY1" fmla="*/ 425302 h 723014"/>
              <a:gd name="connsiteX2" fmla="*/ 765544 w 765544"/>
              <a:gd name="connsiteY2" fmla="*/ 0 h 723014"/>
              <a:gd name="connsiteX3" fmla="*/ 765544 w 765544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5544" h="723014">
                <a:moveTo>
                  <a:pt x="0" y="723014"/>
                </a:moveTo>
                <a:cubicBezTo>
                  <a:pt x="191386" y="660990"/>
                  <a:pt x="350874" y="545804"/>
                  <a:pt x="478465" y="425302"/>
                </a:cubicBezTo>
                <a:cubicBezTo>
                  <a:pt x="606056" y="304800"/>
                  <a:pt x="717698" y="70884"/>
                  <a:pt x="765544" y="0"/>
                </a:cubicBezTo>
                <a:lnTo>
                  <a:pt x="765544" y="0"/>
                </a:lnTo>
              </a:path>
            </a:pathLst>
          </a:custGeom>
          <a:noFill/>
          <a:ln>
            <a:solidFill>
              <a:srgbClr val="00A3A6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Forme libre 34"/>
          <p:cNvSpPr/>
          <p:nvPr/>
        </p:nvSpPr>
        <p:spPr>
          <a:xfrm>
            <a:off x="1892595" y="2998381"/>
            <a:ext cx="1244010" cy="1509824"/>
          </a:xfrm>
          <a:custGeom>
            <a:avLst/>
            <a:gdLst>
              <a:gd name="connsiteX0" fmla="*/ 0 w 1244010"/>
              <a:gd name="connsiteY0" fmla="*/ 1509824 h 1509824"/>
              <a:gd name="connsiteX1" fmla="*/ 1233377 w 1244010"/>
              <a:gd name="connsiteY1" fmla="*/ 669852 h 1509824"/>
              <a:gd name="connsiteX2" fmla="*/ 1244010 w 1244010"/>
              <a:gd name="connsiteY2" fmla="*/ 0 h 1509824"/>
              <a:gd name="connsiteX3" fmla="*/ 10633 w 1244010"/>
              <a:gd name="connsiteY3" fmla="*/ 0 h 1509824"/>
              <a:gd name="connsiteX4" fmla="*/ 0 w 1244010"/>
              <a:gd name="connsiteY4" fmla="*/ 1509824 h 1509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4010" h="1509824">
                <a:moveTo>
                  <a:pt x="0" y="1509824"/>
                </a:moveTo>
                <a:lnTo>
                  <a:pt x="1233377" y="669852"/>
                </a:lnTo>
                <a:lnTo>
                  <a:pt x="1244010" y="0"/>
                </a:lnTo>
                <a:lnTo>
                  <a:pt x="10633" y="0"/>
                </a:lnTo>
                <a:cubicBezTo>
                  <a:pt x="7089" y="503275"/>
                  <a:pt x="3544" y="1006549"/>
                  <a:pt x="0" y="1509824"/>
                </a:cubicBezTo>
                <a:close/>
              </a:path>
            </a:pathLst>
          </a:custGeom>
          <a:solidFill>
            <a:srgbClr val="00A3A6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/>
          <p:cNvSpPr txBox="1"/>
          <p:nvPr/>
        </p:nvSpPr>
        <p:spPr>
          <a:xfrm>
            <a:off x="3770458" y="2722479"/>
            <a:ext cx="1257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Zone ciblée</a:t>
            </a:r>
            <a:endParaRPr lang="fr-FR" dirty="0"/>
          </a:p>
        </p:txBody>
      </p:sp>
      <p:sp>
        <p:nvSpPr>
          <p:cNvPr id="37" name="Forme libre 36"/>
          <p:cNvSpPr/>
          <p:nvPr/>
        </p:nvSpPr>
        <p:spPr>
          <a:xfrm rot="12249719">
            <a:off x="2903469" y="2690817"/>
            <a:ext cx="765544" cy="723014"/>
          </a:xfrm>
          <a:custGeom>
            <a:avLst/>
            <a:gdLst>
              <a:gd name="connsiteX0" fmla="*/ 0 w 765544"/>
              <a:gd name="connsiteY0" fmla="*/ 723014 h 723014"/>
              <a:gd name="connsiteX1" fmla="*/ 510363 w 765544"/>
              <a:gd name="connsiteY1" fmla="*/ 478465 h 723014"/>
              <a:gd name="connsiteX2" fmla="*/ 765544 w 765544"/>
              <a:gd name="connsiteY2" fmla="*/ 0 h 723014"/>
              <a:gd name="connsiteX3" fmla="*/ 765544 w 765544"/>
              <a:gd name="connsiteY3" fmla="*/ 0 h 723014"/>
              <a:gd name="connsiteX0" fmla="*/ 0 w 765544"/>
              <a:gd name="connsiteY0" fmla="*/ 723014 h 723014"/>
              <a:gd name="connsiteX1" fmla="*/ 478465 w 765544"/>
              <a:gd name="connsiteY1" fmla="*/ 425302 h 723014"/>
              <a:gd name="connsiteX2" fmla="*/ 765544 w 765544"/>
              <a:gd name="connsiteY2" fmla="*/ 0 h 723014"/>
              <a:gd name="connsiteX3" fmla="*/ 765544 w 765544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5544" h="723014">
                <a:moveTo>
                  <a:pt x="0" y="723014"/>
                </a:moveTo>
                <a:cubicBezTo>
                  <a:pt x="191386" y="660990"/>
                  <a:pt x="350874" y="545804"/>
                  <a:pt x="478465" y="425302"/>
                </a:cubicBezTo>
                <a:cubicBezTo>
                  <a:pt x="606056" y="304800"/>
                  <a:pt x="717698" y="70884"/>
                  <a:pt x="765544" y="0"/>
                </a:cubicBezTo>
                <a:lnTo>
                  <a:pt x="765544" y="0"/>
                </a:lnTo>
              </a:path>
            </a:pathLst>
          </a:custGeom>
          <a:noFill/>
          <a:ln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8" name="Connecteur droit 37"/>
          <p:cNvCxnSpPr/>
          <p:nvPr/>
        </p:nvCxnSpPr>
        <p:spPr>
          <a:xfrm flipV="1">
            <a:off x="7863263" y="3212143"/>
            <a:ext cx="1314667" cy="13152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/>
          <p:cNvCxnSpPr/>
          <p:nvPr/>
        </p:nvCxnSpPr>
        <p:spPr>
          <a:xfrm>
            <a:off x="7852855" y="4527412"/>
            <a:ext cx="1800000" cy="0"/>
          </a:xfrm>
          <a:prstGeom prst="line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 rot="16200000">
            <a:off x="7035263" y="3699412"/>
            <a:ext cx="1656000" cy="0"/>
          </a:xfrm>
          <a:prstGeom prst="line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ZoneTexte 40"/>
          <p:cNvSpPr txBox="1"/>
          <p:nvPr/>
        </p:nvSpPr>
        <p:spPr>
          <a:xfrm>
            <a:off x="9754283" y="4342746"/>
            <a:ext cx="1920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Cumul d'irrigation</a:t>
            </a:r>
          </a:p>
          <a:p>
            <a:r>
              <a:rPr lang="fr-FR" dirty="0" smtClean="0">
                <a:sym typeface="Symbol" panose="05050102010706020507" pitchFamily="18" charset="2"/>
              </a:rPr>
              <a:t>I</a:t>
            </a:r>
            <a:endParaRPr lang="fr-FR" dirty="0"/>
          </a:p>
        </p:txBody>
      </p:sp>
      <p:sp>
        <p:nvSpPr>
          <p:cNvPr id="42" name="ZoneTexte 41"/>
          <p:cNvSpPr txBox="1"/>
          <p:nvPr/>
        </p:nvSpPr>
        <p:spPr>
          <a:xfrm>
            <a:off x="7095295" y="2311274"/>
            <a:ext cx="3857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Incrément de biomasse (</a:t>
            </a:r>
            <a:r>
              <a:rPr lang="fr-FR" i="1" dirty="0" smtClean="0"/>
              <a:t>crop per drop</a:t>
            </a:r>
            <a:r>
              <a:rPr lang="fr-FR" dirty="0" smtClean="0"/>
              <a:t>)</a:t>
            </a:r>
          </a:p>
          <a:p>
            <a:r>
              <a:rPr lang="fr-FR" dirty="0" smtClean="0">
                <a:sym typeface="Symbol" panose="05050102010706020507" pitchFamily="18" charset="2"/>
              </a:rPr>
              <a:t>B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43" name="Forme libre 42"/>
          <p:cNvSpPr/>
          <p:nvPr/>
        </p:nvSpPr>
        <p:spPr>
          <a:xfrm rot="20888124">
            <a:off x="7677761" y="4142410"/>
            <a:ext cx="857032" cy="923916"/>
          </a:xfrm>
          <a:custGeom>
            <a:avLst/>
            <a:gdLst>
              <a:gd name="connsiteX0" fmla="*/ 0 w 765544"/>
              <a:gd name="connsiteY0" fmla="*/ 723014 h 723014"/>
              <a:gd name="connsiteX1" fmla="*/ 510363 w 765544"/>
              <a:gd name="connsiteY1" fmla="*/ 478465 h 723014"/>
              <a:gd name="connsiteX2" fmla="*/ 765544 w 765544"/>
              <a:gd name="connsiteY2" fmla="*/ 0 h 723014"/>
              <a:gd name="connsiteX3" fmla="*/ 765544 w 765544"/>
              <a:gd name="connsiteY3" fmla="*/ 0 h 723014"/>
              <a:gd name="connsiteX0" fmla="*/ 0 w 765544"/>
              <a:gd name="connsiteY0" fmla="*/ 723014 h 723014"/>
              <a:gd name="connsiteX1" fmla="*/ 478465 w 765544"/>
              <a:gd name="connsiteY1" fmla="*/ 425302 h 723014"/>
              <a:gd name="connsiteX2" fmla="*/ 765544 w 765544"/>
              <a:gd name="connsiteY2" fmla="*/ 0 h 723014"/>
              <a:gd name="connsiteX3" fmla="*/ 765544 w 765544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5544" h="723014">
                <a:moveTo>
                  <a:pt x="0" y="723014"/>
                </a:moveTo>
                <a:cubicBezTo>
                  <a:pt x="191386" y="660990"/>
                  <a:pt x="350874" y="545804"/>
                  <a:pt x="478465" y="425302"/>
                </a:cubicBezTo>
                <a:cubicBezTo>
                  <a:pt x="606056" y="304800"/>
                  <a:pt x="717698" y="70884"/>
                  <a:pt x="765544" y="0"/>
                </a:cubicBezTo>
                <a:lnTo>
                  <a:pt x="765544" y="0"/>
                </a:lnTo>
              </a:path>
            </a:pathLst>
          </a:custGeom>
          <a:noFill/>
          <a:ln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ZoneTexte 43"/>
          <p:cNvSpPr txBox="1"/>
          <p:nvPr/>
        </p:nvSpPr>
        <p:spPr>
          <a:xfrm>
            <a:off x="7212485" y="5187755"/>
            <a:ext cx="2304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Critère de productivité</a:t>
            </a:r>
            <a:endParaRPr lang="fr-FR" dirty="0"/>
          </a:p>
        </p:txBody>
      </p:sp>
      <p:cxnSp>
        <p:nvCxnSpPr>
          <p:cNvPr id="45" name="Connecteur droit 44"/>
          <p:cNvCxnSpPr/>
          <p:nvPr/>
        </p:nvCxnSpPr>
        <p:spPr>
          <a:xfrm flipH="1" flipV="1">
            <a:off x="9092471" y="2947770"/>
            <a:ext cx="0" cy="1908000"/>
          </a:xfrm>
          <a:prstGeom prst="line">
            <a:avLst/>
          </a:prstGeom>
          <a:ln>
            <a:solidFill>
              <a:srgbClr val="00A3A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/>
          <p:cNvSpPr txBox="1"/>
          <p:nvPr/>
        </p:nvSpPr>
        <p:spPr>
          <a:xfrm>
            <a:off x="9741062" y="3071451"/>
            <a:ext cx="2214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A3A6"/>
                </a:solidFill>
              </a:rPr>
              <a:t>Limite de parcimonie </a:t>
            </a:r>
            <a:endParaRPr lang="fr-FR" dirty="0">
              <a:solidFill>
                <a:srgbClr val="00A3A6"/>
              </a:solidFill>
            </a:endParaRPr>
          </a:p>
        </p:txBody>
      </p:sp>
      <p:sp>
        <p:nvSpPr>
          <p:cNvPr id="47" name="Forme libre 46"/>
          <p:cNvSpPr/>
          <p:nvPr/>
        </p:nvSpPr>
        <p:spPr>
          <a:xfrm rot="6111876" flipV="1">
            <a:off x="9254119" y="3428361"/>
            <a:ext cx="765544" cy="723014"/>
          </a:xfrm>
          <a:custGeom>
            <a:avLst/>
            <a:gdLst>
              <a:gd name="connsiteX0" fmla="*/ 0 w 765544"/>
              <a:gd name="connsiteY0" fmla="*/ 723014 h 723014"/>
              <a:gd name="connsiteX1" fmla="*/ 510363 w 765544"/>
              <a:gd name="connsiteY1" fmla="*/ 478465 h 723014"/>
              <a:gd name="connsiteX2" fmla="*/ 765544 w 765544"/>
              <a:gd name="connsiteY2" fmla="*/ 0 h 723014"/>
              <a:gd name="connsiteX3" fmla="*/ 765544 w 765544"/>
              <a:gd name="connsiteY3" fmla="*/ 0 h 723014"/>
              <a:gd name="connsiteX0" fmla="*/ 0 w 765544"/>
              <a:gd name="connsiteY0" fmla="*/ 723014 h 723014"/>
              <a:gd name="connsiteX1" fmla="*/ 478465 w 765544"/>
              <a:gd name="connsiteY1" fmla="*/ 425302 h 723014"/>
              <a:gd name="connsiteX2" fmla="*/ 765544 w 765544"/>
              <a:gd name="connsiteY2" fmla="*/ 0 h 723014"/>
              <a:gd name="connsiteX3" fmla="*/ 765544 w 765544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5544" h="723014">
                <a:moveTo>
                  <a:pt x="0" y="723014"/>
                </a:moveTo>
                <a:cubicBezTo>
                  <a:pt x="191386" y="660990"/>
                  <a:pt x="350874" y="545804"/>
                  <a:pt x="478465" y="425302"/>
                </a:cubicBezTo>
                <a:cubicBezTo>
                  <a:pt x="606056" y="304800"/>
                  <a:pt x="717698" y="70884"/>
                  <a:pt x="765544" y="0"/>
                </a:cubicBezTo>
                <a:lnTo>
                  <a:pt x="765544" y="0"/>
                </a:lnTo>
              </a:path>
            </a:pathLst>
          </a:custGeom>
          <a:noFill/>
          <a:ln>
            <a:solidFill>
              <a:srgbClr val="00A3A6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Forme libre 50"/>
          <p:cNvSpPr/>
          <p:nvPr/>
        </p:nvSpPr>
        <p:spPr>
          <a:xfrm>
            <a:off x="7860839" y="3019647"/>
            <a:ext cx="1244010" cy="1509824"/>
          </a:xfrm>
          <a:custGeom>
            <a:avLst/>
            <a:gdLst>
              <a:gd name="connsiteX0" fmla="*/ 0 w 1244010"/>
              <a:gd name="connsiteY0" fmla="*/ 1509824 h 1509824"/>
              <a:gd name="connsiteX1" fmla="*/ 1233377 w 1244010"/>
              <a:gd name="connsiteY1" fmla="*/ 669852 h 1509824"/>
              <a:gd name="connsiteX2" fmla="*/ 1244010 w 1244010"/>
              <a:gd name="connsiteY2" fmla="*/ 0 h 1509824"/>
              <a:gd name="connsiteX3" fmla="*/ 10633 w 1244010"/>
              <a:gd name="connsiteY3" fmla="*/ 0 h 1509824"/>
              <a:gd name="connsiteX4" fmla="*/ 0 w 1244010"/>
              <a:gd name="connsiteY4" fmla="*/ 1509824 h 1509824"/>
              <a:gd name="connsiteX0" fmla="*/ 0 w 1244010"/>
              <a:gd name="connsiteY0" fmla="*/ 1509824 h 1509824"/>
              <a:gd name="connsiteX1" fmla="*/ 1233377 w 1244010"/>
              <a:gd name="connsiteY1" fmla="*/ 287079 h 1509824"/>
              <a:gd name="connsiteX2" fmla="*/ 1244010 w 1244010"/>
              <a:gd name="connsiteY2" fmla="*/ 0 h 1509824"/>
              <a:gd name="connsiteX3" fmla="*/ 10633 w 1244010"/>
              <a:gd name="connsiteY3" fmla="*/ 0 h 1509824"/>
              <a:gd name="connsiteX4" fmla="*/ 0 w 1244010"/>
              <a:gd name="connsiteY4" fmla="*/ 1509824 h 1509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4010" h="1509824">
                <a:moveTo>
                  <a:pt x="0" y="1509824"/>
                </a:moveTo>
                <a:lnTo>
                  <a:pt x="1233377" y="287079"/>
                </a:lnTo>
                <a:lnTo>
                  <a:pt x="1244010" y="0"/>
                </a:lnTo>
                <a:lnTo>
                  <a:pt x="10633" y="0"/>
                </a:lnTo>
                <a:cubicBezTo>
                  <a:pt x="7089" y="503275"/>
                  <a:pt x="3544" y="1006549"/>
                  <a:pt x="0" y="1509824"/>
                </a:cubicBezTo>
                <a:close/>
              </a:path>
            </a:pathLst>
          </a:custGeom>
          <a:solidFill>
            <a:srgbClr val="00A3A6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ZoneTexte 51"/>
          <p:cNvSpPr txBox="1"/>
          <p:nvPr/>
        </p:nvSpPr>
        <p:spPr>
          <a:xfrm>
            <a:off x="9728069" y="2722479"/>
            <a:ext cx="1257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Zone ciblée</a:t>
            </a:r>
            <a:endParaRPr lang="fr-FR" dirty="0"/>
          </a:p>
        </p:txBody>
      </p:sp>
      <p:sp>
        <p:nvSpPr>
          <p:cNvPr id="53" name="Forme libre 52"/>
          <p:cNvSpPr/>
          <p:nvPr/>
        </p:nvSpPr>
        <p:spPr>
          <a:xfrm rot="12249719">
            <a:off x="8861080" y="2690817"/>
            <a:ext cx="765544" cy="723014"/>
          </a:xfrm>
          <a:custGeom>
            <a:avLst/>
            <a:gdLst>
              <a:gd name="connsiteX0" fmla="*/ 0 w 765544"/>
              <a:gd name="connsiteY0" fmla="*/ 723014 h 723014"/>
              <a:gd name="connsiteX1" fmla="*/ 510363 w 765544"/>
              <a:gd name="connsiteY1" fmla="*/ 478465 h 723014"/>
              <a:gd name="connsiteX2" fmla="*/ 765544 w 765544"/>
              <a:gd name="connsiteY2" fmla="*/ 0 h 723014"/>
              <a:gd name="connsiteX3" fmla="*/ 765544 w 765544"/>
              <a:gd name="connsiteY3" fmla="*/ 0 h 723014"/>
              <a:gd name="connsiteX0" fmla="*/ 0 w 765544"/>
              <a:gd name="connsiteY0" fmla="*/ 723014 h 723014"/>
              <a:gd name="connsiteX1" fmla="*/ 478465 w 765544"/>
              <a:gd name="connsiteY1" fmla="*/ 425302 h 723014"/>
              <a:gd name="connsiteX2" fmla="*/ 765544 w 765544"/>
              <a:gd name="connsiteY2" fmla="*/ 0 h 723014"/>
              <a:gd name="connsiteX3" fmla="*/ 765544 w 765544"/>
              <a:gd name="connsiteY3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5544" h="723014">
                <a:moveTo>
                  <a:pt x="0" y="723014"/>
                </a:moveTo>
                <a:cubicBezTo>
                  <a:pt x="191386" y="660990"/>
                  <a:pt x="350874" y="545804"/>
                  <a:pt x="478465" y="425302"/>
                </a:cubicBezTo>
                <a:cubicBezTo>
                  <a:pt x="606056" y="304800"/>
                  <a:pt x="717698" y="70884"/>
                  <a:pt x="765544" y="0"/>
                </a:cubicBezTo>
                <a:lnTo>
                  <a:pt x="765544" y="0"/>
                </a:lnTo>
              </a:path>
            </a:pathLst>
          </a:custGeom>
          <a:noFill/>
          <a:ln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 droite à entaille 13"/>
          <p:cNvSpPr/>
          <p:nvPr/>
        </p:nvSpPr>
        <p:spPr>
          <a:xfrm>
            <a:off x="5847907" y="3579544"/>
            <a:ext cx="978408" cy="484632"/>
          </a:xfrm>
          <a:prstGeom prst="notchedRightArrow">
            <a:avLst/>
          </a:prstGeom>
          <a:solidFill>
            <a:srgbClr val="00A3A6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6132799" y="3638024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?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82969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Arc 84"/>
          <p:cNvSpPr/>
          <p:nvPr/>
        </p:nvSpPr>
        <p:spPr>
          <a:xfrm flipV="1">
            <a:off x="3423725" y="2786211"/>
            <a:ext cx="3699404" cy="1537549"/>
          </a:xfrm>
          <a:prstGeom prst="arc">
            <a:avLst>
              <a:gd name="adj1" fmla="val 12262915"/>
              <a:gd name="adj2" fmla="val 20134414"/>
            </a:avLst>
          </a:prstGeom>
          <a:ln w="50800">
            <a:solidFill>
              <a:srgbClr val="00A3A6">
                <a:alpha val="35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Rectangle 85"/>
          <p:cNvSpPr/>
          <p:nvPr/>
        </p:nvSpPr>
        <p:spPr>
          <a:xfrm rot="16200000">
            <a:off x="4851771" y="4167753"/>
            <a:ext cx="843312" cy="324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Titre 3">
            <a:extLst>
              <a:ext uri="{FF2B5EF4-FFF2-40B4-BE49-F238E27FC236}">
                <a16:creationId xmlns:a16="http://schemas.microsoft.com/office/drawing/2014/main" id="{B04BF84E-87D9-44F4-AA24-825D16CC57AD}"/>
              </a:ext>
            </a:extLst>
          </p:cNvPr>
          <p:cNvSpPr txBox="1">
            <a:spLocks/>
          </p:cNvSpPr>
          <p:nvPr/>
        </p:nvSpPr>
        <p:spPr>
          <a:xfrm>
            <a:off x="726101" y="8825"/>
            <a:ext cx="11180764" cy="888251"/>
          </a:xfrm>
          <a:prstGeom prst="rect">
            <a:avLst/>
          </a:prstGeom>
        </p:spPr>
        <p:txBody>
          <a:bodyPr vert="horz" lIns="0" tIns="46800" rIns="91440" bIns="45720" rtlCol="0" anchor="ctr" anchorCtr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Tx/>
              <a:buBlip>
                <a:blip r:embed="rId3"/>
              </a:buBlip>
              <a:defRPr sz="3000" b="1" kern="1200">
                <a:solidFill>
                  <a:srgbClr val="00A3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0" dirty="0" smtClean="0">
                <a:latin typeface="+mn-lt"/>
              </a:rPr>
              <a:t>Efficience, empreinte</a:t>
            </a:r>
            <a:r>
              <a:rPr lang="fr-FR" b="0" dirty="0">
                <a:latin typeface="+mn-lt"/>
              </a:rPr>
              <a:t>,</a:t>
            </a:r>
            <a:r>
              <a:rPr lang="fr-FR" b="0" dirty="0" smtClean="0">
                <a:latin typeface="+mn-lt"/>
              </a:rPr>
              <a:t> productivité et production</a:t>
            </a:r>
            <a:endParaRPr lang="fr-FR" b="0" dirty="0">
              <a:latin typeface="+mn-lt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0467" y="42015"/>
            <a:ext cx="742950" cy="1000125"/>
          </a:xfrm>
          <a:prstGeom prst="rect">
            <a:avLst/>
          </a:prstGeom>
        </p:spPr>
      </p:pic>
      <p:sp>
        <p:nvSpPr>
          <p:cNvPr id="3" name="Arc 2"/>
          <p:cNvSpPr/>
          <p:nvPr/>
        </p:nvSpPr>
        <p:spPr>
          <a:xfrm>
            <a:off x="3423725" y="1248662"/>
            <a:ext cx="3699404" cy="1537549"/>
          </a:xfrm>
          <a:prstGeom prst="arc">
            <a:avLst>
              <a:gd name="adj1" fmla="val 12262915"/>
              <a:gd name="adj2" fmla="val 20134414"/>
            </a:avLst>
          </a:prstGeom>
          <a:ln w="50800">
            <a:solidFill>
              <a:srgbClr val="00A3A6">
                <a:alpha val="35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5888" y="1486780"/>
            <a:ext cx="8134793" cy="25172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456711" y="2413592"/>
            <a:ext cx="843312" cy="4772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10"/>
          <p:cNvCxnSpPr/>
          <p:nvPr/>
        </p:nvCxnSpPr>
        <p:spPr>
          <a:xfrm>
            <a:off x="5273427" y="4004015"/>
            <a:ext cx="0" cy="652327"/>
          </a:xfrm>
          <a:prstGeom prst="line">
            <a:avLst/>
          </a:prstGeom>
          <a:ln w="57150">
            <a:solidFill>
              <a:srgbClr val="00A3A6">
                <a:alpha val="3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ZoneTexte 49"/>
          <p:cNvSpPr txBox="1"/>
          <p:nvPr/>
        </p:nvSpPr>
        <p:spPr>
          <a:xfrm>
            <a:off x="4522679" y="3647922"/>
            <a:ext cx="1618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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b="1" dirty="0" smtClean="0">
                <a:solidFill>
                  <a:schemeClr val="bg1">
                    <a:lumMod val="65000"/>
                  </a:schemeClr>
                </a:solidFill>
              </a:rPr>
              <a:t>Lien indirect</a:t>
            </a:r>
            <a:endParaRPr lang="fr-FR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4522679" y="810942"/>
            <a:ext cx="1491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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b="1" dirty="0" smtClean="0">
                <a:solidFill>
                  <a:schemeClr val="bg1">
                    <a:lumMod val="65000"/>
                  </a:schemeClr>
                </a:solidFill>
              </a:rPr>
              <a:t>Lien direct </a:t>
            </a:r>
            <a:endParaRPr lang="fr-FR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90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39833</TotalTime>
  <Words>2326</Words>
  <Application>Microsoft Office PowerPoint</Application>
  <PresentationFormat>Grand écran</PresentationFormat>
  <Paragraphs>529</Paragraphs>
  <Slides>33</Slides>
  <Notes>23</Notes>
  <HiddenSlides>0</HiddenSlides>
  <MMClips>0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47" baseType="lpstr">
      <vt:lpstr>Arial</vt:lpstr>
      <vt:lpstr>Arimo</vt:lpstr>
      <vt:lpstr>Bahnschrift SemiBold Condensed</vt:lpstr>
      <vt:lpstr>Calibri</vt:lpstr>
      <vt:lpstr>Calibri Light</vt:lpstr>
      <vt:lpstr>HK Grotesk Bold</vt:lpstr>
      <vt:lpstr>Montserrat Light</vt:lpstr>
      <vt:lpstr>Montserrat Light Bold</vt:lpstr>
      <vt:lpstr>Open Sans</vt:lpstr>
      <vt:lpstr>Open Sans Bold</vt:lpstr>
      <vt:lpstr>Raleway</vt:lpstr>
      <vt:lpstr>Symbol</vt:lpstr>
      <vt:lpstr>Wingdings</vt:lpstr>
      <vt:lpstr>Thème Office</vt:lpstr>
      <vt:lpstr> Réseau SAE - Systèmes Agricoles et Eau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arnaud</dc:creator>
  <cp:lastModifiedBy>Lilia Mzali</cp:lastModifiedBy>
  <cp:revision>1050</cp:revision>
  <dcterms:created xsi:type="dcterms:W3CDTF">2019-12-11T10:12:20Z</dcterms:created>
  <dcterms:modified xsi:type="dcterms:W3CDTF">2025-05-21T15:27:37Z</dcterms:modified>
</cp:coreProperties>
</file>