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</p:sldMasterIdLst>
  <p:notesMasterIdLst>
    <p:notesMasterId r:id="rId22"/>
  </p:notesMasterIdLst>
  <p:handoutMasterIdLst>
    <p:handoutMasterId r:id="rId23"/>
  </p:handoutMasterIdLst>
  <p:sldIdLst>
    <p:sldId id="449" r:id="rId6"/>
    <p:sldId id="460" r:id="rId7"/>
    <p:sldId id="544" r:id="rId8"/>
    <p:sldId id="545" r:id="rId9"/>
    <p:sldId id="546" r:id="rId10"/>
    <p:sldId id="557" r:id="rId11"/>
    <p:sldId id="558" r:id="rId12"/>
    <p:sldId id="555" r:id="rId13"/>
    <p:sldId id="550" r:id="rId14"/>
    <p:sldId id="553" r:id="rId15"/>
    <p:sldId id="548" r:id="rId16"/>
    <p:sldId id="486" r:id="rId17"/>
    <p:sldId id="551" r:id="rId18"/>
    <p:sldId id="552" r:id="rId19"/>
    <p:sldId id="559" r:id="rId20"/>
    <p:sldId id="560" r:id="rId21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CCCC"/>
    <a:srgbClr val="275662"/>
    <a:srgbClr val="D6BAE1"/>
    <a:srgbClr val="D27FE4"/>
    <a:srgbClr val="BD5DE6"/>
    <a:srgbClr val="C65587"/>
    <a:srgbClr val="00A3A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472" autoAdjust="0"/>
  </p:normalViewPr>
  <p:slideViewPr>
    <p:cSldViewPr snapToGrid="0">
      <p:cViewPr varScale="1">
        <p:scale>
          <a:sx n="118" d="100"/>
          <a:sy n="118" d="100"/>
        </p:scale>
        <p:origin x="1452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7593F-EC10-4F7A-BB34-FD5B00F16E0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20B50-4661-472E-A492-A6E5614CED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1AF4-8954-4AA5-8E37-5B878632F89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73476-100B-4AAF-8B2E-EEFDA66B46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/>
              <a:t>SAFA </a:t>
            </a:r>
            <a:r>
              <a:rPr lang="fr-FR" sz="1200" dirty="0" smtClean="0"/>
              <a:t>(</a:t>
            </a:r>
            <a:r>
              <a:rPr lang="en-US" sz="1200" dirty="0" smtClean="0"/>
              <a:t>Sustainability Assessment of Food and Agriculture systems)</a:t>
            </a:r>
            <a:endParaRPr lang="fr-FR" sz="12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3476-100B-4AAF-8B2E-EEFDA66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Équilibre à trouver entre pertinence scientifique et opérationnalité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3476-100B-4AAF-8B2E-EEFDA66B46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71" y="5530149"/>
            <a:ext cx="894074" cy="9289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7" y="5661465"/>
            <a:ext cx="1980325" cy="6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0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71" y="5530149"/>
            <a:ext cx="894074" cy="9289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7" y="5661465"/>
            <a:ext cx="1980325" cy="67331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3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2" name="Image 11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71" y="5530149"/>
            <a:ext cx="894074" cy="9289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7" y="5661465"/>
            <a:ext cx="1980325" cy="6733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2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51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95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4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26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149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6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978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A1F28-C1C6-4B26-8897-17122AFF02F8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6FBF4-5E33-4D07-A1E1-C86529799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83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092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6865882" y="6337738"/>
            <a:ext cx="208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 dirty="0">
                <a:solidFill>
                  <a:srgbClr val="00A3A6"/>
                </a:solidFill>
                <a:latin typeface="Comfortaa" panose="00000500000000000000" pitchFamily="2" charset="0"/>
              </a:rPr>
              <a:t>p. </a:t>
            </a:r>
            <a:fld id="{10B4F56D-375A-4CA4-ABA3-E73F3ECBB440}" type="slidenum">
              <a:rPr lang="fr-FR" sz="1600" b="0" smtClean="0">
                <a:solidFill>
                  <a:srgbClr val="00A3A6"/>
                </a:solidFill>
                <a:latin typeface="Comfortaa" panose="00000500000000000000" pitchFamily="2" charset="0"/>
              </a:rPr>
              <a:pPr algn="r"/>
              <a:t>‹N°›</a:t>
            </a:fld>
            <a:endParaRPr lang="fr-FR" sz="1600" b="0" dirty="0">
              <a:solidFill>
                <a:srgbClr val="00A3A6"/>
              </a:solidFill>
              <a:latin typeface="Comfortaa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9"/>
          <a:stretch/>
        </p:blipFill>
        <p:spPr>
          <a:xfrm>
            <a:off x="37867" y="6076187"/>
            <a:ext cx="820728" cy="800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170051" y="6323679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275662"/>
                </a:solidFill>
                <a:latin typeface="Comfortaa" panose="00000500000000000000" pitchFamily="2" charset="0"/>
              </a:rPr>
              <a:t>Agroécologie et ressources en eau </a:t>
            </a:r>
            <a:endParaRPr lang="fr-FR" sz="1000" dirty="0">
              <a:solidFill>
                <a:srgbClr val="275662"/>
              </a:solidFill>
              <a:latin typeface="Comfortaa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170051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0" dirty="0" smtClean="0">
                <a:solidFill>
                  <a:srgbClr val="00A3A6"/>
                </a:solidFill>
                <a:latin typeface="Comfortaa" panose="00000500000000000000" pitchFamily="2" charset="0"/>
              </a:rPr>
              <a:t>22 mai </a:t>
            </a:r>
            <a:r>
              <a:rPr lang="fr-FR" sz="1000" dirty="0" smtClean="0">
                <a:solidFill>
                  <a:srgbClr val="00A3A6"/>
                </a:solidFill>
                <a:latin typeface="Comfortaa" panose="00000500000000000000" pitchFamily="2" charset="0"/>
              </a:rPr>
              <a:t>2025</a:t>
            </a:r>
            <a:endParaRPr lang="fr-FR" sz="1000" dirty="0">
              <a:solidFill>
                <a:srgbClr val="00A3A6"/>
              </a:solidFill>
              <a:latin typeface="Comfortaa" panose="00000500000000000000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" y="6429144"/>
            <a:ext cx="1032387" cy="3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None/>
        <a:defRPr sz="3000" b="1" kern="1200">
          <a:solidFill>
            <a:srgbClr val="00A3A6"/>
          </a:solidFill>
          <a:latin typeface="Comfortaa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Comfortaa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6865882" y="6337738"/>
            <a:ext cx="208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 dirty="0">
                <a:solidFill>
                  <a:srgbClr val="00A3A6"/>
                </a:solidFill>
                <a:latin typeface="Comfortaa" panose="00000500000000000000" pitchFamily="2" charset="0"/>
              </a:rPr>
              <a:t>p. </a:t>
            </a:r>
            <a:fld id="{10B4F56D-375A-4CA4-ABA3-E73F3ECBB440}" type="slidenum">
              <a:rPr lang="fr-FR" sz="1600" b="0" smtClean="0">
                <a:solidFill>
                  <a:srgbClr val="00A3A6"/>
                </a:solidFill>
                <a:latin typeface="Comfortaa" panose="00000500000000000000" pitchFamily="2" charset="0"/>
              </a:rPr>
              <a:pPr algn="r"/>
              <a:t>‹N°›</a:t>
            </a:fld>
            <a:endParaRPr lang="fr-FR" sz="1600" b="0" dirty="0">
              <a:solidFill>
                <a:srgbClr val="00A3A6"/>
              </a:solidFill>
              <a:latin typeface="Comfortaa" panose="00000500000000000000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9"/>
          <a:stretch/>
        </p:blipFill>
        <p:spPr>
          <a:xfrm>
            <a:off x="37867" y="6076187"/>
            <a:ext cx="820728" cy="8001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344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275662"/>
                </a:solidFill>
                <a:latin typeface="Comfortaa" panose="00000500000000000000" pitchFamily="2" charset="0"/>
              </a:rPr>
              <a:t>Agroécologie et ressources en Eau </a:t>
            </a:r>
            <a:endParaRPr lang="fr-FR" sz="1000" dirty="0">
              <a:solidFill>
                <a:srgbClr val="275662"/>
              </a:solidFill>
              <a:latin typeface="Comfortaa" panose="000005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344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0" dirty="0" smtClean="0">
                <a:solidFill>
                  <a:srgbClr val="00A3A6"/>
                </a:solidFill>
                <a:latin typeface="Comfortaa" panose="00000500000000000000" pitchFamily="2" charset="0"/>
              </a:rPr>
              <a:t>22 mai </a:t>
            </a:r>
            <a:r>
              <a:rPr lang="fr-FR" sz="1000" dirty="0" smtClean="0">
                <a:solidFill>
                  <a:srgbClr val="00A3A6"/>
                </a:solidFill>
                <a:latin typeface="Comfortaa" panose="00000500000000000000" pitchFamily="2" charset="0"/>
              </a:rPr>
              <a:t>2025</a:t>
            </a:r>
            <a:endParaRPr lang="fr-FR" sz="1000" dirty="0">
              <a:solidFill>
                <a:srgbClr val="00A3A6"/>
              </a:solidFill>
              <a:latin typeface="Comfortaa" panose="00000500000000000000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4" y="6070109"/>
            <a:ext cx="1032387" cy="3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None/>
        <a:defRPr lang="en-US" sz="3000" b="1" kern="1200" dirty="0">
          <a:solidFill>
            <a:srgbClr val="00A3A6"/>
          </a:solidFill>
          <a:latin typeface="Comfortaa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fortaa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721556" y="2260127"/>
            <a:ext cx="5937825" cy="1057708"/>
          </a:xfrm>
        </p:spPr>
        <p:txBody>
          <a:bodyPr>
            <a:normAutofit fontScale="90000"/>
          </a:bodyPr>
          <a:lstStyle/>
          <a:p>
            <a:r>
              <a:rPr lang="fr-FR" dirty="0"/>
              <a:t>Quels indicateurs mobilise-t-on pour l'empreinte eau ?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721555" y="3706304"/>
            <a:ext cx="6173555" cy="13797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1800" b="1" dirty="0"/>
              <a:t>Emma </a:t>
            </a:r>
            <a:r>
              <a:rPr lang="fr-FR" sz="1800" b="1" dirty="0" smtClean="0"/>
              <a:t>Soulé</a:t>
            </a:r>
          </a:p>
          <a:p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22 mai 2025</a:t>
            </a:r>
          </a:p>
          <a:p>
            <a:r>
              <a:rPr lang="fr-FR" sz="1800" dirty="0" smtClean="0"/>
              <a:t>Séminaire Agroécologie &amp; ressources en eau</a:t>
            </a:r>
          </a:p>
        </p:txBody>
      </p:sp>
      <p:sp>
        <p:nvSpPr>
          <p:cNvPr id="8" name="Sous-titre 6"/>
          <p:cNvSpPr txBox="1">
            <a:spLocks/>
          </p:cNvSpPr>
          <p:nvPr/>
        </p:nvSpPr>
        <p:spPr>
          <a:xfrm>
            <a:off x="1655399" y="3782289"/>
            <a:ext cx="6858000" cy="65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7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8" y="888252"/>
            <a:ext cx="5654906" cy="453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Exemple d’une exploitation bananière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4975" y="1548350"/>
            <a:ext cx="3271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Choix des indicateurs et résultats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23414" y="552113"/>
            <a:ext cx="2587192" cy="95410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Unité fonctionnelle </a:t>
            </a:r>
            <a:r>
              <a:rPr lang="fr-FR" sz="1400" dirty="0" smtClean="0"/>
              <a:t>: produire une caisse de bananes pour l’exportation de 18,14 kg (culture + conditionnement)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192549" y="1881176"/>
            <a:ext cx="3208516" cy="132802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Inventaire quantitatif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Production des bananes (</a:t>
            </a:r>
            <a:r>
              <a:rPr lang="fr-FR" dirty="0" err="1" smtClean="0"/>
              <a:t>Etp</a:t>
            </a:r>
            <a:r>
              <a:rPr lang="fr-FR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Conditionnement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92549" y="3636209"/>
            <a:ext cx="3208516" cy="163449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Inventaire qualitatif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Intrants chimiques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Rejet des eaux usées en sortie de l’usine de conditionnement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52215" y="6042942"/>
            <a:ext cx="329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(Adapté de </a:t>
            </a:r>
            <a:r>
              <a:rPr lang="fr-FR" dirty="0" err="1" smtClean="0"/>
              <a:t>Maeseele</a:t>
            </a:r>
            <a:r>
              <a:rPr lang="fr-FR" dirty="0" smtClean="0"/>
              <a:t> et al. 2023)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915">
            <a:off x="3386877" y="2153171"/>
            <a:ext cx="856621" cy="8566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7132" flipV="1">
            <a:off x="3386788" y="4021706"/>
            <a:ext cx="856800" cy="856800"/>
          </a:xfrm>
          <a:prstGeom prst="rect">
            <a:avLst/>
          </a:prstGeom>
        </p:spPr>
      </p:pic>
      <p:sp>
        <p:nvSpPr>
          <p:cNvPr id="15" name="Parenthèse ouvrante 14"/>
          <p:cNvSpPr/>
          <p:nvPr/>
        </p:nvSpPr>
        <p:spPr>
          <a:xfrm>
            <a:off x="4204919" y="2975992"/>
            <a:ext cx="82260" cy="2800937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3"/>
          <p:cNvSpPr txBox="1">
            <a:spLocks/>
          </p:cNvSpPr>
          <p:nvPr/>
        </p:nvSpPr>
        <p:spPr>
          <a:xfrm>
            <a:off x="479313" y="0"/>
            <a:ext cx="7662257" cy="578940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125000"/>
              <a:buFontTx/>
              <a:buNone/>
              <a:defRPr sz="3000" b="1" kern="1200">
                <a:solidFill>
                  <a:srgbClr val="00A3A6"/>
                </a:solidFill>
                <a:latin typeface="Comfortaa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Évaluation de l’empreinte 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t="25333"/>
          <a:stretch/>
        </p:blipFill>
        <p:spPr>
          <a:xfrm>
            <a:off x="4287179" y="2975857"/>
            <a:ext cx="4682934" cy="28705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74807"/>
          <a:stretch/>
        </p:blipFill>
        <p:spPr>
          <a:xfrm>
            <a:off x="4287179" y="2004729"/>
            <a:ext cx="4682934" cy="9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6" y="888251"/>
            <a:ext cx="8521915" cy="47712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800" b="1" dirty="0" smtClean="0">
                <a:latin typeface="+mj-lt"/>
              </a:rPr>
              <a:t>Cela dépend :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latin typeface="+mj-lt"/>
              </a:rPr>
              <a:t>Des objectifs : quelles cibles/utilisateurs, </a:t>
            </a:r>
            <a:r>
              <a:rPr lang="fr-FR" sz="2800" dirty="0">
                <a:latin typeface="+mj-lt"/>
              </a:rPr>
              <a:t>quels </a:t>
            </a:r>
            <a:r>
              <a:rPr lang="fr-FR" sz="2800" dirty="0" smtClean="0">
                <a:latin typeface="+mj-lt"/>
              </a:rPr>
              <a:t>impacts, </a:t>
            </a:r>
            <a:r>
              <a:rPr lang="fr-FR" sz="2800" dirty="0">
                <a:latin typeface="+mj-lt"/>
              </a:rPr>
              <a:t>quelles </a:t>
            </a:r>
            <a:r>
              <a:rPr lang="fr-FR" sz="2800" dirty="0" smtClean="0">
                <a:latin typeface="+mj-lt"/>
              </a:rPr>
              <a:t>échelles ?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latin typeface="+mj-lt"/>
              </a:rPr>
              <a:t>Des moyens : matériel/humain/financier/temps</a:t>
            </a:r>
          </a:p>
          <a:p>
            <a:r>
              <a:rPr lang="fr-FR" sz="28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800" dirty="0" smtClean="0">
                <a:latin typeface="+mj-lt"/>
              </a:rPr>
              <a:t>Logiciel/outil </a:t>
            </a:r>
            <a:r>
              <a:rPr lang="fr-FR" sz="2800" dirty="0">
                <a:latin typeface="+mj-lt"/>
              </a:rPr>
              <a:t>facile à utiliser ?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fr-FR" sz="2800" dirty="0" smtClean="0">
                <a:latin typeface="+mj-lt"/>
              </a:rPr>
              <a:t>Des données disponibles et du niveau de précision des données nécessaires</a:t>
            </a:r>
          </a:p>
          <a:p>
            <a:r>
              <a:rPr lang="fr-FR" sz="2800" dirty="0" smtClean="0">
                <a:latin typeface="+mj-lt"/>
                <a:sym typeface="Wingdings" panose="05000000000000000000" pitchFamily="2" charset="2"/>
              </a:rPr>
              <a:t> Équilibre à trouver entre exhaustivité et faisabilité</a:t>
            </a:r>
            <a:endParaRPr lang="fr-FR" sz="2800" dirty="0" smtClean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578EF1-6A80-4C6A-84D1-220901DB3E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91" y="4813759"/>
            <a:ext cx="1034459" cy="1034459"/>
          </a:xfrm>
          <a:prstGeom prst="rect">
            <a:avLst/>
          </a:prstGeom>
        </p:spPr>
      </p:pic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Quels indicateurs choisir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0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Pour aller plus loin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9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6" y="888251"/>
            <a:ext cx="8695370" cy="5058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+mj-lt"/>
              </a:rPr>
              <a:t>Eau et services écosystémiques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+mj-lt"/>
              </a:rPr>
              <a:t>Indicateur I-DGC (Diversité Globale des cultures) </a:t>
            </a:r>
            <a:r>
              <a:rPr lang="fr-FR" sz="2200" dirty="0" smtClean="0">
                <a:latin typeface="+mj-lt"/>
              </a:rPr>
              <a:t>(</a:t>
            </a:r>
            <a:r>
              <a:rPr lang="fr-FR" sz="2200" dirty="0" err="1" smtClean="0">
                <a:latin typeface="+mj-lt"/>
              </a:rPr>
              <a:t>Keichinger</a:t>
            </a:r>
            <a:r>
              <a:rPr lang="fr-FR" sz="2200" dirty="0" smtClean="0">
                <a:latin typeface="+mj-lt"/>
              </a:rPr>
              <a:t> et al. 2020)</a:t>
            </a:r>
            <a:endParaRPr lang="fr-FR" sz="12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Évalue le stockage de l’eau associé à une rotation de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+mj-lt"/>
              </a:rPr>
              <a:t>Approche conjointe service et impact </a:t>
            </a:r>
            <a:r>
              <a:rPr lang="fr-FR" sz="2200" dirty="0" smtClean="0">
                <a:latin typeface="+mj-lt"/>
              </a:rPr>
              <a:t>(Soulé et al. 2023)</a:t>
            </a:r>
          </a:p>
          <a:p>
            <a:r>
              <a:rPr lang="fr-FR" sz="2400" dirty="0" smtClean="0">
                <a:latin typeface="+mj-lt"/>
              </a:rPr>
              <a:t>Évaluer conjointement des indicateurs d’impact et de service écosystémique pour évaluer l’impact des pratiques agricoles sur l’eau</a:t>
            </a:r>
          </a:p>
          <a:p>
            <a:endParaRPr lang="fr-FR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+mj-lt"/>
              </a:rPr>
              <a:t>Agrégations spatiale et temporelle des indicateurs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</a:rPr>
              <a:t>Agrégation territoriale des indicateurs : quelles méthodes 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</a:rPr>
              <a:t>Évaluation dynamique de l’empreinte eau ? </a:t>
            </a:r>
            <a:endParaRPr lang="fr-FR" sz="2400" dirty="0">
              <a:latin typeface="+mj-lt"/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9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943394" y="2260127"/>
            <a:ext cx="5715988" cy="10577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Merci de votre attention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4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6" y="888251"/>
            <a:ext cx="8695370" cy="5058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+mj-lt"/>
              </a:rPr>
              <a:t>Eau et services </a:t>
            </a:r>
            <a:r>
              <a:rPr lang="fr-FR" sz="2800" b="1" dirty="0" smtClean="0">
                <a:latin typeface="+mj-lt"/>
              </a:rPr>
              <a:t>écosystémiques</a:t>
            </a:r>
            <a:endParaRPr lang="fr-FR" sz="2800" b="1" dirty="0" smtClean="0">
              <a:latin typeface="+mj-lt"/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1" y="1506513"/>
            <a:ext cx="9004744" cy="41371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639421" y="5723586"/>
            <a:ext cx="1504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Soulé et al. </a:t>
            </a:r>
            <a:r>
              <a:rPr lang="fr-FR" sz="1400" dirty="0" smtClean="0"/>
              <a:t>(2023)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22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6" y="888251"/>
            <a:ext cx="8695370" cy="5058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+mj-lt"/>
              </a:rPr>
              <a:t>Eau et services </a:t>
            </a:r>
            <a:r>
              <a:rPr lang="fr-FR" sz="2800" b="1" dirty="0" smtClean="0">
                <a:latin typeface="+mj-lt"/>
              </a:rPr>
              <a:t>écosystémiques</a:t>
            </a:r>
            <a:endParaRPr lang="fr-FR" sz="2800" b="1" dirty="0" smtClean="0">
              <a:latin typeface="+mj-lt"/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83955" y="6053636"/>
            <a:ext cx="1504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Soulé et al. </a:t>
            </a:r>
            <a:r>
              <a:rPr lang="fr-FR" sz="1400" dirty="0" smtClean="0"/>
              <a:t>(2023)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09" y="1489846"/>
            <a:ext cx="5946982" cy="44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561475" y="1599838"/>
            <a:ext cx="8398292" cy="4006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Quelques définitions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Différents types d’indicateurs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Pour aller plus loin !</a:t>
            </a:r>
            <a:endParaRPr lang="fr-FR" sz="2800" dirty="0">
              <a:cs typeface="Calibri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479313" y="0"/>
            <a:ext cx="7662257" cy="578940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125000"/>
              <a:buFontTx/>
              <a:buNone/>
              <a:defRPr sz="3000" b="1" kern="1200">
                <a:solidFill>
                  <a:srgbClr val="00A3A6"/>
                </a:solidFill>
                <a:latin typeface="Comfortaa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Plan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7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Quelques définitions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7" y="888251"/>
            <a:ext cx="8398292" cy="4933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Empreinte </a:t>
            </a:r>
            <a:r>
              <a:rPr lang="fr-FR" sz="2400" b="1" dirty="0"/>
              <a:t>eau </a:t>
            </a:r>
            <a:r>
              <a:rPr lang="fr-FR" sz="2000" i="1" dirty="0"/>
              <a:t>(Water </a:t>
            </a:r>
            <a:r>
              <a:rPr lang="fr-FR" sz="2000" i="1" dirty="0" err="1" smtClean="0"/>
              <a:t>Footprint</a:t>
            </a:r>
            <a:r>
              <a:rPr lang="fr-FR" sz="2000" i="1" dirty="0" smtClean="0"/>
              <a:t> en anglais)</a:t>
            </a:r>
          </a:p>
          <a:p>
            <a:r>
              <a:rPr lang="fr-FR" sz="2800" dirty="0" smtClean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U</a:t>
            </a:r>
            <a:r>
              <a:rPr lang="fr-FR" sz="2800" dirty="0" smtClean="0">
                <a:latin typeface="+mj-lt"/>
                <a:ea typeface="+mj-ea"/>
                <a:cs typeface="+mj-cs"/>
              </a:rPr>
              <a:t>n </a:t>
            </a:r>
            <a:r>
              <a:rPr lang="fr-FR" sz="2800" dirty="0">
                <a:latin typeface="+mj-lt"/>
                <a:ea typeface="+mj-ea"/>
                <a:cs typeface="+mj-cs"/>
              </a:rPr>
              <a:t>ou plusieurs indicateurs quantifiant les impacts environnementaux potentiels relatifs à l’eau (norme ISO 14046). </a:t>
            </a:r>
            <a:endParaRPr lang="fr-FR" sz="2800" dirty="0" smtClean="0"/>
          </a:p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Indicateur</a:t>
            </a:r>
          </a:p>
          <a:p>
            <a:pPr algn="just"/>
            <a:r>
              <a:rPr lang="fr-FR" sz="28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Fournis des informations sur un phénomène en le quantifiant ou en le qualifiant </a:t>
            </a:r>
            <a:r>
              <a:rPr lang="fr-FR" sz="2400" i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(</a:t>
            </a:r>
            <a:r>
              <a:rPr lang="fr-FR" sz="2400" i="1" dirty="0" err="1">
                <a:latin typeface="+mj-lt"/>
                <a:ea typeface="+mj-ea"/>
                <a:cs typeface="+mj-cs"/>
                <a:sym typeface="Wingdings" panose="05000000000000000000" pitchFamily="2" charset="2"/>
              </a:rPr>
              <a:t>Lairez</a:t>
            </a:r>
            <a:r>
              <a:rPr lang="fr-FR" sz="2400" i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 et al. 2015)</a:t>
            </a:r>
          </a:p>
          <a:p>
            <a:pPr algn="just"/>
            <a:r>
              <a:rPr lang="fr-FR" sz="28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Explosion du nombre d’indicateurs et de méthodes d’évaluation environnementale dans les années 90s </a:t>
            </a:r>
            <a:r>
              <a:rPr lang="fr-FR" sz="2400" i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(Riley </a:t>
            </a:r>
            <a:r>
              <a:rPr lang="fr-FR" sz="2400" i="1" dirty="0" smtClean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2001)</a:t>
            </a:r>
            <a:endParaRPr lang="en-GB" sz="2800" i="1" dirty="0"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498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 txBox="1">
            <a:spLocks/>
          </p:cNvSpPr>
          <p:nvPr/>
        </p:nvSpPr>
        <p:spPr>
          <a:xfrm>
            <a:off x="1250464" y="2086604"/>
            <a:ext cx="7260129" cy="4006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ous-titre 3"/>
          <p:cNvSpPr txBox="1">
            <a:spLocks/>
          </p:cNvSpPr>
          <p:nvPr/>
        </p:nvSpPr>
        <p:spPr>
          <a:xfrm>
            <a:off x="1250459" y="1407580"/>
            <a:ext cx="7260128" cy="67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>
              <a:latin typeface="Calibri" panose="020F050202020403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" y="972891"/>
            <a:ext cx="8726878" cy="56321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79739" y="6516073"/>
            <a:ext cx="2617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v</a:t>
            </a:r>
            <a:r>
              <a:rPr lang="fr-FR" sz="1200" i="1" dirty="0" smtClean="0"/>
              <a:t>an der </a:t>
            </a:r>
            <a:r>
              <a:rPr lang="fr-FR" sz="1200" i="1" dirty="0" err="1" smtClean="0"/>
              <a:t>Werf</a:t>
            </a:r>
            <a:r>
              <a:rPr lang="fr-FR" sz="1200" i="1" dirty="0" smtClean="0"/>
              <a:t> et al. (2011)</a:t>
            </a:r>
            <a:endParaRPr lang="fr-FR" sz="1200" i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83962" y="3479047"/>
            <a:ext cx="1958656" cy="163942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388621" y="3479047"/>
            <a:ext cx="1463762" cy="163942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295608" y="3479047"/>
            <a:ext cx="1463762" cy="163942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292834" y="3479047"/>
            <a:ext cx="1463762" cy="163942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292834" y="2258493"/>
            <a:ext cx="1463762" cy="9337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3"/>
          <p:cNvSpPr txBox="1">
            <a:spLocks/>
          </p:cNvSpPr>
          <p:nvPr/>
        </p:nvSpPr>
        <p:spPr>
          <a:xfrm>
            <a:off x="479313" y="0"/>
            <a:ext cx="7662257" cy="578940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125000"/>
              <a:buFontTx/>
              <a:buNone/>
              <a:defRPr sz="3000" b="1" kern="1200">
                <a:solidFill>
                  <a:srgbClr val="00A3A6"/>
                </a:solidFill>
                <a:latin typeface="Comfortaa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Quelques définitions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2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7" y="888251"/>
            <a:ext cx="4215036" cy="4006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Un vaste océan !</a:t>
            </a:r>
          </a:p>
          <a:p>
            <a:r>
              <a:rPr lang="fr-FR" sz="2800" dirty="0" smtClean="0">
                <a:latin typeface="+mj-lt"/>
                <a:sym typeface="Wingdings" panose="05000000000000000000" pitchFamily="2" charset="2"/>
              </a:rPr>
              <a:t>Requête sur la base de données INDIC </a:t>
            </a:r>
            <a:r>
              <a:rPr lang="fr-FR" sz="2400" i="1" dirty="0" smtClean="0">
                <a:latin typeface="+mj-lt"/>
                <a:sym typeface="Wingdings" panose="05000000000000000000" pitchFamily="2" charset="2"/>
              </a:rPr>
              <a:t>(Bockstaller et al. 2023)</a:t>
            </a:r>
          </a:p>
          <a:p>
            <a:endParaRPr lang="fr-FR" sz="2800" dirty="0">
              <a:latin typeface="+mj-lt"/>
              <a:sym typeface="Wingdings" panose="05000000000000000000" pitchFamily="2" charset="2"/>
            </a:endParaRPr>
          </a:p>
          <a:p>
            <a:r>
              <a:rPr lang="fr-FR" sz="2800" dirty="0" smtClean="0">
                <a:latin typeface="+mj-lt"/>
                <a:sym typeface="Wingdings" panose="05000000000000000000" pitchFamily="2" charset="2"/>
              </a:rPr>
              <a:t> 197 indicateurs dont l’intitulé contient le mot « </a:t>
            </a:r>
            <a:r>
              <a:rPr lang="fr-FR" sz="2800" b="1" dirty="0" smtClean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Water</a:t>
            </a:r>
            <a:r>
              <a:rPr lang="fr-FR" sz="2800" dirty="0" smtClean="0">
                <a:latin typeface="+mj-lt"/>
                <a:sym typeface="Wingdings" panose="05000000000000000000" pitchFamily="2" charset="2"/>
              </a:rPr>
              <a:t> »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7117" r="29882" b="8030"/>
          <a:stretch/>
        </p:blipFill>
        <p:spPr>
          <a:xfrm>
            <a:off x="4664455" y="1326962"/>
            <a:ext cx="4127853" cy="4204077"/>
          </a:xfrm>
          <a:prstGeom prst="rect">
            <a:avLst/>
          </a:prstGeom>
        </p:spPr>
      </p:pic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Différents types d’indicateurs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5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0" y="1115971"/>
            <a:ext cx="4815778" cy="15785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16391" y="2252417"/>
            <a:ext cx="386139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Sobriété dans l’usage de l’eau et partage de la ressource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Raisonner l’utilisation de l’eau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Réduction de l’impact des pratiques sur la qualité de l’eau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7730" y="715861"/>
            <a:ext cx="1297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SAFA </a:t>
            </a:r>
            <a:r>
              <a:rPr lang="fr-FR" dirty="0" smtClean="0"/>
              <a:t>(</a:t>
            </a:r>
            <a:r>
              <a:rPr lang="en-US" dirty="0" smtClean="0"/>
              <a:t>FAO)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16" y="3961156"/>
            <a:ext cx="3368065" cy="2123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391" y="1388179"/>
            <a:ext cx="1680741" cy="74422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79785" y="3961157"/>
            <a:ext cx="386139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Coffee growing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Watercourse </a:t>
            </a:r>
            <a:r>
              <a:rPr lang="en-US" dirty="0"/>
              <a:t>Protection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Water </a:t>
            </a:r>
            <a:r>
              <a:rPr lang="en-US" dirty="0"/>
              <a:t>Quality Protection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Water </a:t>
            </a:r>
            <a:r>
              <a:rPr lang="en-US" dirty="0"/>
              <a:t>Resources and Irrigation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79785" y="5161486"/>
            <a:ext cx="386139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Coffee processing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Minimizing </a:t>
            </a:r>
            <a:r>
              <a:rPr lang="en-US" dirty="0"/>
              <a:t>Water </a:t>
            </a:r>
            <a:r>
              <a:rPr lang="en-US" dirty="0" smtClean="0"/>
              <a:t>Consumption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Reducing </a:t>
            </a:r>
            <a:r>
              <a:rPr lang="en-US" dirty="0"/>
              <a:t>Wastewater Impacts</a:t>
            </a:r>
            <a:endParaRPr lang="fr-FR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Différents types d’indicateurs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0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7" y="888251"/>
            <a:ext cx="8398292" cy="4006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Indicateur I-</a:t>
            </a:r>
            <a:r>
              <a:rPr lang="fr-FR" sz="2800" dirty="0" err="1" smtClean="0"/>
              <a:t>Phy</a:t>
            </a:r>
            <a:r>
              <a:rPr lang="fr-FR" sz="2800" dirty="0" smtClean="0"/>
              <a:t> </a:t>
            </a:r>
            <a:r>
              <a:rPr lang="fr-FR" sz="2000" dirty="0" smtClean="0"/>
              <a:t>(Pierlot et al. 2023)</a:t>
            </a:r>
            <a:endParaRPr lang="fr-FR" sz="2000" dirty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Eau &amp; pesticides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F173A2-4325-4358-B33D-29E9793EB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33448" b="50890"/>
          <a:stretch/>
        </p:blipFill>
        <p:spPr>
          <a:xfrm>
            <a:off x="59516" y="5164829"/>
            <a:ext cx="5494716" cy="8140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1C16EAC-B9EC-426B-ABD7-57A53C755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26637" b="50890"/>
          <a:stretch/>
        </p:blipFill>
        <p:spPr>
          <a:xfrm>
            <a:off x="59516" y="4263284"/>
            <a:ext cx="5494716" cy="9592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4A1970-E74E-4810-A70E-3E8777EAD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61" r="8897" b="22052"/>
          <a:stretch/>
        </p:blipFill>
        <p:spPr>
          <a:xfrm flipH="1">
            <a:off x="438370" y="2260128"/>
            <a:ext cx="3423177" cy="15160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2E3792-1068-4589-82BD-2B8149603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8"/>
          <a:stretch/>
        </p:blipFill>
        <p:spPr>
          <a:xfrm>
            <a:off x="59517" y="3764067"/>
            <a:ext cx="5494716" cy="4992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D5D22-E752-4BE6-BBDE-443F142DA135}"/>
              </a:ext>
            </a:extLst>
          </p:cNvPr>
          <p:cNvSpPr/>
          <p:nvPr/>
        </p:nvSpPr>
        <p:spPr>
          <a:xfrm>
            <a:off x="5532597" y="3771750"/>
            <a:ext cx="3541205" cy="2207119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ZONE NON </a:t>
            </a:r>
            <a:r>
              <a:rPr lang="fr-FR" sz="1600" b="1" dirty="0" smtClean="0">
                <a:solidFill>
                  <a:schemeClr val="tx1"/>
                </a:solidFill>
              </a:rPr>
              <a:t>TRAITÉE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7693826-BBAD-4BF6-A3D2-C7D5D86CA7B5}"/>
              </a:ext>
            </a:extLst>
          </p:cNvPr>
          <p:cNvCxnSpPr/>
          <p:nvPr/>
        </p:nvCxnSpPr>
        <p:spPr>
          <a:xfrm>
            <a:off x="2502282" y="3300445"/>
            <a:ext cx="462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5CDC945-B4EC-4F70-AB2C-0129891334C6}"/>
              </a:ext>
            </a:extLst>
          </p:cNvPr>
          <p:cNvSpPr txBox="1"/>
          <p:nvPr/>
        </p:nvSpPr>
        <p:spPr>
          <a:xfrm>
            <a:off x="2459648" y="2198960"/>
            <a:ext cx="1871649" cy="23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APPLICATION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F1ECE18-675E-45BF-B412-46AF179A31ED}"/>
              </a:ext>
            </a:extLst>
          </p:cNvPr>
          <p:cNvSpPr/>
          <p:nvPr/>
        </p:nvSpPr>
        <p:spPr>
          <a:xfrm>
            <a:off x="129168" y="5409987"/>
            <a:ext cx="4778272" cy="4478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F6840F-E19F-4A72-92D4-249770B2F93C}"/>
              </a:ext>
            </a:extLst>
          </p:cNvPr>
          <p:cNvSpPr txBox="1"/>
          <p:nvPr/>
        </p:nvSpPr>
        <p:spPr>
          <a:xfrm>
            <a:off x="1544663" y="5471210"/>
            <a:ext cx="1915239" cy="55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Nappe phréatique</a:t>
            </a:r>
          </a:p>
          <a:p>
            <a:endParaRPr lang="fr-FR" b="1" dirty="0"/>
          </a:p>
        </p:txBody>
      </p:sp>
      <p:sp>
        <p:nvSpPr>
          <p:cNvPr id="16" name="Flèche : courbe vers la gauche 35">
            <a:extLst>
              <a:ext uri="{FF2B5EF4-FFF2-40B4-BE49-F238E27FC236}">
                <a16:creationId xmlns:a16="http://schemas.microsoft.com/office/drawing/2014/main" id="{10951CDC-3F19-4C1D-A79B-D3578CE15FDC}"/>
              </a:ext>
            </a:extLst>
          </p:cNvPr>
          <p:cNvSpPr/>
          <p:nvPr/>
        </p:nvSpPr>
        <p:spPr>
          <a:xfrm>
            <a:off x="3245891" y="3816799"/>
            <a:ext cx="382857" cy="4794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courbe vers la gauche 36">
            <a:extLst>
              <a:ext uri="{FF2B5EF4-FFF2-40B4-BE49-F238E27FC236}">
                <a16:creationId xmlns:a16="http://schemas.microsoft.com/office/drawing/2014/main" id="{00FAB960-F839-48D1-9C1B-CC3D4A5538B4}"/>
              </a:ext>
            </a:extLst>
          </p:cNvPr>
          <p:cNvSpPr/>
          <p:nvPr/>
        </p:nvSpPr>
        <p:spPr>
          <a:xfrm rot="10800000">
            <a:off x="107736" y="3759638"/>
            <a:ext cx="382857" cy="4794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3D8C6F1-9CDD-487F-A1E4-B74D3D3CD3DC}"/>
              </a:ext>
            </a:extLst>
          </p:cNvPr>
          <p:cNvSpPr txBox="1"/>
          <p:nvPr/>
        </p:nvSpPr>
        <p:spPr>
          <a:xfrm>
            <a:off x="434960" y="3888946"/>
            <a:ext cx="291197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400" b="1" dirty="0"/>
              <a:t>Adsorption / désorption/ dégradation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5FD4E0-0CA0-418E-B120-59C9439DD9AD}"/>
              </a:ext>
            </a:extLst>
          </p:cNvPr>
          <p:cNvSpPr txBox="1"/>
          <p:nvPr/>
        </p:nvSpPr>
        <p:spPr>
          <a:xfrm>
            <a:off x="4138304" y="3771750"/>
            <a:ext cx="999115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Absorption racinaire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7118A11-EB15-4144-ACA1-1F92A230CCEB}"/>
              </a:ext>
            </a:extLst>
          </p:cNvPr>
          <p:cNvCxnSpPr/>
          <p:nvPr/>
        </p:nvCxnSpPr>
        <p:spPr>
          <a:xfrm>
            <a:off x="3673056" y="4258332"/>
            <a:ext cx="0" cy="1187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3D0306F-4692-48E1-9D67-9E0915516B23}"/>
              </a:ext>
            </a:extLst>
          </p:cNvPr>
          <p:cNvCxnSpPr>
            <a:cxnSpLocks/>
          </p:cNvCxnSpPr>
          <p:nvPr/>
        </p:nvCxnSpPr>
        <p:spPr>
          <a:xfrm>
            <a:off x="4728196" y="4738891"/>
            <a:ext cx="103485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F336FFB-EF0C-4C04-A050-B1495ACDCF5D}"/>
              </a:ext>
            </a:extLst>
          </p:cNvPr>
          <p:cNvSpPr txBox="1"/>
          <p:nvPr/>
        </p:nvSpPr>
        <p:spPr>
          <a:xfrm>
            <a:off x="3278584" y="4519170"/>
            <a:ext cx="85972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Infiltration lixiviation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BE6E15-D26C-4EDA-81FF-F420076D7CDC}"/>
              </a:ext>
            </a:extLst>
          </p:cNvPr>
          <p:cNvSpPr txBox="1"/>
          <p:nvPr/>
        </p:nvSpPr>
        <p:spPr>
          <a:xfrm>
            <a:off x="4730476" y="4277179"/>
            <a:ext cx="2626893" cy="30777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Drainage / écoulement subsurface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2898B2D-7C44-4D9D-8322-16E792186194}"/>
              </a:ext>
            </a:extLst>
          </p:cNvPr>
          <p:cNvCxnSpPr>
            <a:cxnSpLocks/>
          </p:cNvCxnSpPr>
          <p:nvPr/>
        </p:nvCxnSpPr>
        <p:spPr>
          <a:xfrm>
            <a:off x="5607495" y="3589723"/>
            <a:ext cx="2150451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DBFD1A2D-2BFD-40D0-931C-96159743B5F3}"/>
              </a:ext>
            </a:extLst>
          </p:cNvPr>
          <p:cNvSpPr txBox="1"/>
          <p:nvPr/>
        </p:nvSpPr>
        <p:spPr>
          <a:xfrm>
            <a:off x="5459533" y="3270721"/>
            <a:ext cx="222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</a:rPr>
              <a:t>Dérive / ruissellement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685805-E83A-4301-A99F-C255BEC39E23}"/>
              </a:ext>
            </a:extLst>
          </p:cNvPr>
          <p:cNvSpPr txBox="1"/>
          <p:nvPr/>
        </p:nvSpPr>
        <p:spPr>
          <a:xfrm>
            <a:off x="5522132" y="5164829"/>
            <a:ext cx="144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I-Phy ESO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285D8EF-3AD3-4F0C-828C-1113C13B0A46}"/>
              </a:ext>
            </a:extLst>
          </p:cNvPr>
          <p:cNvCxnSpPr>
            <a:cxnSpLocks/>
          </p:cNvCxnSpPr>
          <p:nvPr/>
        </p:nvCxnSpPr>
        <p:spPr>
          <a:xfrm flipV="1">
            <a:off x="4570864" y="2237072"/>
            <a:ext cx="0" cy="89846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D4D9BE5-F492-4D0D-8A11-9CC18FCBCC5C}"/>
              </a:ext>
            </a:extLst>
          </p:cNvPr>
          <p:cNvCxnSpPr>
            <a:cxnSpLocks/>
          </p:cNvCxnSpPr>
          <p:nvPr/>
        </p:nvCxnSpPr>
        <p:spPr>
          <a:xfrm>
            <a:off x="5595796" y="3089650"/>
            <a:ext cx="103485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EC570D75-4A9E-485A-8476-D0CA5BB89434}"/>
              </a:ext>
            </a:extLst>
          </p:cNvPr>
          <p:cNvSpPr txBox="1"/>
          <p:nvPr/>
        </p:nvSpPr>
        <p:spPr>
          <a:xfrm>
            <a:off x="5430238" y="2750374"/>
            <a:ext cx="187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Dérive aérienne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FA4C2FA-2F7F-44E8-BF16-78592B1D0421}"/>
              </a:ext>
            </a:extLst>
          </p:cNvPr>
          <p:cNvSpPr txBox="1"/>
          <p:nvPr/>
        </p:nvSpPr>
        <p:spPr>
          <a:xfrm>
            <a:off x="3527700" y="1929037"/>
            <a:ext cx="247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Évaporation </a:t>
            </a:r>
            <a:r>
              <a:rPr lang="fr-FR" sz="1400" b="1" dirty="0">
                <a:solidFill>
                  <a:srgbClr val="00B050"/>
                </a:solidFill>
              </a:rPr>
              <a:t>/ volatilisation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4CBF454-C00E-47E2-8CBA-0E06F52DF91E}"/>
              </a:ext>
            </a:extLst>
          </p:cNvPr>
          <p:cNvSpPr txBox="1"/>
          <p:nvPr/>
        </p:nvSpPr>
        <p:spPr>
          <a:xfrm>
            <a:off x="5602432" y="2292062"/>
            <a:ext cx="12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I-Phy AIR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554C64B-23C3-4762-B481-FF8A1E8E06C9}"/>
              </a:ext>
            </a:extLst>
          </p:cNvPr>
          <p:cNvSpPr txBox="1"/>
          <p:nvPr/>
        </p:nvSpPr>
        <p:spPr>
          <a:xfrm>
            <a:off x="8003307" y="3352989"/>
            <a:ext cx="156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I-Phy ESU</a:t>
            </a:r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BD289791-6F20-42CD-B2D9-2A88C97EB2E7}"/>
              </a:ext>
            </a:extLst>
          </p:cNvPr>
          <p:cNvSpPr/>
          <p:nvPr/>
        </p:nvSpPr>
        <p:spPr>
          <a:xfrm rot="10800000">
            <a:off x="8174706" y="3769076"/>
            <a:ext cx="788701" cy="40534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7" y="888251"/>
            <a:ext cx="8398292" cy="4006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/>
              <a:t>Indicateur I-</a:t>
            </a:r>
            <a:r>
              <a:rPr lang="fr-FR" sz="2800" b="1" dirty="0" err="1" smtClean="0"/>
              <a:t>Phy</a:t>
            </a:r>
            <a:endParaRPr lang="fr-FR" sz="2800" b="1" dirty="0" smtClean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500" dirty="0">
                <a:latin typeface="+mj-lt"/>
              </a:rPr>
              <a:t>Issu de la méthode </a:t>
            </a:r>
            <a:r>
              <a:rPr lang="fr-FR" sz="2500" dirty="0" smtClean="0">
                <a:latin typeface="+mj-lt"/>
              </a:rPr>
              <a:t>INDIGO </a:t>
            </a:r>
            <a:r>
              <a:rPr lang="fr-FR" sz="2000" dirty="0" smtClean="0">
                <a:latin typeface="+mj-lt"/>
              </a:rPr>
              <a:t>(Bockstaller et Girardin 2010)</a:t>
            </a:r>
            <a:endParaRPr lang="fr-FR" sz="2000" dirty="0"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500" dirty="0">
                <a:latin typeface="+mj-lt"/>
              </a:rPr>
              <a:t>Basé sur la logique flou </a:t>
            </a:r>
            <a:r>
              <a:rPr lang="fr-FR" sz="2500" dirty="0" smtClean="0">
                <a:latin typeface="+mj-lt"/>
              </a:rPr>
              <a:t>&amp; des arbres de décision </a:t>
            </a:r>
            <a:r>
              <a:rPr lang="fr-FR" sz="2400" dirty="0" smtClean="0">
                <a:latin typeface="+mj-lt"/>
              </a:rPr>
              <a:t>(méthode CONTRA, Bockstaller et al. 2017)</a:t>
            </a:r>
            <a:endParaRPr lang="fr-FR" sz="2400" dirty="0">
              <a:latin typeface="+mj-lt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500" dirty="0">
                <a:latin typeface="+mj-lt"/>
              </a:rPr>
              <a:t>Données </a:t>
            </a:r>
            <a:r>
              <a:rPr lang="fr-FR" sz="2500" dirty="0" smtClean="0">
                <a:latin typeface="+mj-lt"/>
              </a:rPr>
              <a:t>pédoclimatiques, pratiques agricoles, propriétés physico-chimiques des SA &amp; pulvérisateur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500" dirty="0" smtClean="0">
                <a:latin typeface="+mj-lt"/>
              </a:rPr>
              <a:t>Résultat</a:t>
            </a:r>
          </a:p>
          <a:p>
            <a:endParaRPr lang="fr-FR" sz="2800" dirty="0"/>
          </a:p>
        </p:txBody>
      </p:sp>
      <p:pic>
        <p:nvPicPr>
          <p:cNvPr id="6" name="Picture 2" descr="LES INDICATEURS AGRO-ÉCOLOGIQUES">
            <a:extLst>
              <a:ext uri="{FF2B5EF4-FFF2-40B4-BE49-F238E27FC236}">
                <a16:creationId xmlns:a16="http://schemas.microsoft.com/office/drawing/2014/main" id="{8CBAF928-022D-49D2-9B48-F6A4BB1D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89" y="888251"/>
            <a:ext cx="670428" cy="6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D6CCF4-028D-44EE-A4FA-50E07BDB4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2"/>
          <a:stretch/>
        </p:blipFill>
        <p:spPr>
          <a:xfrm>
            <a:off x="2717478" y="3894881"/>
            <a:ext cx="5747913" cy="27448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2857" y="4894984"/>
            <a:ext cx="2178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Exemple d’une parcelle de betterave</a:t>
            </a:r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/>
              <a:t>Eau &amp; pesticides</a:t>
            </a:r>
          </a:p>
        </p:txBody>
      </p:sp>
    </p:spTree>
    <p:extLst>
      <p:ext uri="{BB962C8B-B14F-4D97-AF65-F5344CB8AC3E}">
        <p14:creationId xmlns:p14="http://schemas.microsoft.com/office/powerpoint/2010/main" val="21113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02857" y="888251"/>
            <a:ext cx="8398292" cy="52203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/>
              <a:t>Approche Analyse de Cycle de Vie</a:t>
            </a:r>
          </a:p>
          <a:p>
            <a:r>
              <a:rPr lang="fr-FR" sz="2400" b="1" dirty="0" smtClean="0">
                <a:latin typeface="+mj-lt"/>
              </a:rPr>
              <a:t>Empreinte </a:t>
            </a:r>
            <a:r>
              <a:rPr lang="fr-FR" sz="2400" b="1" dirty="0">
                <a:latin typeface="+mj-lt"/>
              </a:rPr>
              <a:t>eau </a:t>
            </a:r>
            <a:r>
              <a:rPr lang="fr-FR" sz="2400" b="1" dirty="0">
                <a:solidFill>
                  <a:srgbClr val="00B0F0"/>
                </a:solidFill>
                <a:latin typeface="+mj-lt"/>
              </a:rPr>
              <a:t>monocritère </a:t>
            </a:r>
            <a:r>
              <a:rPr lang="fr-FR" sz="2400" dirty="0" smtClean="0">
                <a:latin typeface="+mj-lt"/>
              </a:rPr>
              <a:t>= </a:t>
            </a:r>
            <a:r>
              <a:rPr lang="fr-FR" sz="2400" dirty="0">
                <a:latin typeface="+mj-lt"/>
              </a:rPr>
              <a:t>un unique indicateur </a:t>
            </a:r>
            <a:r>
              <a:rPr lang="fr-FR" sz="2400" dirty="0" smtClean="0">
                <a:latin typeface="+mj-lt"/>
              </a:rPr>
              <a:t>quantifiant </a:t>
            </a:r>
            <a:r>
              <a:rPr lang="fr-FR" sz="2400" dirty="0">
                <a:latin typeface="+mj-lt"/>
              </a:rPr>
              <a:t>un impact potentiel relatif à un problème de rareté de l’eau (aspect quantitatif</a:t>
            </a:r>
            <a:r>
              <a:rPr lang="fr-FR" sz="2400" dirty="0" smtClean="0">
                <a:latin typeface="+mj-lt"/>
              </a:rPr>
              <a:t>)</a:t>
            </a:r>
          </a:p>
          <a:p>
            <a:r>
              <a:rPr lang="fr-FR" sz="2400" b="1" dirty="0" smtClean="0">
                <a:latin typeface="+mj-lt"/>
              </a:rPr>
              <a:t>Empreinte </a:t>
            </a:r>
            <a:r>
              <a:rPr lang="fr-FR" sz="2400" b="1" dirty="0">
                <a:latin typeface="+mj-lt"/>
              </a:rPr>
              <a:t>eau </a:t>
            </a:r>
            <a:r>
              <a:rPr lang="fr-FR" sz="2400" b="1" dirty="0">
                <a:solidFill>
                  <a:srgbClr val="00B0F0"/>
                </a:solidFill>
                <a:latin typeface="+mj-lt"/>
              </a:rPr>
              <a:t>multicritère </a:t>
            </a:r>
            <a:r>
              <a:rPr lang="fr-FR" sz="2400" dirty="0" smtClean="0">
                <a:latin typeface="+mj-lt"/>
              </a:rPr>
              <a:t>= </a:t>
            </a:r>
            <a:r>
              <a:rPr lang="fr-FR" sz="2400" dirty="0">
                <a:latin typeface="+mj-lt"/>
              </a:rPr>
              <a:t>plusieurs indicateurs </a:t>
            </a:r>
            <a:r>
              <a:rPr lang="fr-FR" sz="2400" dirty="0" smtClean="0">
                <a:latin typeface="+mj-lt"/>
              </a:rPr>
              <a:t>quantifiant des </a:t>
            </a:r>
            <a:r>
              <a:rPr lang="fr-FR" sz="2400" dirty="0">
                <a:latin typeface="+mj-lt"/>
              </a:rPr>
              <a:t>impacts potentiels relatifs à des problèmes de rareté de l’eau (aspect quantitatif) ET </a:t>
            </a:r>
            <a:r>
              <a:rPr lang="fr-FR" sz="2400" dirty="0" smtClean="0">
                <a:latin typeface="+mj-lt"/>
              </a:rPr>
              <a:t>à </a:t>
            </a:r>
            <a:r>
              <a:rPr lang="fr-FR" sz="2400" dirty="0">
                <a:latin typeface="+mj-lt"/>
              </a:rPr>
              <a:t>des problèmes de pollutions de l’eau (aspect qualitatif</a:t>
            </a:r>
            <a:r>
              <a:rPr lang="fr-FR" sz="2400" dirty="0" smtClean="0">
                <a:latin typeface="+mj-lt"/>
              </a:rPr>
              <a:t>)</a:t>
            </a:r>
            <a:r>
              <a:rPr lang="fr-FR" sz="2400" i="1" dirty="0">
                <a:latin typeface="+mj-lt"/>
              </a:rPr>
              <a:t> </a:t>
            </a:r>
            <a:endParaRPr lang="fr-FR" sz="2400" i="1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fr-FR" sz="2400" b="1" dirty="0">
                <a:latin typeface="+mj-lt"/>
              </a:rPr>
              <a:t>Empreinte eau </a:t>
            </a:r>
            <a:r>
              <a:rPr lang="fr-FR" sz="2400" b="1" dirty="0">
                <a:solidFill>
                  <a:srgbClr val="00B0F0"/>
                </a:solidFill>
                <a:latin typeface="+mj-lt"/>
              </a:rPr>
              <a:t>certifiée ISO 14046 </a:t>
            </a:r>
            <a:r>
              <a:rPr lang="fr-FR" sz="2400" dirty="0" smtClean="0">
                <a:latin typeface="+mj-lt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latin typeface="+mj-lt"/>
              </a:rPr>
              <a:t>Impacts environnementaux potentiels dus au changement dans la quantité d’eau et la qualité d’eau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latin typeface="+mj-lt"/>
              </a:rPr>
              <a:t>Approche cycle de vie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latin typeface="+mj-lt"/>
              </a:rPr>
              <a:t>Prise en compte des conditions locales et temporelles</a:t>
            </a:r>
            <a:endParaRPr lang="fr-FR" sz="2400" dirty="0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736260" y="6049111"/>
            <a:ext cx="2364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</a:t>
            </a:r>
            <a:r>
              <a:rPr lang="fr-FR" sz="1600" dirty="0" err="1" smtClean="0"/>
              <a:t>Maeseele</a:t>
            </a:r>
            <a:r>
              <a:rPr lang="fr-FR" sz="1600" dirty="0" smtClean="0"/>
              <a:t> et al. 2023)</a:t>
            </a:r>
            <a:endParaRPr lang="fr-FR" sz="1600" dirty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479313" y="0"/>
            <a:ext cx="7662257" cy="578940"/>
          </a:xfrm>
        </p:spPr>
        <p:txBody>
          <a:bodyPr/>
          <a:lstStyle/>
          <a:p>
            <a:r>
              <a:rPr lang="fr-FR" dirty="0" smtClean="0"/>
              <a:t>Évaluation de l’empreinte 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1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5678AFAA3D947832EA1EA246584BF" ma:contentTypeVersion="2" ma:contentTypeDescription="Crée un document." ma:contentTypeScope="" ma:versionID="9e26bc82a695f0af6234db1321db11e6">
  <xsd:schema xmlns:xsd="http://www.w3.org/2001/XMLSchema" xmlns:xs="http://www.w3.org/2001/XMLSchema" xmlns:p="http://schemas.microsoft.com/office/2006/metadata/properties" xmlns:ns2="96bd1a69-4dad-47bf-bd87-afbbce022e33" targetNamespace="http://schemas.microsoft.com/office/2006/metadata/properties" ma:root="true" ma:fieldsID="7e2ac77d6bfb4df19cd8607c6b0c00c8" ns2:_="">
    <xsd:import namespace="96bd1a69-4dad-47bf-bd87-afbbce022e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d1a69-4dad-47bf-bd87-afbbce022e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955253-0BCA-4D1C-8E4F-EA6B85DF9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bd1a69-4dad-47bf-bd87-afbbce022e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30E554-7B17-4572-B237-8B8061D1597C}">
  <ds:schemaRefs>
    <ds:schemaRef ds:uri="96bd1a69-4dad-47bf-bd87-afbbce022e33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C76EA1-B7C4-44B5-8A60-8D13625CE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8070</TotalTime>
  <Words>641</Words>
  <Application>Microsoft Office PowerPoint</Application>
  <PresentationFormat>Affichage à l'écran (4:3)</PresentationFormat>
  <Paragraphs>107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Comfortaa</vt:lpstr>
      <vt:lpstr>Wingdings</vt:lpstr>
      <vt:lpstr>Thème Office</vt:lpstr>
      <vt:lpstr>1_Conception personnalisée</vt:lpstr>
      <vt:lpstr>Quels indicateurs mobilise-t-on pour l'empreinte eau ?</vt:lpstr>
      <vt:lpstr>Présentation PowerPoint</vt:lpstr>
      <vt:lpstr>Quelques définitions</vt:lpstr>
      <vt:lpstr>Présentation PowerPoint</vt:lpstr>
      <vt:lpstr>Différents types d’indicateurs</vt:lpstr>
      <vt:lpstr>Différents types d’indicateurs</vt:lpstr>
      <vt:lpstr>Eau &amp; pesticides</vt:lpstr>
      <vt:lpstr>Eau &amp; pesticides</vt:lpstr>
      <vt:lpstr>Évaluation de l’empreinte Eau</vt:lpstr>
      <vt:lpstr>Présentation PowerPoint</vt:lpstr>
      <vt:lpstr>Quels indicateurs choisir ?</vt:lpstr>
      <vt:lpstr>Pour aller plus loin …</vt:lpstr>
      <vt:lpstr>Perspectives</vt:lpstr>
      <vt:lpstr>Merci de votre attention !</vt:lpstr>
      <vt:lpstr>Perspectives</vt:lpstr>
      <vt:lpstr>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Emma Soule</cp:lastModifiedBy>
  <cp:revision>700</cp:revision>
  <cp:lastPrinted>2021-06-21T06:13:56Z</cp:lastPrinted>
  <dcterms:created xsi:type="dcterms:W3CDTF">2019-12-11T10:12:20Z</dcterms:created>
  <dcterms:modified xsi:type="dcterms:W3CDTF">2025-05-20T13:21:49Z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0x010100EA75678AFAA3D947832EA1EA246584BF</vt:lpwstr>
  </property>
</Properties>
</file>