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6" r:id="rId2"/>
    <p:sldId id="258" r:id="rId3"/>
    <p:sldId id="257" r:id="rId4"/>
    <p:sldId id="259" r:id="rId5"/>
    <p:sldId id="264" r:id="rId6"/>
    <p:sldId id="283" r:id="rId7"/>
    <p:sldId id="265" r:id="rId8"/>
    <p:sldId id="266" r:id="rId9"/>
    <p:sldId id="285" r:id="rId10"/>
    <p:sldId id="286" r:id="rId11"/>
    <p:sldId id="287" r:id="rId12"/>
    <p:sldId id="288" r:id="rId13"/>
    <p:sldId id="270" r:id="rId14"/>
    <p:sldId id="28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0" autoAdjust="0"/>
    <p:restoredTop sz="94660"/>
  </p:normalViewPr>
  <p:slideViewPr>
    <p:cSldViewPr snapToGrid="0">
      <p:cViewPr varScale="1">
        <p:scale>
          <a:sx n="100" d="100"/>
          <a:sy n="100" d="100"/>
        </p:scale>
        <p:origin x="7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Feuil1!$I$10</c:f>
              <c:strCache>
                <c:ptCount val="1"/>
                <c:pt idx="0">
                  <c:v>Production du coton (agriculture irriguée)</c:v>
                </c:pt>
              </c:strCache>
            </c:strRef>
          </c:tx>
          <c:spPr>
            <a:solidFill>
              <a:schemeClr val="accent1"/>
            </a:solidFill>
            <a:ln>
              <a:noFill/>
            </a:ln>
            <a:effectLst/>
          </c:spPr>
          <c:invertIfNegative val="0"/>
          <c:val>
            <c:numRef>
              <c:f>Feuil1!$J$10</c:f>
              <c:numCache>
                <c:formatCode>0%</c:formatCode>
                <c:ptCount val="1"/>
                <c:pt idx="0">
                  <c:v>0.91</c:v>
                </c:pt>
              </c:numCache>
            </c:numRef>
          </c:val>
          <c:extLst>
            <c:ext xmlns:c16="http://schemas.microsoft.com/office/drawing/2014/chart" uri="{C3380CC4-5D6E-409C-BE32-E72D297353CC}">
              <c16:uniqueId val="{00000000-9126-4126-BA45-DF81BA6FFAC1}"/>
            </c:ext>
          </c:extLst>
        </c:ser>
        <c:ser>
          <c:idx val="1"/>
          <c:order val="1"/>
          <c:tx>
            <c:strRef>
              <c:f>Feuil1!$I$11</c:f>
              <c:strCache>
                <c:ptCount val="1"/>
                <c:pt idx="0">
                  <c:v>Lavage</c:v>
                </c:pt>
              </c:strCache>
            </c:strRef>
          </c:tx>
          <c:spPr>
            <a:solidFill>
              <a:schemeClr val="accent2"/>
            </a:solidFill>
            <a:ln>
              <a:noFill/>
            </a:ln>
            <a:effectLst/>
          </c:spPr>
          <c:invertIfNegative val="0"/>
          <c:val>
            <c:numRef>
              <c:f>Feuil1!$J$11</c:f>
              <c:numCache>
                <c:formatCode>0%</c:formatCode>
                <c:ptCount val="1"/>
                <c:pt idx="0">
                  <c:v>7.0000000000000007E-2</c:v>
                </c:pt>
              </c:numCache>
            </c:numRef>
          </c:val>
          <c:extLst>
            <c:ext xmlns:c16="http://schemas.microsoft.com/office/drawing/2014/chart" uri="{C3380CC4-5D6E-409C-BE32-E72D297353CC}">
              <c16:uniqueId val="{00000001-9126-4126-BA45-DF81BA6FFAC1}"/>
            </c:ext>
          </c:extLst>
        </c:ser>
        <c:ser>
          <c:idx val="2"/>
          <c:order val="2"/>
          <c:tx>
            <c:strRef>
              <c:f>Feuil1!$I$12</c:f>
              <c:strCache>
                <c:ptCount val="1"/>
                <c:pt idx="0">
                  <c:v>Fabrication du textile</c:v>
                </c:pt>
              </c:strCache>
            </c:strRef>
          </c:tx>
          <c:spPr>
            <a:solidFill>
              <a:schemeClr val="accent3"/>
            </a:solidFill>
            <a:ln>
              <a:noFill/>
            </a:ln>
            <a:effectLst/>
          </c:spPr>
          <c:invertIfNegative val="0"/>
          <c:val>
            <c:numRef>
              <c:f>Feuil1!$J$12</c:f>
              <c:numCache>
                <c:formatCode>0%</c:formatCode>
                <c:ptCount val="1"/>
                <c:pt idx="0">
                  <c:v>0.02</c:v>
                </c:pt>
              </c:numCache>
            </c:numRef>
          </c:val>
          <c:extLst>
            <c:ext xmlns:c16="http://schemas.microsoft.com/office/drawing/2014/chart" uri="{C3380CC4-5D6E-409C-BE32-E72D297353CC}">
              <c16:uniqueId val="{00000002-9126-4126-BA45-DF81BA6FFAC1}"/>
            </c:ext>
          </c:extLst>
        </c:ser>
        <c:ser>
          <c:idx val="3"/>
          <c:order val="3"/>
          <c:tx>
            <c:strRef>
              <c:f>Feuil1!$I$13</c:f>
              <c:strCache>
                <c:ptCount val="1"/>
                <c:pt idx="0">
                  <c:v>Fin de vie</c:v>
                </c:pt>
              </c:strCache>
            </c:strRef>
          </c:tx>
          <c:spPr>
            <a:solidFill>
              <a:schemeClr val="accent4"/>
            </a:solidFill>
            <a:ln>
              <a:noFill/>
            </a:ln>
            <a:effectLst/>
          </c:spPr>
          <c:invertIfNegative val="0"/>
          <c:val>
            <c:numRef>
              <c:f>Feuil1!$J$13</c:f>
              <c:numCache>
                <c:formatCode>0%</c:formatCode>
                <c:ptCount val="1"/>
                <c:pt idx="0">
                  <c:v>0</c:v>
                </c:pt>
              </c:numCache>
            </c:numRef>
          </c:val>
          <c:extLst>
            <c:ext xmlns:c16="http://schemas.microsoft.com/office/drawing/2014/chart" uri="{C3380CC4-5D6E-409C-BE32-E72D297353CC}">
              <c16:uniqueId val="{00000003-9126-4126-BA45-DF81BA6FFAC1}"/>
            </c:ext>
          </c:extLst>
        </c:ser>
        <c:dLbls>
          <c:showLegendKey val="0"/>
          <c:showVal val="0"/>
          <c:showCatName val="0"/>
          <c:showSerName val="0"/>
          <c:showPercent val="0"/>
          <c:showBubbleSize val="0"/>
        </c:dLbls>
        <c:gapWidth val="150"/>
        <c:overlap val="100"/>
        <c:axId val="838759839"/>
        <c:axId val="838756511"/>
      </c:barChart>
      <c:catAx>
        <c:axId val="838759839"/>
        <c:scaling>
          <c:orientation val="minMax"/>
        </c:scaling>
        <c:delete val="1"/>
        <c:axPos val="b"/>
        <c:numFmt formatCode="General" sourceLinked="1"/>
        <c:majorTickMark val="none"/>
        <c:minorTickMark val="none"/>
        <c:tickLblPos val="nextTo"/>
        <c:crossAx val="838756511"/>
        <c:crosses val="autoZero"/>
        <c:auto val="1"/>
        <c:lblAlgn val="ctr"/>
        <c:lblOffset val="100"/>
        <c:noMultiLvlLbl val="0"/>
      </c:catAx>
      <c:valAx>
        <c:axId val="83875651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838759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Feuil1!$L$10</c:f>
              <c:strCache>
                <c:ptCount val="1"/>
                <c:pt idx="0">
                  <c:v>Production du coton (agriculture irriguée)</c:v>
                </c:pt>
              </c:strCache>
            </c:strRef>
          </c:tx>
          <c:spPr>
            <a:solidFill>
              <a:schemeClr val="accent1"/>
            </a:solidFill>
            <a:ln>
              <a:noFill/>
            </a:ln>
            <a:effectLst/>
          </c:spPr>
          <c:invertIfNegative val="0"/>
          <c:val>
            <c:numRef>
              <c:f>Feuil1!$M$10</c:f>
              <c:numCache>
                <c:formatCode>0%</c:formatCode>
                <c:ptCount val="1"/>
                <c:pt idx="0">
                  <c:v>0.97</c:v>
                </c:pt>
              </c:numCache>
            </c:numRef>
          </c:val>
          <c:extLst>
            <c:ext xmlns:c16="http://schemas.microsoft.com/office/drawing/2014/chart" uri="{C3380CC4-5D6E-409C-BE32-E72D297353CC}">
              <c16:uniqueId val="{00000000-94D8-4433-B54E-42205399A29F}"/>
            </c:ext>
          </c:extLst>
        </c:ser>
        <c:ser>
          <c:idx val="1"/>
          <c:order val="1"/>
          <c:tx>
            <c:strRef>
              <c:f>Feuil1!$L$11</c:f>
              <c:strCache>
                <c:ptCount val="1"/>
                <c:pt idx="0">
                  <c:v>Lavage</c:v>
                </c:pt>
              </c:strCache>
            </c:strRef>
          </c:tx>
          <c:spPr>
            <a:solidFill>
              <a:schemeClr val="accent2"/>
            </a:solidFill>
            <a:ln>
              <a:noFill/>
            </a:ln>
            <a:effectLst/>
          </c:spPr>
          <c:invertIfNegative val="0"/>
          <c:val>
            <c:numRef>
              <c:f>Feuil1!$M$11</c:f>
              <c:numCache>
                <c:formatCode>0%</c:formatCode>
                <c:ptCount val="1"/>
                <c:pt idx="0">
                  <c:v>0.02</c:v>
                </c:pt>
              </c:numCache>
            </c:numRef>
          </c:val>
          <c:extLst>
            <c:ext xmlns:c16="http://schemas.microsoft.com/office/drawing/2014/chart" uri="{C3380CC4-5D6E-409C-BE32-E72D297353CC}">
              <c16:uniqueId val="{00000001-94D8-4433-B54E-42205399A29F}"/>
            </c:ext>
          </c:extLst>
        </c:ser>
        <c:ser>
          <c:idx val="2"/>
          <c:order val="2"/>
          <c:tx>
            <c:strRef>
              <c:f>Feuil1!$L$12</c:f>
              <c:strCache>
                <c:ptCount val="1"/>
                <c:pt idx="0">
                  <c:v>Fabrication du textile</c:v>
                </c:pt>
              </c:strCache>
            </c:strRef>
          </c:tx>
          <c:spPr>
            <a:solidFill>
              <a:schemeClr val="accent3"/>
            </a:solidFill>
            <a:ln>
              <a:noFill/>
            </a:ln>
            <a:effectLst/>
          </c:spPr>
          <c:invertIfNegative val="0"/>
          <c:val>
            <c:numRef>
              <c:f>Feuil1!$M$12</c:f>
              <c:numCache>
                <c:formatCode>0%</c:formatCode>
                <c:ptCount val="1"/>
                <c:pt idx="0">
                  <c:v>0.01</c:v>
                </c:pt>
              </c:numCache>
            </c:numRef>
          </c:val>
          <c:extLst>
            <c:ext xmlns:c16="http://schemas.microsoft.com/office/drawing/2014/chart" uri="{C3380CC4-5D6E-409C-BE32-E72D297353CC}">
              <c16:uniqueId val="{00000002-94D8-4433-B54E-42205399A29F}"/>
            </c:ext>
          </c:extLst>
        </c:ser>
        <c:ser>
          <c:idx val="3"/>
          <c:order val="3"/>
          <c:tx>
            <c:strRef>
              <c:f>Feuil1!$L$13</c:f>
              <c:strCache>
                <c:ptCount val="1"/>
                <c:pt idx="0">
                  <c:v>Fin de vie</c:v>
                </c:pt>
              </c:strCache>
            </c:strRef>
          </c:tx>
          <c:spPr>
            <a:solidFill>
              <a:schemeClr val="accent4"/>
            </a:solidFill>
            <a:ln>
              <a:noFill/>
            </a:ln>
            <a:effectLst/>
          </c:spPr>
          <c:invertIfNegative val="0"/>
          <c:val>
            <c:numRef>
              <c:f>Feuil1!$M$13</c:f>
              <c:numCache>
                <c:formatCode>0%</c:formatCode>
                <c:ptCount val="1"/>
                <c:pt idx="0">
                  <c:v>0</c:v>
                </c:pt>
              </c:numCache>
            </c:numRef>
          </c:val>
          <c:extLst>
            <c:ext xmlns:c16="http://schemas.microsoft.com/office/drawing/2014/chart" uri="{C3380CC4-5D6E-409C-BE32-E72D297353CC}">
              <c16:uniqueId val="{00000003-94D8-4433-B54E-42205399A29F}"/>
            </c:ext>
          </c:extLst>
        </c:ser>
        <c:dLbls>
          <c:showLegendKey val="0"/>
          <c:showVal val="0"/>
          <c:showCatName val="0"/>
          <c:showSerName val="0"/>
          <c:showPercent val="0"/>
          <c:showBubbleSize val="0"/>
        </c:dLbls>
        <c:gapWidth val="150"/>
        <c:overlap val="100"/>
        <c:axId val="838759839"/>
        <c:axId val="838756511"/>
      </c:barChart>
      <c:catAx>
        <c:axId val="838759839"/>
        <c:scaling>
          <c:orientation val="minMax"/>
        </c:scaling>
        <c:delete val="1"/>
        <c:axPos val="b"/>
        <c:numFmt formatCode="General" sourceLinked="1"/>
        <c:majorTickMark val="none"/>
        <c:minorTickMark val="none"/>
        <c:tickLblPos val="nextTo"/>
        <c:crossAx val="838756511"/>
        <c:crosses val="autoZero"/>
        <c:auto val="1"/>
        <c:lblAlgn val="ctr"/>
        <c:lblOffset val="100"/>
        <c:noMultiLvlLbl val="0"/>
      </c:catAx>
      <c:valAx>
        <c:axId val="83875651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838759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89463-8187-41D0-A7E7-6BB2B73BFF13}" type="datetimeFigureOut">
              <a:rPr lang="fr-FR" smtClean="0"/>
              <a:t>19/05/2025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FFE5F-5FFC-4AD8-A69B-3D193E235999}" type="slidenum">
              <a:rPr lang="fr-FR" smtClean="0"/>
              <a:t>‹N°›</a:t>
            </a:fld>
            <a:endParaRPr lang="fr-FR"/>
          </a:p>
        </p:txBody>
      </p:sp>
    </p:spTree>
    <p:extLst>
      <p:ext uri="{BB962C8B-B14F-4D97-AF65-F5344CB8AC3E}">
        <p14:creationId xmlns:p14="http://schemas.microsoft.com/office/powerpoint/2010/main" val="428416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Eau évaporée au pâturage = 100% de l’eau contenue dans les </a:t>
            </a:r>
            <a:r>
              <a:rPr lang="fr-FR" dirty="0" err="1"/>
              <a:t>dej</a:t>
            </a:r>
            <a:r>
              <a:rPr lang="fr-FR" dirty="0"/>
              <a:t> au </a:t>
            </a:r>
            <a:r>
              <a:rPr lang="fr-FR" dirty="0" err="1"/>
              <a:t>paturage</a:t>
            </a:r>
            <a:r>
              <a:rPr lang="fr-FR" dirty="0"/>
              <a:t> !!!</a:t>
            </a:r>
          </a:p>
        </p:txBody>
      </p:sp>
      <p:sp>
        <p:nvSpPr>
          <p:cNvPr id="4" name="Espace réservé du numéro de diapositive 3"/>
          <p:cNvSpPr>
            <a:spLocks noGrp="1"/>
          </p:cNvSpPr>
          <p:nvPr>
            <p:ph type="sldNum" sz="quarter" idx="10"/>
          </p:nvPr>
        </p:nvSpPr>
        <p:spPr/>
        <p:txBody>
          <a:bodyPr/>
          <a:lstStyle/>
          <a:p>
            <a:pPr>
              <a:defRPr/>
            </a:pPr>
            <a:fld id="{9AE7436C-8C13-4240-A842-6C6E91DEC373}" type="slidenum">
              <a:rPr lang="fr-FR" smtClean="0"/>
              <a:t>8</a:t>
            </a:fld>
            <a:endParaRPr lang="fr-FR"/>
          </a:p>
        </p:txBody>
      </p:sp>
    </p:spTree>
    <p:extLst>
      <p:ext uri="{BB962C8B-B14F-4D97-AF65-F5344CB8AC3E}">
        <p14:creationId xmlns:p14="http://schemas.microsoft.com/office/powerpoint/2010/main" val="1516867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0551"/>
            <a:ext cx="54356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9306" y="2355184"/>
            <a:ext cx="314325" cy="321469"/>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260127"/>
            <a:ext cx="9144000" cy="1057708"/>
          </a:xfr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27367"/>
            <a:ext cx="9144000" cy="654923"/>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3" name="Image 2" descr="Une image contenant dessin, signe&#10;&#10;Description générée automatiquement">
            <a:extLst>
              <a:ext uri="{FF2B5EF4-FFF2-40B4-BE49-F238E27FC236}">
                <a16:creationId xmlns:a16="http://schemas.microsoft.com/office/drawing/2014/main" id="{5D7F83BF-19FA-40F1-AE37-B0A5CC57A2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843" y="5561803"/>
            <a:ext cx="3048000" cy="897255"/>
          </a:xfrm>
          <a:prstGeom prst="rect">
            <a:avLst/>
          </a:prstGeom>
        </p:spPr>
      </p:pic>
      <p:pic>
        <p:nvPicPr>
          <p:cNvPr id="10" name="Imag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4361" y="5530149"/>
            <a:ext cx="1192099" cy="928908"/>
          </a:xfrm>
          <a:prstGeom prst="rect">
            <a:avLst/>
          </a:prstGeom>
        </p:spPr>
      </p:pic>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22304" y="5661466"/>
            <a:ext cx="2640433" cy="673311"/>
          </a:xfrm>
          <a:prstGeom prst="rect">
            <a:avLst/>
          </a:prstGeom>
        </p:spPr>
      </p:pic>
    </p:spTree>
    <p:extLst>
      <p:ext uri="{BB962C8B-B14F-4D97-AF65-F5344CB8AC3E}">
        <p14:creationId xmlns:p14="http://schemas.microsoft.com/office/powerpoint/2010/main" val="102084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18458" y="581890"/>
            <a:ext cx="3253567" cy="910244"/>
          </a:xfrm>
        </p:spPr>
        <p:txBody>
          <a:bodyPr anchor="t" anchorCtr="0">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5183188" y="581890"/>
            <a:ext cx="6172200" cy="5062452"/>
          </a:xfr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518458" y="1492134"/>
            <a:ext cx="3253567" cy="110143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518459" y="2593570"/>
            <a:ext cx="3253565" cy="305077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2714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0"/>
            <a:ext cx="6172200" cy="503751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itle 1">
            <a:extLst>
              <a:ext uri="{FF2B5EF4-FFF2-40B4-BE49-F238E27FC236}">
                <a16:creationId xmlns:a16="http://schemas.microsoft.com/office/drawing/2014/main" id="{FB3E39DD-4EF5-40BB-B7DF-0FBC1CA6110C}"/>
              </a:ext>
            </a:extLst>
          </p:cNvPr>
          <p:cNvSpPr>
            <a:spLocks noGrp="1"/>
          </p:cNvSpPr>
          <p:nvPr>
            <p:ph type="title"/>
          </p:nvPr>
        </p:nvSpPr>
        <p:spPr>
          <a:xfrm>
            <a:off x="1518458" y="581890"/>
            <a:ext cx="3253567" cy="910244"/>
          </a:xfrm>
        </p:spPr>
        <p:txBody>
          <a:bodyPr anchor="t" anchorCtr="0">
            <a:normAutofit/>
          </a:bodyPr>
          <a:lstStyle>
            <a:lvl1pPr>
              <a:defRPr sz="24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EE58761D-328C-41E9-9379-256236BD2D5C}"/>
              </a:ext>
            </a:extLst>
          </p:cNvPr>
          <p:cNvSpPr>
            <a:spLocks noGrp="1"/>
          </p:cNvSpPr>
          <p:nvPr>
            <p:ph type="subTitle" idx="10"/>
          </p:nvPr>
        </p:nvSpPr>
        <p:spPr>
          <a:xfrm>
            <a:off x="1518458" y="1492134"/>
            <a:ext cx="3253567" cy="110143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12" name="Text Placeholder 2">
            <a:extLst>
              <a:ext uri="{FF2B5EF4-FFF2-40B4-BE49-F238E27FC236}">
                <a16:creationId xmlns:a16="http://schemas.microsoft.com/office/drawing/2014/main" id="{D896CCA9-291E-425F-AF04-DFA8C86B5468}"/>
              </a:ext>
            </a:extLst>
          </p:cNvPr>
          <p:cNvSpPr>
            <a:spLocks noGrp="1"/>
          </p:cNvSpPr>
          <p:nvPr>
            <p:ph type="body" idx="11"/>
          </p:nvPr>
        </p:nvSpPr>
        <p:spPr>
          <a:xfrm>
            <a:off x="1518459" y="2593570"/>
            <a:ext cx="3253565" cy="305077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57946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640379" y="1424045"/>
            <a:ext cx="9713421" cy="4009910"/>
          </a:xfrm>
        </p:spPr>
        <p:txBody>
          <a:bodyPr vert="eaVert"/>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1">
            <a:extLst>
              <a:ext uri="{FF2B5EF4-FFF2-40B4-BE49-F238E27FC236}">
                <a16:creationId xmlns:a16="http://schemas.microsoft.com/office/drawing/2014/main" id="{AC5397C7-28D4-4FCC-978A-64FFC2C50632}"/>
              </a:ext>
            </a:extLst>
          </p:cNvPr>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
        <p:nvSpPr>
          <p:cNvPr id="8" name="Subtitle 2">
            <a:extLst>
              <a:ext uri="{FF2B5EF4-FFF2-40B4-BE49-F238E27FC236}">
                <a16:creationId xmlns:a16="http://schemas.microsoft.com/office/drawing/2014/main" id="{E7F1404C-CDE5-4C5B-BECC-6588FAC96AF5}"/>
              </a:ext>
            </a:extLst>
          </p:cNvPr>
          <p:cNvSpPr>
            <a:spLocks noGrp="1"/>
          </p:cNvSpPr>
          <p:nvPr>
            <p:ph type="subTitle" idx="10"/>
          </p:nvPr>
        </p:nvSpPr>
        <p:spPr>
          <a:xfrm>
            <a:off x="1667278" y="858838"/>
            <a:ext cx="9680172"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090604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25"/>
            <a:ext cx="1755371" cy="5811838"/>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838201" y="365125"/>
            <a:ext cx="8241047"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07" y="2818367"/>
            <a:ext cx="5811839" cy="905357"/>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0446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843" y="1272216"/>
            <a:ext cx="1546860" cy="313372"/>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837629"/>
            <a:ext cx="5435599"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306" y="2862262"/>
            <a:ext cx="314324" cy="321469"/>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5"/>
            <a:ext cx="9144000" cy="1057708"/>
          </a:xfrm>
        </p:spPr>
        <p:txBody>
          <a:bodyPr anchor="t" anchorCtr="0">
            <a:normAutofit/>
          </a:bodyPr>
          <a:lstStyle>
            <a:lvl1pPr marL="0" indent="0" algn="l">
              <a:buFontTx/>
              <a:buNone/>
              <a:defRPr sz="3600">
                <a:solidFill>
                  <a:schemeClr val="bg1"/>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p:spPr>
        <p:txBody>
          <a:bodyPr/>
          <a:lstStyle>
            <a:lvl1pPr marL="0" indent="0" algn="l">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055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
        <p:nvSpPr>
          <p:cNvPr id="3" name="Text Placeholder 2"/>
          <p:cNvSpPr>
            <a:spLocks noGrp="1"/>
          </p:cNvSpPr>
          <p:nvPr>
            <p:ph type="body" idx="1"/>
          </p:nvPr>
        </p:nvSpPr>
        <p:spPr>
          <a:xfrm>
            <a:off x="1667278" y="1537856"/>
            <a:ext cx="9680172" cy="4006733"/>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1667278" y="858838"/>
            <a:ext cx="9680171"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20042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age intermédiaire">
    <p:spTree>
      <p:nvGrpSpPr>
        <p:cNvPr id="1" name=""/>
        <p:cNvGrpSpPr/>
        <p:nvPr/>
      </p:nvGrpSpPr>
      <p:grpSpPr>
        <a:xfrm>
          <a:off x="0" y="0"/>
          <a:ext cx="0" cy="0"/>
          <a:chOff x="0" y="0"/>
          <a:chExt cx="0" cy="0"/>
        </a:xfrm>
      </p:grpSpPr>
      <p:sp>
        <p:nvSpPr>
          <p:cNvPr id="2" name="Title 1"/>
          <p:cNvSpPr>
            <a:spLocks noGrp="1"/>
          </p:cNvSpPr>
          <p:nvPr>
            <p:ph type="ctrTitle"/>
          </p:nvPr>
        </p:nvSpPr>
        <p:spPr>
          <a:xfrm>
            <a:off x="0" y="1920240"/>
            <a:ext cx="12192000" cy="1057708"/>
          </a:xfrm>
        </p:spPr>
        <p:txBody>
          <a:bodyPr anchor="b">
            <a:normAutofit/>
          </a:bodyPr>
          <a:lstStyle>
            <a:lvl1pPr algn="ctr">
              <a:defRPr sz="4000"/>
            </a:lvl1pPr>
          </a:lstStyle>
          <a:p>
            <a:r>
              <a:rPr lang="fr-FR" dirty="0"/>
              <a:t>Modifiez le style du titre</a:t>
            </a:r>
            <a:endParaRPr lang="en-US" dirty="0"/>
          </a:p>
        </p:txBody>
      </p:sp>
      <p:sp>
        <p:nvSpPr>
          <p:cNvPr id="3" name="Subtitle 2"/>
          <p:cNvSpPr>
            <a:spLocks noGrp="1"/>
          </p:cNvSpPr>
          <p:nvPr>
            <p:ph type="subTitle" idx="1"/>
          </p:nvPr>
        </p:nvSpPr>
        <p:spPr>
          <a:xfrm>
            <a:off x="1524000" y="3161463"/>
            <a:ext cx="9144000" cy="1684857"/>
          </a:xfrm>
        </p:spPr>
        <p:txBody>
          <a:bodyPr/>
          <a:lstStyle>
            <a:lvl1pPr marL="0" indent="0" algn="ctr">
              <a:buNone/>
              <a:defRPr sz="24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95950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296" y="1747089"/>
            <a:ext cx="9724504" cy="4009910"/>
          </a:xfr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Title 1">
            <a:extLst>
              <a:ext uri="{FF2B5EF4-FFF2-40B4-BE49-F238E27FC236}">
                <a16:creationId xmlns:a16="http://schemas.microsoft.com/office/drawing/2014/main" id="{C00E4042-F103-41C7-A8C2-1E73691C4366}"/>
              </a:ext>
            </a:extLst>
          </p:cNvPr>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
        <p:nvSpPr>
          <p:cNvPr id="8" name="Subtitle 2">
            <a:extLst>
              <a:ext uri="{FF2B5EF4-FFF2-40B4-BE49-F238E27FC236}">
                <a16:creationId xmlns:a16="http://schemas.microsoft.com/office/drawing/2014/main" id="{3D16F62D-3288-44C0-94E9-C3D02F2826CC}"/>
              </a:ext>
            </a:extLst>
          </p:cNvPr>
          <p:cNvSpPr>
            <a:spLocks noGrp="1"/>
          </p:cNvSpPr>
          <p:nvPr>
            <p:ph type="subTitle" idx="10"/>
          </p:nvPr>
        </p:nvSpPr>
        <p:spPr>
          <a:xfrm>
            <a:off x="1667278" y="858838"/>
            <a:ext cx="9680172"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95220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18211" y="1537856"/>
            <a:ext cx="4401589" cy="4351338"/>
          </a:xfr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641870" y="1537856"/>
            <a:ext cx="4401589" cy="4351338"/>
          </a:xfr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Title 1">
            <a:extLst>
              <a:ext uri="{FF2B5EF4-FFF2-40B4-BE49-F238E27FC236}">
                <a16:creationId xmlns:a16="http://schemas.microsoft.com/office/drawing/2014/main" id="{A049260C-DFCE-4742-A383-0E8E40516B43}"/>
              </a:ext>
            </a:extLst>
          </p:cNvPr>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481FB95A-986F-409A-BA0C-DB98244D370D}"/>
              </a:ext>
            </a:extLst>
          </p:cNvPr>
          <p:cNvSpPr>
            <a:spLocks noGrp="1"/>
          </p:cNvSpPr>
          <p:nvPr>
            <p:ph type="subTitle" idx="10"/>
          </p:nvPr>
        </p:nvSpPr>
        <p:spPr>
          <a:xfrm>
            <a:off x="1667278" y="858838"/>
            <a:ext cx="9680172"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24194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7278" y="1537856"/>
            <a:ext cx="4330297" cy="817594"/>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667278" y="2355451"/>
            <a:ext cx="4330297" cy="3369393"/>
          </a:xfr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649088" y="1537856"/>
            <a:ext cx="4351624" cy="817594"/>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6649088" y="2355451"/>
            <a:ext cx="4351624" cy="3369393"/>
          </a:xfr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B6FE5FF0-308D-4BEA-A2B8-273A1592040C}"/>
              </a:ext>
            </a:extLst>
          </p:cNvPr>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4068979D-31F0-453F-A511-275008CD94FE}"/>
              </a:ext>
            </a:extLst>
          </p:cNvPr>
          <p:cNvSpPr>
            <a:spLocks noGrp="1"/>
          </p:cNvSpPr>
          <p:nvPr>
            <p:ph type="subTitle" idx="10"/>
          </p:nvPr>
        </p:nvSpPr>
        <p:spPr>
          <a:xfrm>
            <a:off x="1667278" y="858838"/>
            <a:ext cx="9680172" cy="679018"/>
          </a:xfrm>
        </p:spPr>
        <p:txBody>
          <a:bodyPr>
            <a:normAutofit/>
          </a:bodyPr>
          <a:lstStyle>
            <a:lvl1pPr marL="0" indent="0" algn="l">
              <a:buNone/>
              <a:defRPr sz="2000">
                <a:solidFill>
                  <a:srgbClr val="2756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65908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72F5C4-C7B0-4DC4-859A-A0EF010A93C9}"/>
              </a:ext>
            </a:extLst>
          </p:cNvPr>
          <p:cNvSpPr>
            <a:spLocks noGrp="1"/>
          </p:cNvSpPr>
          <p:nvPr>
            <p:ph type="title"/>
          </p:nvPr>
        </p:nvSpPr>
        <p:spPr>
          <a:xfrm>
            <a:off x="1131109" y="149630"/>
            <a:ext cx="10216343" cy="888251"/>
          </a:xfr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15254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59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424046"/>
            <a:ext cx="105156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ZoneTexte 6">
            <a:extLst>
              <a:ext uri="{FF2B5EF4-FFF2-40B4-BE49-F238E27FC236}">
                <a16:creationId xmlns:a16="http://schemas.microsoft.com/office/drawing/2014/main" id="{3C90DFE6-3B65-4C64-B5B5-2DEEB26F8551}"/>
              </a:ext>
            </a:extLst>
          </p:cNvPr>
          <p:cNvSpPr txBox="1"/>
          <p:nvPr userDrawn="1"/>
        </p:nvSpPr>
        <p:spPr>
          <a:xfrm>
            <a:off x="9154510" y="6337738"/>
            <a:ext cx="2785241" cy="338554"/>
          </a:xfrm>
          <a:prstGeom prst="rect">
            <a:avLst/>
          </a:prstGeom>
          <a:noFill/>
        </p:spPr>
        <p:txBody>
          <a:bodyPr wrap="square" rtlCol="0">
            <a:spAutoFit/>
          </a:bodyPr>
          <a:lstStyle/>
          <a:p>
            <a:pPr algn="r"/>
            <a:r>
              <a:rPr lang="fr-FR" sz="1600" b="0" dirty="0">
                <a:solidFill>
                  <a:srgbClr val="00A3A6"/>
                </a:solidFill>
                <a:latin typeface="Raleway" panose="020B0503030101060003" pitchFamily="34" charset="0"/>
              </a:rPr>
              <a:t>p. </a:t>
            </a:r>
            <a:fld id="{10B4F56D-375A-4CA4-ABA3-E73F3ECBB440}" type="slidenum">
              <a:rPr lang="fr-FR" sz="1600" b="0" smtClean="0">
                <a:solidFill>
                  <a:srgbClr val="00A3A6"/>
                </a:solidFill>
                <a:latin typeface="Raleway" panose="020B0503030101060003" pitchFamily="34" charset="0"/>
              </a:rPr>
              <a:pPr algn="r"/>
              <a:t>‹N°›</a:t>
            </a:fld>
            <a:endParaRPr lang="fr-FR" sz="1600" b="0" dirty="0">
              <a:solidFill>
                <a:srgbClr val="00A3A6"/>
              </a:solidFill>
              <a:latin typeface="Raleway" panose="020B0503030101060003" pitchFamily="34" charset="0"/>
            </a:endParaRPr>
          </a:p>
        </p:txBody>
      </p:sp>
      <p:pic>
        <p:nvPicPr>
          <p:cNvPr id="8" name="Image 7">
            <a:extLst>
              <a:ext uri="{FF2B5EF4-FFF2-40B4-BE49-F238E27FC236}">
                <a16:creationId xmlns:a16="http://schemas.microsoft.com/office/drawing/2014/main" id="{3E63BFEA-07F3-4F13-8A4F-F19C5BFA54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076187"/>
            <a:ext cx="2667000" cy="800100"/>
          </a:xfrm>
          <a:prstGeom prst="rect">
            <a:avLst/>
          </a:prstGeom>
        </p:spPr>
      </p:pic>
      <p:sp>
        <p:nvSpPr>
          <p:cNvPr id="9" name="ZoneTexte 8">
            <a:extLst>
              <a:ext uri="{FF2B5EF4-FFF2-40B4-BE49-F238E27FC236}">
                <a16:creationId xmlns:a16="http://schemas.microsoft.com/office/drawing/2014/main" id="{CC968A00-50EE-43D0-BEDE-3E86500B1306}"/>
              </a:ext>
            </a:extLst>
          </p:cNvPr>
          <p:cNvSpPr txBox="1"/>
          <p:nvPr userDrawn="1"/>
        </p:nvSpPr>
        <p:spPr>
          <a:xfrm>
            <a:off x="1523999" y="6350734"/>
            <a:ext cx="8954813" cy="253916"/>
          </a:xfrm>
          <a:prstGeom prst="rect">
            <a:avLst/>
          </a:prstGeom>
          <a:noFill/>
        </p:spPr>
        <p:txBody>
          <a:bodyPr wrap="square" rtlCol="0">
            <a:spAutoFit/>
          </a:bodyPr>
          <a:lstStyle/>
          <a:p>
            <a:r>
              <a:rPr lang="fr-FR" sz="1000" dirty="0">
                <a:solidFill>
                  <a:srgbClr val="275662"/>
                </a:solidFill>
                <a:latin typeface="+mn-lt"/>
              </a:rPr>
              <a:t>Agroécologie et ressources en Eau </a:t>
            </a:r>
          </a:p>
        </p:txBody>
      </p:sp>
      <p:sp>
        <p:nvSpPr>
          <p:cNvPr id="10" name="ZoneTexte 9">
            <a:extLst>
              <a:ext uri="{FF2B5EF4-FFF2-40B4-BE49-F238E27FC236}">
                <a16:creationId xmlns:a16="http://schemas.microsoft.com/office/drawing/2014/main" id="{6399AD28-B99C-4405-8224-6C7E45B8EED3}"/>
              </a:ext>
            </a:extLst>
          </p:cNvPr>
          <p:cNvSpPr txBox="1"/>
          <p:nvPr userDrawn="1"/>
        </p:nvSpPr>
        <p:spPr>
          <a:xfrm>
            <a:off x="1523999" y="6533137"/>
            <a:ext cx="8954813" cy="253916"/>
          </a:xfrm>
          <a:prstGeom prst="rect">
            <a:avLst/>
          </a:prstGeom>
          <a:noFill/>
        </p:spPr>
        <p:txBody>
          <a:bodyPr wrap="square" rtlCol="0">
            <a:spAutoFit/>
          </a:bodyPr>
          <a:lstStyle/>
          <a:p>
            <a:r>
              <a:rPr lang="fr-FR" sz="1000" baseline="0" dirty="0">
                <a:solidFill>
                  <a:srgbClr val="00A3A6"/>
                </a:solidFill>
                <a:latin typeface="+mj-lt"/>
              </a:rPr>
              <a:t>22 mai </a:t>
            </a:r>
            <a:r>
              <a:rPr lang="fr-FR" sz="1000" dirty="0">
                <a:solidFill>
                  <a:srgbClr val="00A3A6"/>
                </a:solidFill>
                <a:latin typeface="+mj-lt"/>
              </a:rPr>
              <a:t>2025</a:t>
            </a:r>
          </a:p>
        </p:txBody>
      </p:sp>
      <p:pic>
        <p:nvPicPr>
          <p:cNvPr id="11" name="Imag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546559" y="6070109"/>
            <a:ext cx="1376516" cy="351012"/>
          </a:xfrm>
          <a:prstGeom prst="rect">
            <a:avLst/>
          </a:prstGeom>
        </p:spPr>
      </p:pic>
    </p:spTree>
    <p:extLst>
      <p:ext uri="{BB962C8B-B14F-4D97-AF65-F5344CB8AC3E}">
        <p14:creationId xmlns:p14="http://schemas.microsoft.com/office/powerpoint/2010/main" val="31522625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marL="457200" indent="-457200" algn="l" defTabSz="914400" rtl="0" eaLnBrk="1" latinLnBrk="0" hangingPunct="1">
        <a:lnSpc>
          <a:spcPct val="90000"/>
        </a:lnSpc>
        <a:spcBef>
          <a:spcPct val="0"/>
        </a:spcBef>
        <a:buSzPct val="125000"/>
        <a:buFontTx/>
        <a:buBlip>
          <a:blip r:embed="rId17"/>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Empreinte eau et analyses du cycle de vie</a:t>
            </a:r>
          </a:p>
        </p:txBody>
      </p:sp>
      <p:sp>
        <p:nvSpPr>
          <p:cNvPr id="3" name="Sous-titre 2"/>
          <p:cNvSpPr>
            <a:spLocks noGrp="1"/>
          </p:cNvSpPr>
          <p:nvPr>
            <p:ph type="subTitle" idx="1"/>
          </p:nvPr>
        </p:nvSpPr>
        <p:spPr/>
        <p:txBody>
          <a:bodyPr>
            <a:noAutofit/>
          </a:bodyPr>
          <a:lstStyle/>
          <a:p>
            <a:r>
              <a:rPr lang="fr-FR" sz="2000" dirty="0"/>
              <a:t>Joël Aubin, UMR SAS</a:t>
            </a:r>
            <a:br>
              <a:rPr lang="fr-FR" sz="2000" dirty="0"/>
            </a:br>
            <a:r>
              <a:rPr lang="fr-FR" sz="2000" dirty="0"/>
              <a:t>Paul Lardoux, Plateforme MEANS</a:t>
            </a:r>
          </a:p>
          <a:p>
            <a:r>
              <a:rPr lang="fr-FR" sz="2000" dirty="0"/>
              <a:t>Des emprunts au Mémento Graphique Empreinte Eau</a:t>
            </a:r>
            <a:br>
              <a:rPr lang="fr-FR" sz="2000" dirty="0"/>
            </a:br>
            <a:r>
              <a:rPr lang="fr-FR" sz="2000" dirty="0"/>
              <a:t> (</a:t>
            </a:r>
            <a:r>
              <a:rPr lang="fr-FR" sz="2000" dirty="0" err="1"/>
              <a:t>Maeseele</a:t>
            </a:r>
            <a:r>
              <a:rPr lang="fr-FR" sz="2000" dirty="0"/>
              <a:t> C., </a:t>
            </a:r>
            <a:r>
              <a:rPr lang="fr-FR" sz="2000" dirty="0" err="1"/>
              <a:t>Pradinaud</a:t>
            </a:r>
            <a:r>
              <a:rPr lang="fr-FR" sz="2000" dirty="0"/>
              <a:t> C., Payen S., Roux P. 2021) </a:t>
            </a:r>
            <a:br>
              <a:rPr lang="fr-FR" sz="2000" dirty="0"/>
            </a:br>
            <a:endParaRPr lang="fr-FR" sz="2000" dirty="0"/>
          </a:p>
        </p:txBody>
      </p:sp>
    </p:spTree>
    <p:extLst>
      <p:ext uri="{BB962C8B-B14F-4D97-AF65-F5344CB8AC3E}">
        <p14:creationId xmlns:p14="http://schemas.microsoft.com/office/powerpoint/2010/main" val="178861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Prendre en compte la disponibilité en eau (stress hydrique):</a:t>
            </a:r>
            <a:br>
              <a:rPr lang="fr-FR" dirty="0"/>
            </a:br>
            <a:r>
              <a:rPr lang="fr-FR" dirty="0"/>
              <a:t>La méthode de caractérisation </a:t>
            </a:r>
            <a:r>
              <a:rPr lang="fr-FR" dirty="0" err="1"/>
              <a:t>Aware</a:t>
            </a:r>
            <a:endParaRPr lang="fr-FR" dirty="0"/>
          </a:p>
        </p:txBody>
      </p:sp>
      <p:sp>
        <p:nvSpPr>
          <p:cNvPr id="5" name="Espace réservé du texte 4"/>
          <p:cNvSpPr>
            <a:spLocks noGrp="1"/>
          </p:cNvSpPr>
          <p:nvPr>
            <p:ph type="body" idx="1"/>
          </p:nvPr>
        </p:nvSpPr>
        <p:spPr>
          <a:xfrm>
            <a:off x="1131109" y="1354668"/>
            <a:ext cx="10216341" cy="4189922"/>
          </a:xfrm>
        </p:spPr>
        <p:txBody>
          <a:bodyPr/>
          <a:lstStyle/>
          <a:p>
            <a:pPr marL="285750" indent="-285750">
              <a:buFontTx/>
              <a:buChar char="-"/>
            </a:pPr>
            <a:r>
              <a:rPr lang="fr-FR" sz="2000" dirty="0"/>
              <a:t>Méthode développée par </a:t>
            </a:r>
            <a:r>
              <a:rPr lang="fr-FR" sz="2000" dirty="0" err="1"/>
              <a:t>Boulay</a:t>
            </a:r>
            <a:r>
              <a:rPr lang="fr-FR" sz="2000" dirty="0"/>
              <a:t> et al. (2018)</a:t>
            </a:r>
          </a:p>
          <a:p>
            <a:pPr marL="285750" indent="-285750">
              <a:buFontTx/>
              <a:buChar char="-"/>
            </a:pPr>
            <a:r>
              <a:rPr lang="fr-FR" sz="2000" dirty="0"/>
              <a:t>AWARE: </a:t>
            </a:r>
            <a:r>
              <a:rPr lang="fr-FR" sz="2000" dirty="0" err="1"/>
              <a:t>Available</a:t>
            </a:r>
            <a:r>
              <a:rPr lang="fr-FR" sz="2000" dirty="0"/>
              <a:t> Water </a:t>
            </a:r>
            <a:r>
              <a:rPr lang="fr-FR" sz="2000" dirty="0" err="1"/>
              <a:t>Remaining</a:t>
            </a:r>
            <a:endParaRPr lang="fr-FR" sz="2000" dirty="0"/>
          </a:p>
          <a:p>
            <a:pPr marL="742950" lvl="1" indent="-285750">
              <a:buFontTx/>
              <a:buChar char="-"/>
            </a:pPr>
            <a:r>
              <a:rPr lang="fr-FR" dirty="0">
                <a:solidFill>
                  <a:schemeClr val="tx1"/>
                </a:solidFill>
              </a:rPr>
              <a:t>Basée sur: disponibilité en eau – demande par unité de surface terrestre</a:t>
            </a:r>
          </a:p>
          <a:p>
            <a:pPr marL="1200150" lvl="2" indent="-285750">
              <a:buFontTx/>
              <a:buChar char="-"/>
            </a:pPr>
            <a:r>
              <a:rPr lang="fr-FR" sz="2000" dirty="0">
                <a:solidFill>
                  <a:schemeClr val="tx1"/>
                </a:solidFill>
              </a:rPr>
              <a:t>Demande: besoin des écosystèmes et besoins humains</a:t>
            </a:r>
          </a:p>
          <a:p>
            <a:pPr marL="1200150" lvl="2" indent="-285750">
              <a:buFontTx/>
              <a:buChar char="-"/>
            </a:pPr>
            <a:r>
              <a:rPr lang="fr-FR" sz="2000" dirty="0">
                <a:solidFill>
                  <a:schemeClr val="tx1"/>
                </a:solidFill>
              </a:rPr>
              <a:t>Prise en compte régionalisée des besoins en eau: water </a:t>
            </a:r>
            <a:r>
              <a:rPr lang="fr-FR" sz="2000" dirty="0" err="1">
                <a:solidFill>
                  <a:schemeClr val="tx1"/>
                </a:solidFill>
              </a:rPr>
              <a:t>scarcity</a:t>
            </a:r>
            <a:r>
              <a:rPr lang="fr-FR" sz="2000" dirty="0">
                <a:solidFill>
                  <a:schemeClr val="tx1"/>
                </a:solidFill>
              </a:rPr>
              <a:t> </a:t>
            </a:r>
            <a:r>
              <a:rPr lang="fr-FR" sz="2000" dirty="0" err="1">
                <a:solidFill>
                  <a:schemeClr val="tx1"/>
                </a:solidFill>
              </a:rPr>
              <a:t>footprint</a:t>
            </a:r>
            <a:r>
              <a:rPr lang="fr-FR" sz="2000" dirty="0">
                <a:solidFill>
                  <a:schemeClr val="tx1"/>
                </a:solidFill>
              </a:rPr>
              <a:t>  m</a:t>
            </a:r>
            <a:r>
              <a:rPr lang="fr-FR" sz="2000" baseline="30000" dirty="0">
                <a:solidFill>
                  <a:schemeClr val="tx1"/>
                </a:solidFill>
              </a:rPr>
              <a:t>3</a:t>
            </a:r>
            <a:r>
              <a:rPr lang="fr-FR" sz="2000" dirty="0">
                <a:solidFill>
                  <a:schemeClr val="tx1"/>
                </a:solidFill>
              </a:rPr>
              <a:t> world </a:t>
            </a:r>
            <a:r>
              <a:rPr lang="fr-FR" sz="2000" dirty="0" err="1">
                <a:solidFill>
                  <a:schemeClr val="tx1"/>
                </a:solidFill>
              </a:rPr>
              <a:t>eq</a:t>
            </a:r>
            <a:r>
              <a:rPr lang="fr-FR" sz="2000" dirty="0">
                <a:solidFill>
                  <a:schemeClr val="tx1"/>
                </a:solidFill>
              </a:rPr>
              <a:t>./m</a:t>
            </a:r>
            <a:r>
              <a:rPr lang="fr-FR" sz="2000" baseline="30000" dirty="0">
                <a:solidFill>
                  <a:schemeClr val="tx1"/>
                </a:solidFill>
              </a:rPr>
              <a:t>3</a:t>
            </a:r>
          </a:p>
          <a:p>
            <a:pPr marL="1200150" lvl="2" indent="-285750">
              <a:buFontTx/>
              <a:buChar char="-"/>
            </a:pPr>
            <a:r>
              <a:rPr lang="fr-FR" sz="2000" dirty="0">
                <a:solidFill>
                  <a:schemeClr val="tx1"/>
                </a:solidFill>
              </a:rPr>
              <a:t>Proposition de cartes (SIG), possiblement à l’échelle des bassins versants</a:t>
            </a:r>
          </a:p>
          <a:p>
            <a:pPr marL="1200150" lvl="2" indent="-285750">
              <a:buFontTx/>
              <a:buChar char="-"/>
            </a:pPr>
            <a:endParaRPr lang="fr-FR" dirty="0"/>
          </a:p>
        </p:txBody>
      </p:sp>
      <p:pic>
        <p:nvPicPr>
          <p:cNvPr id="7" name="Image 6"/>
          <p:cNvPicPr>
            <a:picLocks noChangeAspect="1"/>
          </p:cNvPicPr>
          <p:nvPr/>
        </p:nvPicPr>
        <p:blipFill>
          <a:blip r:embed="rId2"/>
          <a:stretch>
            <a:fillRect/>
          </a:stretch>
        </p:blipFill>
        <p:spPr>
          <a:xfrm>
            <a:off x="4996049" y="3849511"/>
            <a:ext cx="7011374" cy="2764155"/>
          </a:xfrm>
          <a:prstGeom prst="rect">
            <a:avLst/>
          </a:prstGeom>
        </p:spPr>
      </p:pic>
      <p:sp>
        <p:nvSpPr>
          <p:cNvPr id="8" name="ZoneTexte 7"/>
          <p:cNvSpPr txBox="1"/>
          <p:nvPr/>
        </p:nvSpPr>
        <p:spPr>
          <a:xfrm>
            <a:off x="2223912" y="4537938"/>
            <a:ext cx="3048000" cy="1323439"/>
          </a:xfrm>
          <a:prstGeom prst="rect">
            <a:avLst/>
          </a:prstGeom>
          <a:noFill/>
        </p:spPr>
        <p:txBody>
          <a:bodyPr wrap="square" rtlCol="0">
            <a:spAutoFit/>
          </a:bodyPr>
          <a:lstStyle/>
          <a:p>
            <a:r>
              <a:rPr lang="fr-FR" sz="1600" dirty="0"/>
              <a:t>Facteurs de caractérisation AWARE pour l'empreinte de la disponibilité en eau, en m3 d'</a:t>
            </a:r>
            <a:r>
              <a:rPr lang="fr-FR" sz="1600" dirty="0" err="1"/>
              <a:t>éq</a:t>
            </a:r>
            <a:r>
              <a:rPr lang="fr-FR" sz="1600" dirty="0"/>
              <a:t>. mondial /m3 consommé dans la région i . </a:t>
            </a:r>
            <a:r>
              <a:rPr lang="fr-FR" sz="1600" dirty="0" err="1"/>
              <a:t>Boulay</a:t>
            </a:r>
            <a:r>
              <a:rPr lang="fr-FR" sz="1600" dirty="0"/>
              <a:t> et al. ,2018</a:t>
            </a:r>
          </a:p>
        </p:txBody>
      </p:sp>
    </p:spTree>
    <p:extLst>
      <p:ext uri="{BB962C8B-B14F-4D97-AF65-F5344CB8AC3E}">
        <p14:creationId xmlns:p14="http://schemas.microsoft.com/office/powerpoint/2010/main" val="56461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6834" y="158332"/>
            <a:ext cx="10216343" cy="888251"/>
          </a:xfrm>
        </p:spPr>
        <p:txBody>
          <a:bodyPr/>
          <a:lstStyle/>
          <a:p>
            <a:r>
              <a:rPr lang="fr-FR" dirty="0"/>
              <a:t>Exemple de l’empreinte eau du T </a:t>
            </a:r>
            <a:r>
              <a:rPr lang="fr-FR" dirty="0" err="1"/>
              <a:t>shirt</a:t>
            </a:r>
            <a:r>
              <a:rPr lang="fr-FR" dirty="0"/>
              <a:t> calculée avec AWARE</a:t>
            </a:r>
          </a:p>
        </p:txBody>
      </p:sp>
      <p:pic>
        <p:nvPicPr>
          <p:cNvPr id="3" name="Image 2"/>
          <p:cNvPicPr>
            <a:picLocks noChangeAspect="1"/>
          </p:cNvPicPr>
          <p:nvPr/>
        </p:nvPicPr>
        <p:blipFill>
          <a:blip r:embed="rId2"/>
          <a:stretch>
            <a:fillRect/>
          </a:stretch>
        </p:blipFill>
        <p:spPr>
          <a:xfrm>
            <a:off x="480693" y="1628666"/>
            <a:ext cx="1757346" cy="1656402"/>
          </a:xfrm>
          <a:prstGeom prst="rect">
            <a:avLst/>
          </a:prstGeom>
        </p:spPr>
      </p:pic>
      <p:sp>
        <p:nvSpPr>
          <p:cNvPr id="5" name="ZoneTexte 4"/>
          <p:cNvSpPr txBox="1"/>
          <p:nvPr/>
        </p:nvSpPr>
        <p:spPr>
          <a:xfrm>
            <a:off x="604841" y="3414536"/>
            <a:ext cx="1641618" cy="1200329"/>
          </a:xfrm>
          <a:prstGeom prst="rect">
            <a:avLst/>
          </a:prstGeom>
          <a:noFill/>
        </p:spPr>
        <p:txBody>
          <a:bodyPr wrap="square" rtlCol="0">
            <a:spAutoFit/>
          </a:bodyPr>
          <a:lstStyle/>
          <a:p>
            <a:r>
              <a:rPr lang="fr-FR" dirty="0"/>
              <a:t>125g, en coton, 3 ans de durée de vie, 400 lavages</a:t>
            </a:r>
          </a:p>
        </p:txBody>
      </p:sp>
      <p:graphicFrame>
        <p:nvGraphicFramePr>
          <p:cNvPr id="8" name="Graphique 7"/>
          <p:cNvGraphicFramePr>
            <a:graphicFrameLocks/>
          </p:cNvGraphicFramePr>
          <p:nvPr>
            <p:extLst>
              <p:ext uri="{D42A27DB-BD31-4B8C-83A1-F6EECF244321}">
                <p14:modId xmlns:p14="http://schemas.microsoft.com/office/powerpoint/2010/main" val="2662468212"/>
              </p:ext>
            </p:extLst>
          </p:nvPr>
        </p:nvGraphicFramePr>
        <p:xfrm>
          <a:off x="2904859" y="1600091"/>
          <a:ext cx="2709863" cy="3514725"/>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4976900" y="3414536"/>
            <a:ext cx="1275644" cy="830997"/>
          </a:xfrm>
          <a:prstGeom prst="rect">
            <a:avLst/>
          </a:prstGeom>
          <a:noFill/>
        </p:spPr>
        <p:txBody>
          <a:bodyPr wrap="square" rtlCol="0">
            <a:spAutoFit/>
          </a:bodyPr>
          <a:lstStyle/>
          <a:p>
            <a:r>
              <a:rPr lang="fr-FR" sz="1600" b="1" dirty="0"/>
              <a:t>Agriculture irriguée en Inde</a:t>
            </a:r>
          </a:p>
        </p:txBody>
      </p:sp>
      <p:sp>
        <p:nvSpPr>
          <p:cNvPr id="10" name="ZoneTexte 9"/>
          <p:cNvSpPr txBox="1"/>
          <p:nvPr/>
        </p:nvSpPr>
        <p:spPr>
          <a:xfrm>
            <a:off x="4259790" y="3645368"/>
            <a:ext cx="598311" cy="307777"/>
          </a:xfrm>
          <a:prstGeom prst="rect">
            <a:avLst/>
          </a:prstGeom>
          <a:noFill/>
        </p:spPr>
        <p:txBody>
          <a:bodyPr wrap="square" rtlCol="0">
            <a:spAutoFit/>
          </a:bodyPr>
          <a:lstStyle/>
          <a:p>
            <a:r>
              <a:rPr lang="fr-FR" sz="1400" b="1" dirty="0"/>
              <a:t>91%</a:t>
            </a:r>
          </a:p>
        </p:txBody>
      </p:sp>
      <p:sp>
        <p:nvSpPr>
          <p:cNvPr id="11" name="ZoneTexte 10"/>
          <p:cNvSpPr txBox="1"/>
          <p:nvPr/>
        </p:nvSpPr>
        <p:spPr>
          <a:xfrm>
            <a:off x="4259789" y="1750255"/>
            <a:ext cx="598311" cy="307777"/>
          </a:xfrm>
          <a:prstGeom prst="rect">
            <a:avLst/>
          </a:prstGeom>
          <a:noFill/>
        </p:spPr>
        <p:txBody>
          <a:bodyPr wrap="square" rtlCol="0">
            <a:spAutoFit/>
          </a:bodyPr>
          <a:lstStyle/>
          <a:p>
            <a:r>
              <a:rPr lang="fr-FR" sz="1400" b="1" dirty="0"/>
              <a:t>7%</a:t>
            </a:r>
          </a:p>
        </p:txBody>
      </p:sp>
      <p:sp>
        <p:nvSpPr>
          <p:cNvPr id="12" name="ZoneTexte 11"/>
          <p:cNvSpPr txBox="1"/>
          <p:nvPr/>
        </p:nvSpPr>
        <p:spPr>
          <a:xfrm>
            <a:off x="4976900" y="2911393"/>
            <a:ext cx="1275644" cy="584775"/>
          </a:xfrm>
          <a:prstGeom prst="rect">
            <a:avLst/>
          </a:prstGeom>
          <a:noFill/>
        </p:spPr>
        <p:txBody>
          <a:bodyPr wrap="square" rtlCol="0">
            <a:spAutoFit/>
          </a:bodyPr>
          <a:lstStyle/>
          <a:p>
            <a:r>
              <a:rPr lang="fr-FR" sz="1600" b="1" dirty="0"/>
              <a:t>Lavages France</a:t>
            </a:r>
          </a:p>
        </p:txBody>
      </p:sp>
      <p:sp>
        <p:nvSpPr>
          <p:cNvPr id="14" name="ZoneTexte 13"/>
          <p:cNvSpPr txBox="1"/>
          <p:nvPr/>
        </p:nvSpPr>
        <p:spPr>
          <a:xfrm>
            <a:off x="4234387" y="1573939"/>
            <a:ext cx="598311" cy="307777"/>
          </a:xfrm>
          <a:prstGeom prst="rect">
            <a:avLst/>
          </a:prstGeom>
          <a:noFill/>
        </p:spPr>
        <p:txBody>
          <a:bodyPr wrap="square" rtlCol="0">
            <a:spAutoFit/>
          </a:bodyPr>
          <a:lstStyle/>
          <a:p>
            <a:r>
              <a:rPr lang="fr-FR" sz="1400" b="1" dirty="0"/>
              <a:t>2%</a:t>
            </a:r>
          </a:p>
        </p:txBody>
      </p:sp>
      <p:sp>
        <p:nvSpPr>
          <p:cNvPr id="15" name="ZoneTexte 14"/>
          <p:cNvSpPr txBox="1"/>
          <p:nvPr/>
        </p:nvSpPr>
        <p:spPr>
          <a:xfrm>
            <a:off x="4976900" y="1919533"/>
            <a:ext cx="1275644" cy="830997"/>
          </a:xfrm>
          <a:prstGeom prst="rect">
            <a:avLst/>
          </a:prstGeom>
          <a:noFill/>
        </p:spPr>
        <p:txBody>
          <a:bodyPr wrap="square" rtlCol="0">
            <a:spAutoFit/>
          </a:bodyPr>
          <a:lstStyle/>
          <a:p>
            <a:r>
              <a:rPr lang="fr-FR" sz="1600" b="1" dirty="0"/>
              <a:t>Fabrication textile + distribution</a:t>
            </a:r>
          </a:p>
        </p:txBody>
      </p:sp>
      <p:sp>
        <p:nvSpPr>
          <p:cNvPr id="16" name="ZoneTexte 15"/>
          <p:cNvSpPr txBox="1"/>
          <p:nvPr/>
        </p:nvSpPr>
        <p:spPr>
          <a:xfrm>
            <a:off x="4976900" y="1493335"/>
            <a:ext cx="1275644" cy="338554"/>
          </a:xfrm>
          <a:prstGeom prst="rect">
            <a:avLst/>
          </a:prstGeom>
          <a:noFill/>
        </p:spPr>
        <p:txBody>
          <a:bodyPr wrap="square" rtlCol="0">
            <a:spAutoFit/>
          </a:bodyPr>
          <a:lstStyle/>
          <a:p>
            <a:r>
              <a:rPr lang="fr-FR" sz="1600" b="1" dirty="0"/>
              <a:t>Fin de vie</a:t>
            </a:r>
          </a:p>
        </p:txBody>
      </p:sp>
      <p:cxnSp>
        <p:nvCxnSpPr>
          <p:cNvPr id="18" name="Connecteur droit avec flèche 17"/>
          <p:cNvCxnSpPr>
            <a:stCxn id="12" idx="1"/>
            <a:endCxn id="11" idx="3"/>
          </p:cNvCxnSpPr>
          <p:nvPr/>
        </p:nvCxnSpPr>
        <p:spPr>
          <a:xfrm flipH="1" flipV="1">
            <a:off x="4858100" y="1904144"/>
            <a:ext cx="118800" cy="1299637"/>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4858100" y="1750255"/>
            <a:ext cx="203602" cy="417605"/>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6" idx="1"/>
          </p:cNvCxnSpPr>
          <p:nvPr/>
        </p:nvCxnSpPr>
        <p:spPr>
          <a:xfrm flipH="1">
            <a:off x="4858100" y="1662612"/>
            <a:ext cx="118800" cy="72255"/>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9" idx="1"/>
          </p:cNvCxnSpPr>
          <p:nvPr/>
        </p:nvCxnSpPr>
        <p:spPr>
          <a:xfrm flipH="1" flipV="1">
            <a:off x="4666192" y="3830034"/>
            <a:ext cx="310708" cy="1"/>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3130903" y="5356225"/>
            <a:ext cx="235937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t>Consommation d’eau:</a:t>
            </a:r>
          </a:p>
          <a:p>
            <a:pPr algn="ctr"/>
            <a:r>
              <a:rPr lang="fr-FR" b="1" dirty="0"/>
              <a:t>1,34 m</a:t>
            </a:r>
            <a:r>
              <a:rPr lang="fr-FR" b="1" baseline="30000" dirty="0"/>
              <a:t>3</a:t>
            </a:r>
          </a:p>
        </p:txBody>
      </p:sp>
      <p:sp>
        <p:nvSpPr>
          <p:cNvPr id="29" name="Rectangle 28"/>
          <p:cNvSpPr/>
          <p:nvPr/>
        </p:nvSpPr>
        <p:spPr>
          <a:xfrm>
            <a:off x="3040592" y="919692"/>
            <a:ext cx="2878666" cy="41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Inventaire</a:t>
            </a:r>
          </a:p>
        </p:txBody>
      </p:sp>
      <p:sp>
        <p:nvSpPr>
          <p:cNvPr id="30" name="Rectangle 29"/>
          <p:cNvSpPr/>
          <p:nvPr/>
        </p:nvSpPr>
        <p:spPr>
          <a:xfrm>
            <a:off x="6252545" y="919691"/>
            <a:ext cx="2377106" cy="41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Facteur de disponibilité</a:t>
            </a:r>
          </a:p>
        </p:txBody>
      </p:sp>
      <p:sp>
        <p:nvSpPr>
          <p:cNvPr id="33" name="ZoneTexte 32"/>
          <p:cNvSpPr txBox="1"/>
          <p:nvPr/>
        </p:nvSpPr>
        <p:spPr>
          <a:xfrm>
            <a:off x="6925291" y="3720009"/>
            <a:ext cx="1861345" cy="400110"/>
          </a:xfrm>
          <a:prstGeom prst="rect">
            <a:avLst/>
          </a:prstGeom>
          <a:noFill/>
        </p:spPr>
        <p:txBody>
          <a:bodyPr wrap="square" rtlCol="0">
            <a:spAutoFit/>
          </a:bodyPr>
          <a:lstStyle/>
          <a:p>
            <a:r>
              <a:rPr lang="fr-FR" sz="2000" b="1" dirty="0"/>
              <a:t>31,5 m</a:t>
            </a:r>
            <a:r>
              <a:rPr lang="fr-FR" sz="2000" b="1" baseline="30000" dirty="0"/>
              <a:t>3</a:t>
            </a:r>
            <a:r>
              <a:rPr lang="fr-FR" sz="2000" b="1" dirty="0"/>
              <a:t> </a:t>
            </a:r>
            <a:r>
              <a:rPr lang="fr-FR" sz="2000" b="1" dirty="0" err="1"/>
              <a:t>éq</a:t>
            </a:r>
            <a:r>
              <a:rPr lang="fr-FR" sz="2000" b="1" dirty="0"/>
              <a:t>/m</a:t>
            </a:r>
            <a:r>
              <a:rPr lang="fr-FR" sz="2000" b="1" baseline="30000" dirty="0"/>
              <a:t>3</a:t>
            </a:r>
          </a:p>
        </p:txBody>
      </p:sp>
      <p:sp>
        <p:nvSpPr>
          <p:cNvPr id="34" name="ZoneTexte 33"/>
          <p:cNvSpPr txBox="1"/>
          <p:nvPr/>
        </p:nvSpPr>
        <p:spPr>
          <a:xfrm>
            <a:off x="6925291" y="2987444"/>
            <a:ext cx="1861345" cy="400110"/>
          </a:xfrm>
          <a:prstGeom prst="rect">
            <a:avLst/>
          </a:prstGeom>
          <a:noFill/>
        </p:spPr>
        <p:txBody>
          <a:bodyPr wrap="square" rtlCol="0">
            <a:spAutoFit/>
          </a:bodyPr>
          <a:lstStyle/>
          <a:p>
            <a:r>
              <a:rPr lang="fr-FR" sz="2000" b="1" dirty="0"/>
              <a:t>8,1 m</a:t>
            </a:r>
            <a:r>
              <a:rPr lang="fr-FR" sz="2000" b="1" baseline="30000" dirty="0"/>
              <a:t>3</a:t>
            </a:r>
            <a:r>
              <a:rPr lang="fr-FR" sz="2000" b="1" dirty="0"/>
              <a:t> </a:t>
            </a:r>
            <a:r>
              <a:rPr lang="fr-FR" sz="2000" b="1" dirty="0" err="1"/>
              <a:t>éq</a:t>
            </a:r>
            <a:r>
              <a:rPr lang="fr-FR" sz="2000" b="1" dirty="0"/>
              <a:t>/m</a:t>
            </a:r>
            <a:r>
              <a:rPr lang="fr-FR" sz="2000" b="1" baseline="30000" dirty="0"/>
              <a:t>3</a:t>
            </a:r>
          </a:p>
        </p:txBody>
      </p:sp>
      <p:sp>
        <p:nvSpPr>
          <p:cNvPr id="35" name="ZoneTexte 34"/>
          <p:cNvSpPr txBox="1"/>
          <p:nvPr/>
        </p:nvSpPr>
        <p:spPr>
          <a:xfrm>
            <a:off x="6944250" y="1831889"/>
            <a:ext cx="1861345" cy="400110"/>
          </a:xfrm>
          <a:prstGeom prst="rect">
            <a:avLst/>
          </a:prstGeom>
          <a:noFill/>
        </p:spPr>
        <p:txBody>
          <a:bodyPr wrap="square" rtlCol="0">
            <a:spAutoFit/>
          </a:bodyPr>
          <a:lstStyle/>
          <a:p>
            <a:r>
              <a:rPr lang="fr-FR" sz="2000" b="1" dirty="0"/>
              <a:t>X m</a:t>
            </a:r>
            <a:r>
              <a:rPr lang="fr-FR" sz="2000" b="1" baseline="30000" dirty="0"/>
              <a:t>3</a:t>
            </a:r>
            <a:r>
              <a:rPr lang="fr-FR" sz="2000" b="1" dirty="0"/>
              <a:t> </a:t>
            </a:r>
            <a:r>
              <a:rPr lang="fr-FR" sz="2000" b="1" dirty="0" err="1"/>
              <a:t>éq</a:t>
            </a:r>
            <a:r>
              <a:rPr lang="fr-FR" sz="2000" b="1" dirty="0"/>
              <a:t>/m</a:t>
            </a:r>
            <a:r>
              <a:rPr lang="fr-FR" sz="2000" b="1" baseline="30000" dirty="0"/>
              <a:t>3</a:t>
            </a:r>
          </a:p>
        </p:txBody>
      </p:sp>
      <p:cxnSp>
        <p:nvCxnSpPr>
          <p:cNvPr id="36" name="Connecteur droit avec flèche 35"/>
          <p:cNvCxnSpPr>
            <a:stCxn id="33" idx="1"/>
          </p:cNvCxnSpPr>
          <p:nvPr/>
        </p:nvCxnSpPr>
        <p:spPr>
          <a:xfrm flipH="1">
            <a:off x="6032147" y="3920064"/>
            <a:ext cx="893144" cy="0"/>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flipV="1">
            <a:off x="5919258" y="3187499"/>
            <a:ext cx="965313" cy="1"/>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a:off x="6442600" y="1932402"/>
            <a:ext cx="446572" cy="3926"/>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a:off x="6437999" y="2105556"/>
            <a:ext cx="446572" cy="3926"/>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a:off x="6437999" y="2277716"/>
            <a:ext cx="446572" cy="3926"/>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962938" y="915584"/>
            <a:ext cx="2377106" cy="41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Résultat</a:t>
            </a:r>
          </a:p>
        </p:txBody>
      </p:sp>
      <p:sp>
        <p:nvSpPr>
          <p:cNvPr id="50" name="ZoneTexte 49"/>
          <p:cNvSpPr txBox="1"/>
          <p:nvPr/>
        </p:nvSpPr>
        <p:spPr>
          <a:xfrm>
            <a:off x="8934713" y="5356224"/>
            <a:ext cx="235937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t>Consommation d’eau AWARE:</a:t>
            </a:r>
          </a:p>
          <a:p>
            <a:pPr algn="ctr"/>
            <a:r>
              <a:rPr lang="fr-FR" b="1" dirty="0"/>
              <a:t>42 m</a:t>
            </a:r>
            <a:r>
              <a:rPr lang="fr-FR" b="1" baseline="30000" dirty="0"/>
              <a:t>3</a:t>
            </a:r>
          </a:p>
        </p:txBody>
      </p:sp>
      <p:graphicFrame>
        <p:nvGraphicFramePr>
          <p:cNvPr id="51" name="Graphique 50"/>
          <p:cNvGraphicFramePr>
            <a:graphicFrameLocks/>
          </p:cNvGraphicFramePr>
          <p:nvPr>
            <p:extLst>
              <p:ext uri="{D42A27DB-BD31-4B8C-83A1-F6EECF244321}">
                <p14:modId xmlns:p14="http://schemas.microsoft.com/office/powerpoint/2010/main" val="2630040832"/>
              </p:ext>
            </p:extLst>
          </p:nvPr>
        </p:nvGraphicFramePr>
        <p:xfrm>
          <a:off x="8637589" y="1587386"/>
          <a:ext cx="2709863" cy="3514725"/>
        </p:xfrm>
        <a:graphic>
          <a:graphicData uri="http://schemas.openxmlformats.org/drawingml/2006/chart">
            <c:chart xmlns:c="http://schemas.openxmlformats.org/drawingml/2006/chart" xmlns:r="http://schemas.openxmlformats.org/officeDocument/2006/relationships" r:id="rId4"/>
          </a:graphicData>
        </a:graphic>
      </p:graphicFrame>
      <p:sp>
        <p:nvSpPr>
          <p:cNvPr id="52" name="ZoneTexte 51"/>
          <p:cNvSpPr txBox="1"/>
          <p:nvPr/>
        </p:nvSpPr>
        <p:spPr>
          <a:xfrm>
            <a:off x="9889922" y="3608081"/>
            <a:ext cx="598311" cy="307777"/>
          </a:xfrm>
          <a:prstGeom prst="rect">
            <a:avLst/>
          </a:prstGeom>
          <a:noFill/>
        </p:spPr>
        <p:txBody>
          <a:bodyPr wrap="square" rtlCol="0">
            <a:spAutoFit/>
          </a:bodyPr>
          <a:lstStyle/>
          <a:p>
            <a:r>
              <a:rPr lang="fr-FR" sz="1400" b="1" dirty="0"/>
              <a:t>97%</a:t>
            </a:r>
          </a:p>
        </p:txBody>
      </p:sp>
      <p:sp>
        <p:nvSpPr>
          <p:cNvPr id="53" name="ZoneTexte 52"/>
          <p:cNvSpPr txBox="1"/>
          <p:nvPr/>
        </p:nvSpPr>
        <p:spPr>
          <a:xfrm>
            <a:off x="9992520" y="1723108"/>
            <a:ext cx="598311" cy="307777"/>
          </a:xfrm>
          <a:prstGeom prst="rect">
            <a:avLst/>
          </a:prstGeom>
          <a:noFill/>
        </p:spPr>
        <p:txBody>
          <a:bodyPr wrap="square" rtlCol="0">
            <a:spAutoFit/>
          </a:bodyPr>
          <a:lstStyle/>
          <a:p>
            <a:r>
              <a:rPr lang="fr-FR" sz="1400" b="1" dirty="0"/>
              <a:t>2%</a:t>
            </a:r>
          </a:p>
        </p:txBody>
      </p:sp>
      <p:sp>
        <p:nvSpPr>
          <p:cNvPr id="54" name="ZoneTexte 53"/>
          <p:cNvSpPr txBox="1"/>
          <p:nvPr/>
        </p:nvSpPr>
        <p:spPr>
          <a:xfrm>
            <a:off x="9986518" y="1518701"/>
            <a:ext cx="598311" cy="307777"/>
          </a:xfrm>
          <a:prstGeom prst="rect">
            <a:avLst/>
          </a:prstGeom>
          <a:noFill/>
        </p:spPr>
        <p:txBody>
          <a:bodyPr wrap="square" rtlCol="0">
            <a:spAutoFit/>
          </a:bodyPr>
          <a:lstStyle/>
          <a:p>
            <a:r>
              <a:rPr lang="fr-FR" sz="1400" b="1" dirty="0"/>
              <a:t>1%</a:t>
            </a:r>
          </a:p>
        </p:txBody>
      </p:sp>
      <p:sp>
        <p:nvSpPr>
          <p:cNvPr id="4" name="ZoneTexte 3"/>
          <p:cNvSpPr txBox="1"/>
          <p:nvPr/>
        </p:nvSpPr>
        <p:spPr>
          <a:xfrm>
            <a:off x="5919258" y="913606"/>
            <a:ext cx="333286" cy="369332"/>
          </a:xfrm>
          <a:prstGeom prst="rect">
            <a:avLst/>
          </a:prstGeom>
          <a:noFill/>
        </p:spPr>
        <p:txBody>
          <a:bodyPr wrap="square" rtlCol="0">
            <a:spAutoFit/>
          </a:bodyPr>
          <a:lstStyle/>
          <a:p>
            <a:r>
              <a:rPr lang="fr-FR" b="1" dirty="0" smtClean="0"/>
              <a:t>X</a:t>
            </a:r>
            <a:endParaRPr lang="fr-FR" b="1" dirty="0"/>
          </a:p>
        </p:txBody>
      </p:sp>
      <p:sp>
        <p:nvSpPr>
          <p:cNvPr id="37" name="ZoneTexte 36"/>
          <p:cNvSpPr txBox="1"/>
          <p:nvPr/>
        </p:nvSpPr>
        <p:spPr>
          <a:xfrm>
            <a:off x="8638952" y="930602"/>
            <a:ext cx="333286" cy="369332"/>
          </a:xfrm>
          <a:prstGeom prst="rect">
            <a:avLst/>
          </a:prstGeom>
          <a:noFill/>
        </p:spPr>
        <p:txBody>
          <a:bodyPr wrap="square" rtlCol="0">
            <a:spAutoFit/>
          </a:bodyPr>
          <a:lstStyle/>
          <a:p>
            <a:r>
              <a:rPr lang="fr-FR" b="1" dirty="0" smtClean="0"/>
              <a:t>=</a:t>
            </a:r>
            <a:endParaRPr lang="fr-FR" b="1" dirty="0"/>
          </a:p>
        </p:txBody>
      </p:sp>
    </p:spTree>
    <p:extLst>
      <p:ext uri="{BB962C8B-B14F-4D97-AF65-F5344CB8AC3E}">
        <p14:creationId xmlns:p14="http://schemas.microsoft.com/office/powerpoint/2010/main" val="204011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résumé</a:t>
            </a:r>
          </a:p>
        </p:txBody>
      </p:sp>
      <p:sp>
        <p:nvSpPr>
          <p:cNvPr id="3" name="Espace réservé du texte 2"/>
          <p:cNvSpPr>
            <a:spLocks noGrp="1"/>
          </p:cNvSpPr>
          <p:nvPr>
            <p:ph type="body" idx="1"/>
          </p:nvPr>
        </p:nvSpPr>
        <p:spPr>
          <a:xfrm>
            <a:off x="1141037" y="1433081"/>
            <a:ext cx="9680172" cy="4006733"/>
          </a:xfrm>
        </p:spPr>
        <p:txBody>
          <a:bodyPr>
            <a:normAutofit/>
          </a:bodyPr>
          <a:lstStyle/>
          <a:p>
            <a:r>
              <a:rPr lang="fr-FR" sz="2400" b="1" dirty="0"/>
              <a:t>L’empreinte eau (EA) :</a:t>
            </a:r>
          </a:p>
          <a:p>
            <a:pPr marL="342900" indent="-342900">
              <a:buFontTx/>
              <a:buChar char="-"/>
            </a:pPr>
            <a:r>
              <a:rPr lang="fr-FR" sz="2400" dirty="0"/>
              <a:t>Comptabilise toutes les consommations à l’échelle du cycle de vie d’un produit</a:t>
            </a:r>
          </a:p>
          <a:p>
            <a:pPr marL="342900" indent="-342900">
              <a:buFontTx/>
              <a:buChar char="-"/>
            </a:pPr>
            <a:r>
              <a:rPr lang="fr-FR" sz="2400" dirty="0"/>
              <a:t>Elle prend en compte la disponibilité en eau en fonction des territoires</a:t>
            </a:r>
          </a:p>
          <a:p>
            <a:pPr marL="342900" indent="-342900">
              <a:buFontTx/>
              <a:buChar char="-"/>
            </a:pPr>
            <a:r>
              <a:rPr lang="fr-FR" sz="2400" dirty="0"/>
              <a:t>L’EA monocritère: permet de communiquer facilement, est recommandée par le PNUE, la Commission Européenne, est inclue dans le PEF</a:t>
            </a:r>
          </a:p>
          <a:p>
            <a:pPr marL="342900" indent="-342900">
              <a:buFontTx/>
              <a:buChar char="-"/>
            </a:pPr>
            <a:r>
              <a:rPr lang="fr-FR" sz="2400" dirty="0"/>
              <a:t>L’EA multicritère: inclue la pollution de l’eau, mais nécessite </a:t>
            </a:r>
            <a:r>
              <a:rPr lang="fr-FR" sz="2400" dirty="0" smtClean="0"/>
              <a:t>le </a:t>
            </a:r>
            <a:r>
              <a:rPr lang="fr-FR" sz="2400" dirty="0"/>
              <a:t>passage par des approches ACV </a:t>
            </a:r>
            <a:r>
              <a:rPr lang="fr-FR" sz="2400" dirty="0" smtClean="0"/>
              <a:t>avec </a:t>
            </a:r>
            <a:r>
              <a:rPr lang="fr-FR" sz="2400" dirty="0"/>
              <a:t>des outils et bases de données</a:t>
            </a:r>
          </a:p>
        </p:txBody>
      </p:sp>
    </p:spTree>
    <p:extLst>
      <p:ext uri="{BB962C8B-B14F-4D97-AF65-F5344CB8AC3E}">
        <p14:creationId xmlns:p14="http://schemas.microsoft.com/office/powerpoint/2010/main" val="203616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Des enjeux </a:t>
            </a:r>
          </a:p>
        </p:txBody>
      </p:sp>
      <p:sp>
        <p:nvSpPr>
          <p:cNvPr id="4" name="Espace réservé du contenu 3"/>
          <p:cNvSpPr>
            <a:spLocks noGrp="1"/>
          </p:cNvSpPr>
          <p:nvPr>
            <p:ph type="body" idx="1"/>
          </p:nvPr>
        </p:nvSpPr>
        <p:spPr>
          <a:xfrm>
            <a:off x="1131109" y="1304926"/>
            <a:ext cx="10216341" cy="4239664"/>
          </a:xfrm>
        </p:spPr>
        <p:txBody>
          <a:bodyPr>
            <a:normAutofit fontScale="85000" lnSpcReduction="20000"/>
          </a:bodyPr>
          <a:lstStyle/>
          <a:p>
            <a:r>
              <a:rPr lang="fr-FR" sz="2000" dirty="0"/>
              <a:t>Il reste néanmoins à relever certains défis:</a:t>
            </a:r>
          </a:p>
          <a:p>
            <a:r>
              <a:rPr lang="fr-FR" sz="2000" b="1" dirty="0"/>
              <a:t>Sur les inventaires</a:t>
            </a:r>
          </a:p>
          <a:p>
            <a:r>
              <a:rPr lang="fr-FR" sz="2000" dirty="0"/>
              <a:t>	- les bilans de consommation en eau sont à affiner, standardiser et généraliser pour les productions végétales et animales</a:t>
            </a:r>
          </a:p>
          <a:p>
            <a:r>
              <a:rPr lang="fr-FR" sz="2000" dirty="0"/>
              <a:t>	- les bilans de consommation en eau sont à boucler entre productions animales et végétales</a:t>
            </a:r>
          </a:p>
          <a:p>
            <a:r>
              <a:rPr lang="fr-FR" sz="2000" dirty="0"/>
              <a:t>	- ces informations sont à géo référencer</a:t>
            </a:r>
          </a:p>
          <a:p>
            <a:r>
              <a:rPr lang="fr-FR" sz="2000" dirty="0"/>
              <a:t>		- pour utiliser des modèles de devenir associés aux contextes pédoclimatiques</a:t>
            </a:r>
          </a:p>
          <a:p>
            <a:r>
              <a:rPr lang="fr-FR" sz="2000" dirty="0"/>
              <a:t>		- pour utiliser les facteurs de caractérisation spatialisés de disponibilité en eau</a:t>
            </a:r>
          </a:p>
          <a:p>
            <a:r>
              <a:rPr lang="fr-FR" sz="2000" b="1" dirty="0"/>
              <a:t>Sur les outils et bases de données</a:t>
            </a:r>
          </a:p>
          <a:p>
            <a:r>
              <a:rPr lang="fr-FR" sz="2000" dirty="0"/>
              <a:t>	- Améliorer les outils de calcul pour simplifier le recueil des données d’inventaire (Ex: MEANS </a:t>
            </a:r>
            <a:r>
              <a:rPr lang="fr-FR" sz="2000" dirty="0" err="1"/>
              <a:t>InOut</a:t>
            </a:r>
            <a:r>
              <a:rPr lang="fr-FR" sz="2000" dirty="0"/>
              <a:t>)</a:t>
            </a:r>
          </a:p>
          <a:p>
            <a:r>
              <a:rPr lang="fr-FR" sz="2000" dirty="0"/>
              <a:t>	- Améliorer la transparence (hypothèses utilisées) et la qualité des données (indices de qualité)</a:t>
            </a:r>
          </a:p>
          <a:p>
            <a:r>
              <a:rPr lang="fr-FR" sz="2000" dirty="0"/>
              <a:t>	- Permettre une mise à disposition large de ces données </a:t>
            </a:r>
          </a:p>
          <a:p>
            <a:endParaRPr lang="fr-FR" sz="2000" dirty="0"/>
          </a:p>
          <a:p>
            <a:r>
              <a:rPr lang="fr-FR" sz="2000" b="1" dirty="0"/>
              <a:t>Améliorer les échanges de méthodes, données et outils entre hydrologues et environnementalistes</a:t>
            </a:r>
          </a:p>
        </p:txBody>
      </p:sp>
    </p:spTree>
    <p:extLst>
      <p:ext uri="{BB962C8B-B14F-4D97-AF65-F5344CB8AC3E}">
        <p14:creationId xmlns:p14="http://schemas.microsoft.com/office/powerpoint/2010/main" val="574092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Merci pour votre attention</a:t>
            </a:r>
          </a:p>
        </p:txBody>
      </p:sp>
    </p:spTree>
    <p:extLst>
      <p:ext uri="{BB962C8B-B14F-4D97-AF65-F5344CB8AC3E}">
        <p14:creationId xmlns:p14="http://schemas.microsoft.com/office/powerpoint/2010/main" val="70736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empreinte eau?</a:t>
            </a:r>
          </a:p>
        </p:txBody>
      </p:sp>
      <p:sp>
        <p:nvSpPr>
          <p:cNvPr id="4" name="ZoneTexte 3"/>
          <p:cNvSpPr txBox="1"/>
          <p:nvPr/>
        </p:nvSpPr>
        <p:spPr>
          <a:xfrm>
            <a:off x="1131109" y="1236859"/>
            <a:ext cx="9504218" cy="954107"/>
          </a:xfrm>
          <a:prstGeom prst="rect">
            <a:avLst/>
          </a:prstGeom>
          <a:noFill/>
        </p:spPr>
        <p:txBody>
          <a:bodyPr wrap="square" rtlCol="0">
            <a:spAutoFit/>
          </a:bodyPr>
          <a:lstStyle/>
          <a:p>
            <a:r>
              <a:rPr lang="fr-FR" sz="2800" dirty="0"/>
              <a:t>Avoir une image de la consommation et de la pollution en eau associée à un produit, un service, ou une organisation.</a:t>
            </a:r>
          </a:p>
        </p:txBody>
      </p:sp>
      <p:pic>
        <p:nvPicPr>
          <p:cNvPr id="3" name="Image 2"/>
          <p:cNvPicPr>
            <a:picLocks noChangeAspect="1"/>
          </p:cNvPicPr>
          <p:nvPr/>
        </p:nvPicPr>
        <p:blipFill>
          <a:blip r:embed="rId2"/>
          <a:stretch>
            <a:fillRect/>
          </a:stretch>
        </p:blipFill>
        <p:spPr>
          <a:xfrm>
            <a:off x="1585188" y="2552827"/>
            <a:ext cx="2333951" cy="2200582"/>
          </a:xfrm>
          <a:prstGeom prst="rect">
            <a:avLst/>
          </a:prstGeom>
        </p:spPr>
      </p:pic>
      <p:pic>
        <p:nvPicPr>
          <p:cNvPr id="6" name="Image 5"/>
          <p:cNvPicPr>
            <a:picLocks noChangeAspect="1"/>
          </p:cNvPicPr>
          <p:nvPr/>
        </p:nvPicPr>
        <p:blipFill>
          <a:blip r:embed="rId3"/>
          <a:stretch>
            <a:fillRect/>
          </a:stretch>
        </p:blipFill>
        <p:spPr>
          <a:xfrm>
            <a:off x="4824555" y="2771460"/>
            <a:ext cx="2053804" cy="1701929"/>
          </a:xfrm>
          <a:prstGeom prst="rect">
            <a:avLst/>
          </a:prstGeom>
        </p:spPr>
      </p:pic>
      <p:pic>
        <p:nvPicPr>
          <p:cNvPr id="7" name="Image 6"/>
          <p:cNvPicPr>
            <a:picLocks noChangeAspect="1"/>
          </p:cNvPicPr>
          <p:nvPr/>
        </p:nvPicPr>
        <p:blipFill>
          <a:blip r:embed="rId4"/>
          <a:stretch>
            <a:fillRect/>
          </a:stretch>
        </p:blipFill>
        <p:spPr>
          <a:xfrm>
            <a:off x="7825055" y="2552827"/>
            <a:ext cx="2214483" cy="2081926"/>
          </a:xfrm>
          <a:prstGeom prst="rect">
            <a:avLst/>
          </a:prstGeom>
        </p:spPr>
      </p:pic>
      <p:sp>
        <p:nvSpPr>
          <p:cNvPr id="8" name="ZoneTexte 7"/>
          <p:cNvSpPr txBox="1"/>
          <p:nvPr/>
        </p:nvSpPr>
        <p:spPr>
          <a:xfrm>
            <a:off x="1344706" y="4939553"/>
            <a:ext cx="2574433" cy="646331"/>
          </a:xfrm>
          <a:prstGeom prst="rect">
            <a:avLst/>
          </a:prstGeom>
          <a:noFill/>
        </p:spPr>
        <p:txBody>
          <a:bodyPr wrap="square" rtlCol="0">
            <a:spAutoFit/>
          </a:bodyPr>
          <a:lstStyle/>
          <a:p>
            <a:pPr algn="ctr"/>
            <a:r>
              <a:rPr lang="fr-FR" dirty="0"/>
              <a:t>Confection d’un T </a:t>
            </a:r>
            <a:r>
              <a:rPr lang="fr-FR" dirty="0" err="1"/>
              <a:t>Shirt</a:t>
            </a:r>
            <a:r>
              <a:rPr lang="fr-FR" dirty="0"/>
              <a:t/>
            </a:r>
            <a:br>
              <a:rPr lang="fr-FR" dirty="0"/>
            </a:br>
            <a:r>
              <a:rPr lang="fr-FR" dirty="0"/>
              <a:t>1300 L d’eau</a:t>
            </a:r>
          </a:p>
        </p:txBody>
      </p:sp>
      <p:sp>
        <p:nvSpPr>
          <p:cNvPr id="9" name="ZoneTexte 8"/>
          <p:cNvSpPr txBox="1"/>
          <p:nvPr/>
        </p:nvSpPr>
        <p:spPr>
          <a:xfrm>
            <a:off x="4347882" y="4946307"/>
            <a:ext cx="2841812" cy="646331"/>
          </a:xfrm>
          <a:prstGeom prst="rect">
            <a:avLst/>
          </a:prstGeom>
          <a:noFill/>
        </p:spPr>
        <p:txBody>
          <a:bodyPr wrap="square" rtlCol="0">
            <a:spAutoFit/>
          </a:bodyPr>
          <a:lstStyle/>
          <a:p>
            <a:pPr algn="ctr"/>
            <a:r>
              <a:rPr lang="fr-FR" dirty="0"/>
              <a:t>Préparation d’un hamburger</a:t>
            </a:r>
          </a:p>
          <a:p>
            <a:pPr algn="ctr"/>
            <a:r>
              <a:rPr lang="fr-FR" dirty="0"/>
              <a:t>30 L d’eau</a:t>
            </a:r>
          </a:p>
        </p:txBody>
      </p:sp>
      <p:sp>
        <p:nvSpPr>
          <p:cNvPr id="10" name="ZoneTexte 9"/>
          <p:cNvSpPr txBox="1"/>
          <p:nvPr/>
        </p:nvSpPr>
        <p:spPr>
          <a:xfrm>
            <a:off x="7906871" y="5038165"/>
            <a:ext cx="2728456" cy="646331"/>
          </a:xfrm>
          <a:prstGeom prst="rect">
            <a:avLst/>
          </a:prstGeom>
          <a:noFill/>
        </p:spPr>
        <p:txBody>
          <a:bodyPr wrap="square" rtlCol="0">
            <a:spAutoFit/>
          </a:bodyPr>
          <a:lstStyle/>
          <a:p>
            <a:pPr algn="ctr"/>
            <a:r>
              <a:rPr lang="fr-FR" dirty="0"/>
              <a:t>Fabrication d’un lave linge</a:t>
            </a:r>
            <a:br>
              <a:rPr lang="fr-FR" dirty="0"/>
            </a:br>
            <a:r>
              <a:rPr lang="fr-FR" dirty="0"/>
              <a:t>3100 L d’eau</a:t>
            </a:r>
          </a:p>
        </p:txBody>
      </p:sp>
      <p:sp>
        <p:nvSpPr>
          <p:cNvPr id="11" name="ZoneTexte 10"/>
          <p:cNvSpPr txBox="1"/>
          <p:nvPr/>
        </p:nvSpPr>
        <p:spPr>
          <a:xfrm>
            <a:off x="6055044" y="5996050"/>
            <a:ext cx="4737134" cy="646331"/>
          </a:xfrm>
          <a:prstGeom prst="rect">
            <a:avLst/>
          </a:prstGeom>
          <a:noFill/>
        </p:spPr>
        <p:txBody>
          <a:bodyPr wrap="square" rtlCol="0">
            <a:spAutoFit/>
          </a:bodyPr>
          <a:lstStyle/>
          <a:p>
            <a:r>
              <a:rPr lang="fr-FR" b="1" dirty="0"/>
              <a:t>Des enjeux de transparence sur les valeurs</a:t>
            </a:r>
          </a:p>
          <a:p>
            <a:r>
              <a:rPr lang="fr-FR" b="1" dirty="0"/>
              <a:t>Un besoin d’éclairer la décision publique</a:t>
            </a:r>
          </a:p>
        </p:txBody>
      </p:sp>
      <p:sp>
        <p:nvSpPr>
          <p:cNvPr id="12" name="Flèche droite 11"/>
          <p:cNvSpPr/>
          <p:nvPr/>
        </p:nvSpPr>
        <p:spPr>
          <a:xfrm>
            <a:off x="5125156" y="6163733"/>
            <a:ext cx="64363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15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Empreinte Eau d’après la norme ISO 14046 (2016)</a:t>
            </a:r>
          </a:p>
        </p:txBody>
      </p:sp>
      <p:sp>
        <p:nvSpPr>
          <p:cNvPr id="3" name="Espace réservé du contenu 2"/>
          <p:cNvSpPr>
            <a:spLocks noGrp="1"/>
          </p:cNvSpPr>
          <p:nvPr>
            <p:ph type="body" idx="1"/>
          </p:nvPr>
        </p:nvSpPr>
        <p:spPr>
          <a:xfrm>
            <a:off x="1048873" y="1295809"/>
            <a:ext cx="10298579" cy="4006733"/>
          </a:xfrm>
        </p:spPr>
        <p:txBody>
          <a:bodyPr>
            <a:noAutofit/>
          </a:bodyPr>
          <a:lstStyle/>
          <a:p>
            <a:pPr marL="0" indent="0">
              <a:buNone/>
            </a:pPr>
            <a:r>
              <a:rPr lang="fr-FR" sz="2000" dirty="0"/>
              <a:t>Prendre en considération les impacts environnementaux potentiels, causés par le système étudié, dus aux changements dans :</a:t>
            </a:r>
          </a:p>
          <a:p>
            <a:r>
              <a:rPr lang="fr-FR" sz="2000" dirty="0"/>
              <a:t> </a:t>
            </a:r>
            <a:br>
              <a:rPr lang="fr-FR" sz="2000" dirty="0"/>
            </a:br>
            <a:r>
              <a:rPr lang="fr-FR" sz="2000" dirty="0"/>
              <a:t>- la quantité d’eau : empreinte eau de </a:t>
            </a:r>
            <a:r>
              <a:rPr lang="fr-FR" sz="2000" b="1" dirty="0"/>
              <a:t>l’eau réellement consommée</a:t>
            </a:r>
            <a:r>
              <a:rPr lang="fr-FR" sz="2000" dirty="0"/>
              <a:t> (et non toute l’eau utilisée) </a:t>
            </a:r>
          </a:p>
          <a:p>
            <a:r>
              <a:rPr lang="fr-FR" sz="2000" dirty="0"/>
              <a:t>- la qualité de l’eau : empreinte eau de la </a:t>
            </a:r>
            <a:r>
              <a:rPr lang="fr-FR" sz="2000" b="1" dirty="0"/>
              <a:t>dégradation de l’eau</a:t>
            </a:r>
            <a:r>
              <a:rPr lang="fr-FR" sz="2000" dirty="0"/>
              <a:t>. </a:t>
            </a:r>
            <a:br>
              <a:rPr lang="fr-FR" sz="2000" dirty="0"/>
            </a:br>
            <a:endParaRPr lang="fr-FR" sz="2000" dirty="0"/>
          </a:p>
          <a:p>
            <a:pPr marL="0" indent="0">
              <a:buNone/>
            </a:pPr>
            <a:r>
              <a:rPr lang="fr-FR" sz="2000" dirty="0"/>
              <a:t>Être issue </a:t>
            </a:r>
            <a:r>
              <a:rPr lang="fr-FR" sz="2000" b="1" dirty="0"/>
              <a:t>d’une approche cycle de vie </a:t>
            </a:r>
            <a:r>
              <a:rPr lang="fr-FR" sz="2000" dirty="0"/>
              <a:t>: considération de toutes les étapes du cycle de vie d’un produit, d’un processus ou d’une organisation, depuis l’acquisition des matières premières jusqu’à l’élimination finale. </a:t>
            </a:r>
            <a:br>
              <a:rPr lang="fr-FR" sz="2000" dirty="0"/>
            </a:br>
            <a:endParaRPr lang="fr-FR" sz="2000" dirty="0"/>
          </a:p>
          <a:p>
            <a:pPr marL="0" indent="0">
              <a:buNone/>
            </a:pPr>
            <a:r>
              <a:rPr lang="fr-FR" sz="2000" dirty="0"/>
              <a:t>Prendre en compte la disponibilité en eau selon </a:t>
            </a:r>
            <a:r>
              <a:rPr lang="fr-FR" sz="2000" b="1" dirty="0"/>
              <a:t>les conditions locales </a:t>
            </a:r>
            <a:r>
              <a:rPr lang="fr-FR" sz="2000" dirty="0"/>
              <a:t>(géographiques) et </a:t>
            </a:r>
            <a:r>
              <a:rPr lang="fr-FR" sz="2000" b="1" dirty="0"/>
              <a:t>temporelles </a:t>
            </a:r>
            <a:r>
              <a:rPr lang="fr-FR" sz="2000" dirty="0"/>
              <a:t>(saisonnalité). </a:t>
            </a:r>
            <a:br>
              <a:rPr lang="fr-FR" sz="2000" dirty="0"/>
            </a:br>
            <a:endParaRPr lang="fr-FR" sz="2000" dirty="0"/>
          </a:p>
        </p:txBody>
      </p:sp>
      <p:sp>
        <p:nvSpPr>
          <p:cNvPr id="5" name="ZoneTexte 4"/>
          <p:cNvSpPr txBox="1"/>
          <p:nvPr/>
        </p:nvSpPr>
        <p:spPr>
          <a:xfrm>
            <a:off x="4084646" y="5473725"/>
            <a:ext cx="5301673" cy="461665"/>
          </a:xfrm>
          <a:prstGeom prst="rect">
            <a:avLst/>
          </a:prstGeom>
          <a:noFill/>
        </p:spPr>
        <p:txBody>
          <a:bodyPr wrap="square" rtlCol="0">
            <a:spAutoFit/>
          </a:bodyPr>
          <a:lstStyle/>
          <a:p>
            <a:r>
              <a:rPr lang="fr-FR" sz="2400" b="1" dirty="0"/>
              <a:t>Une norme, mais aussi un défi!</a:t>
            </a:r>
          </a:p>
        </p:txBody>
      </p:sp>
      <p:sp>
        <p:nvSpPr>
          <p:cNvPr id="6" name="Flèche droite 5"/>
          <p:cNvSpPr/>
          <p:nvPr/>
        </p:nvSpPr>
        <p:spPr>
          <a:xfrm>
            <a:off x="3204748" y="5560470"/>
            <a:ext cx="665018" cy="378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0441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cycle de vie</a:t>
            </a:r>
          </a:p>
        </p:txBody>
      </p:sp>
      <p:pic>
        <p:nvPicPr>
          <p:cNvPr id="4" name="Image 3"/>
          <p:cNvPicPr>
            <a:picLocks noChangeAspect="1"/>
          </p:cNvPicPr>
          <p:nvPr/>
        </p:nvPicPr>
        <p:blipFill>
          <a:blip r:embed="rId2"/>
          <a:stretch>
            <a:fillRect/>
          </a:stretch>
        </p:blipFill>
        <p:spPr>
          <a:xfrm>
            <a:off x="1427845" y="913703"/>
            <a:ext cx="9099044" cy="5072233"/>
          </a:xfrm>
          <a:prstGeom prst="rect">
            <a:avLst/>
          </a:prstGeom>
        </p:spPr>
      </p:pic>
      <p:sp>
        <p:nvSpPr>
          <p:cNvPr id="3" name="Rectangle 2"/>
          <p:cNvSpPr/>
          <p:nvPr/>
        </p:nvSpPr>
        <p:spPr>
          <a:xfrm>
            <a:off x="9414933" y="824089"/>
            <a:ext cx="2641600" cy="1332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b="1" dirty="0"/>
              <a:t>Mémento Graphique Empreinte Eau</a:t>
            </a:r>
            <a:br>
              <a:rPr lang="fr-FR" b="1" dirty="0"/>
            </a:br>
            <a:r>
              <a:rPr lang="fr-FR" dirty="0"/>
              <a:t> (</a:t>
            </a:r>
            <a:r>
              <a:rPr lang="fr-FR" dirty="0" err="1"/>
              <a:t>Maeseele</a:t>
            </a:r>
            <a:r>
              <a:rPr lang="fr-FR" dirty="0"/>
              <a:t> C., </a:t>
            </a:r>
            <a:r>
              <a:rPr lang="fr-FR" dirty="0" err="1"/>
              <a:t>Pradinaud</a:t>
            </a:r>
            <a:r>
              <a:rPr lang="fr-FR" dirty="0"/>
              <a:t> C., Payen S., Roux P. 2021) </a:t>
            </a:r>
            <a:br>
              <a:rPr lang="fr-FR" dirty="0"/>
            </a:br>
            <a:endParaRPr lang="fr-FR" dirty="0"/>
          </a:p>
        </p:txBody>
      </p:sp>
    </p:spTree>
    <p:extLst>
      <p:ext uri="{BB962C8B-B14F-4D97-AF65-F5344CB8AC3E}">
        <p14:creationId xmlns:p14="http://schemas.microsoft.com/office/powerpoint/2010/main" val="45303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Définitions</a:t>
            </a:r>
          </a:p>
        </p:txBody>
      </p:sp>
      <p:sp>
        <p:nvSpPr>
          <p:cNvPr id="5" name="Espace réservé du texte 4"/>
          <p:cNvSpPr>
            <a:spLocks noGrp="1"/>
          </p:cNvSpPr>
          <p:nvPr>
            <p:ph type="body" idx="1"/>
          </p:nvPr>
        </p:nvSpPr>
        <p:spPr>
          <a:xfrm>
            <a:off x="1131109" y="1537856"/>
            <a:ext cx="10216341" cy="4006733"/>
          </a:xfrm>
        </p:spPr>
        <p:txBody>
          <a:bodyPr>
            <a:normAutofit/>
          </a:bodyPr>
          <a:lstStyle/>
          <a:p>
            <a:r>
              <a:rPr lang="fr-FR" sz="2000" b="1" dirty="0"/>
              <a:t>Eau bleue </a:t>
            </a:r>
            <a:r>
              <a:rPr lang="fr-FR" sz="2000" dirty="0"/>
              <a:t>: eau consommée issue des eaux douces de surface et souterraine (The Water </a:t>
            </a:r>
            <a:r>
              <a:rPr lang="fr-FR" sz="2000" dirty="0" err="1"/>
              <a:t>Footprint</a:t>
            </a:r>
            <a:r>
              <a:rPr lang="fr-FR" sz="2000" dirty="0"/>
              <a:t> Network, 2011).</a:t>
            </a:r>
          </a:p>
          <a:p>
            <a:r>
              <a:rPr lang="fr-FR" sz="2000" b="1" dirty="0"/>
              <a:t>Eau verte </a:t>
            </a:r>
            <a:r>
              <a:rPr lang="fr-FR" sz="2000" dirty="0"/>
              <a:t>: eau consommée issue des précipitations stockées dans le sol ou restée temporairement sur la végétation ou à la surface du sol (The Water </a:t>
            </a:r>
            <a:r>
              <a:rPr lang="fr-FR" sz="2000" dirty="0" err="1"/>
              <a:t>Footprint</a:t>
            </a:r>
            <a:r>
              <a:rPr lang="fr-FR" sz="2000" dirty="0"/>
              <a:t> Network, 2011).</a:t>
            </a:r>
          </a:p>
          <a:p>
            <a:r>
              <a:rPr lang="fr-FR" sz="2000" b="1" dirty="0"/>
              <a:t>Eau consommée </a:t>
            </a:r>
            <a:r>
              <a:rPr lang="fr-FR" sz="2000" dirty="0"/>
              <a:t>: eau extraite ne retournant pas dans le même bassin versant. L’extraction peut être sous forme d’évaporation, transpiration, intégration dans le produit, relargage dans un autre bassin versant ou la mer (ISO, 2014).</a:t>
            </a:r>
          </a:p>
          <a:p>
            <a:r>
              <a:rPr lang="fr-FR" sz="2000" b="1" dirty="0"/>
              <a:t>Eau prélevée </a:t>
            </a:r>
            <a:r>
              <a:rPr lang="fr-FR" sz="2000" dirty="0"/>
              <a:t>: eau extraite par les activités humaines, de façon permanente ou non (ISO, 2014), (par ex. activité de refroidissement, eau drainée après irrigation).</a:t>
            </a:r>
          </a:p>
          <a:p>
            <a:endParaRPr lang="fr-FR" sz="2000" dirty="0"/>
          </a:p>
        </p:txBody>
      </p:sp>
    </p:spTree>
    <p:extLst>
      <p:ext uri="{BB962C8B-B14F-4D97-AF65-F5344CB8AC3E}">
        <p14:creationId xmlns:p14="http://schemas.microsoft.com/office/powerpoint/2010/main" val="276795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Empreinte eau monocritère et multicritère</a:t>
            </a:r>
          </a:p>
        </p:txBody>
      </p:sp>
      <p:sp>
        <p:nvSpPr>
          <p:cNvPr id="6" name="Rectangle 5"/>
          <p:cNvSpPr/>
          <p:nvPr/>
        </p:nvSpPr>
        <p:spPr>
          <a:xfrm>
            <a:off x="1443318" y="1037881"/>
            <a:ext cx="5405718" cy="502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Monocritère</a:t>
            </a:r>
          </a:p>
        </p:txBody>
      </p:sp>
      <p:sp>
        <p:nvSpPr>
          <p:cNvPr id="7" name="Rectangle 6"/>
          <p:cNvSpPr/>
          <p:nvPr/>
        </p:nvSpPr>
        <p:spPr>
          <a:xfrm>
            <a:off x="1443318" y="2133600"/>
            <a:ext cx="2635623" cy="38458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Quantité d’eau utilisée au long du cycle de vie d’un produit</a:t>
            </a:r>
          </a:p>
          <a:p>
            <a:pPr algn="ctr"/>
            <a:endParaRPr lang="fr-FR" dirty="0"/>
          </a:p>
          <a:p>
            <a:pPr algn="ctr"/>
            <a:r>
              <a:rPr lang="fr-FR" dirty="0"/>
              <a:t>Composée de:</a:t>
            </a:r>
          </a:p>
          <a:p>
            <a:pPr marL="285750" indent="-285750" algn="ctr">
              <a:buFont typeface="Courier New" panose="02070309020205020404" pitchFamily="49" charset="0"/>
              <a:buChar char="o"/>
            </a:pPr>
            <a:r>
              <a:rPr lang="fr-FR" dirty="0"/>
              <a:t>Eau bleue</a:t>
            </a:r>
          </a:p>
          <a:p>
            <a:pPr marL="285750" indent="-285750" algn="ctr">
              <a:buFont typeface="Courier New" panose="02070309020205020404" pitchFamily="49" charset="0"/>
              <a:buChar char="o"/>
            </a:pPr>
            <a:r>
              <a:rPr lang="fr-FR" dirty="0"/>
              <a:t>Eau verte</a:t>
            </a:r>
          </a:p>
          <a:p>
            <a:pPr marL="285750" indent="-285750" algn="ctr">
              <a:buFont typeface="Courier New" panose="02070309020205020404" pitchFamily="49" charset="0"/>
              <a:buChar char="o"/>
            </a:pPr>
            <a:r>
              <a:rPr lang="fr-FR" dirty="0"/>
              <a:t>Eau de dilution des eaux grises</a:t>
            </a:r>
          </a:p>
          <a:p>
            <a:pPr marL="285750" indent="-285750" algn="ctr">
              <a:buFont typeface="Courier New" panose="02070309020205020404" pitchFamily="49" charset="0"/>
              <a:buChar char="o"/>
            </a:pPr>
            <a:endParaRPr lang="fr-FR" dirty="0"/>
          </a:p>
          <a:p>
            <a:pPr algn="ctr"/>
            <a:r>
              <a:rPr lang="fr-FR" dirty="0"/>
              <a:t>Progressivement remplacés par eau consommée + impacts ACV</a:t>
            </a:r>
          </a:p>
        </p:txBody>
      </p:sp>
      <p:sp>
        <p:nvSpPr>
          <p:cNvPr id="8" name="Rectangle 7"/>
          <p:cNvSpPr/>
          <p:nvPr/>
        </p:nvSpPr>
        <p:spPr>
          <a:xfrm>
            <a:off x="1443318" y="1604682"/>
            <a:ext cx="2635623" cy="430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Avant 2006</a:t>
            </a:r>
          </a:p>
        </p:txBody>
      </p:sp>
      <p:sp>
        <p:nvSpPr>
          <p:cNvPr id="9" name="Rectangle 8"/>
          <p:cNvSpPr/>
          <p:nvPr/>
        </p:nvSpPr>
        <p:spPr>
          <a:xfrm>
            <a:off x="4213413" y="2133599"/>
            <a:ext cx="2635623" cy="384586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Effets du prélèvement d’eau</a:t>
            </a:r>
          </a:p>
          <a:p>
            <a:pPr algn="ctr"/>
            <a:endParaRPr lang="fr-FR" dirty="0"/>
          </a:p>
          <a:p>
            <a:pPr algn="ctr"/>
            <a:r>
              <a:rPr lang="fr-FR" dirty="0"/>
              <a:t>Calculé par:</a:t>
            </a:r>
          </a:p>
          <a:p>
            <a:pPr algn="ctr"/>
            <a:r>
              <a:rPr lang="fr-FR" dirty="0"/>
              <a:t> l’eau consommée</a:t>
            </a:r>
          </a:p>
          <a:p>
            <a:pPr algn="ctr"/>
            <a:r>
              <a:rPr lang="fr-FR" dirty="0"/>
              <a:t> X </a:t>
            </a:r>
          </a:p>
          <a:p>
            <a:pPr algn="ctr"/>
            <a:r>
              <a:rPr lang="fr-FR" dirty="0"/>
              <a:t>facteur de stress hydrique</a:t>
            </a:r>
          </a:p>
        </p:txBody>
      </p:sp>
      <p:sp>
        <p:nvSpPr>
          <p:cNvPr id="10" name="Rectangle 9"/>
          <p:cNvSpPr/>
          <p:nvPr/>
        </p:nvSpPr>
        <p:spPr>
          <a:xfrm>
            <a:off x="6983508" y="2133598"/>
            <a:ext cx="2635623" cy="3845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t>Effets du prélèvement d’eau </a:t>
            </a:r>
          </a:p>
          <a:p>
            <a:pPr algn="ctr"/>
            <a:r>
              <a:rPr lang="fr-FR" b="1" dirty="0"/>
              <a:t>+</a:t>
            </a:r>
          </a:p>
          <a:p>
            <a:pPr algn="ctr"/>
            <a:r>
              <a:rPr lang="fr-FR" b="1" dirty="0"/>
              <a:t>Effets de la pollution de l’eau </a:t>
            </a:r>
          </a:p>
          <a:p>
            <a:pPr algn="ctr"/>
            <a:endParaRPr lang="fr-FR" b="1" dirty="0"/>
          </a:p>
          <a:p>
            <a:pPr algn="ctr"/>
            <a:r>
              <a:rPr lang="fr-FR" dirty="0"/>
              <a:t>Calculée par: </a:t>
            </a:r>
            <a:r>
              <a:rPr lang="fr-FR" b="1" dirty="0"/>
              <a:t>Indicateurs ACV </a:t>
            </a:r>
            <a:r>
              <a:rPr lang="fr-FR" dirty="0"/>
              <a:t>(eutrophisation, écotoxicité…)</a:t>
            </a:r>
          </a:p>
          <a:p>
            <a:pPr algn="ctr"/>
            <a:r>
              <a:rPr lang="fr-FR" dirty="0"/>
              <a:t> =&gt; des inventaires d’émissions X facteurs de caractérisation</a:t>
            </a:r>
          </a:p>
        </p:txBody>
      </p:sp>
      <p:sp>
        <p:nvSpPr>
          <p:cNvPr id="11" name="Rectangle 10"/>
          <p:cNvSpPr/>
          <p:nvPr/>
        </p:nvSpPr>
        <p:spPr>
          <a:xfrm>
            <a:off x="6916272" y="1037881"/>
            <a:ext cx="2702859" cy="502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Multicritère</a:t>
            </a:r>
          </a:p>
        </p:txBody>
      </p:sp>
      <p:sp>
        <p:nvSpPr>
          <p:cNvPr id="12" name="Rectangle 11"/>
          <p:cNvSpPr/>
          <p:nvPr/>
        </p:nvSpPr>
        <p:spPr>
          <a:xfrm>
            <a:off x="4213412" y="1585740"/>
            <a:ext cx="5405719" cy="430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Après 2006</a:t>
            </a:r>
          </a:p>
        </p:txBody>
      </p:sp>
      <p:sp>
        <p:nvSpPr>
          <p:cNvPr id="13" name="Flèche droite 12"/>
          <p:cNvSpPr/>
          <p:nvPr/>
        </p:nvSpPr>
        <p:spPr>
          <a:xfrm>
            <a:off x="1506071" y="4903695"/>
            <a:ext cx="439270" cy="188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043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Evaluer les quantités d’eau en productions végétales</a:t>
            </a:r>
          </a:p>
        </p:txBody>
      </p:sp>
      <p:sp>
        <p:nvSpPr>
          <p:cNvPr id="33" name="Rectangle à coins arrondis 32"/>
          <p:cNvSpPr/>
          <p:nvPr/>
        </p:nvSpPr>
        <p:spPr>
          <a:xfrm>
            <a:off x="9079037" y="1405271"/>
            <a:ext cx="2268415" cy="6962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d’irrigation prélevée</a:t>
            </a:r>
          </a:p>
        </p:txBody>
      </p:sp>
      <p:sp>
        <p:nvSpPr>
          <p:cNvPr id="34" name="Rectangle à coins arrondis 33"/>
          <p:cNvSpPr/>
          <p:nvPr/>
        </p:nvSpPr>
        <p:spPr>
          <a:xfrm>
            <a:off x="2996377" y="3078460"/>
            <a:ext cx="2262803" cy="668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consommée</a:t>
            </a:r>
          </a:p>
        </p:txBody>
      </p:sp>
      <p:sp>
        <p:nvSpPr>
          <p:cNvPr id="35" name="Rectangle à coins arrondis 34"/>
          <p:cNvSpPr/>
          <p:nvPr/>
        </p:nvSpPr>
        <p:spPr>
          <a:xfrm>
            <a:off x="7167755" y="3049377"/>
            <a:ext cx="2262803" cy="661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retournée au milieu</a:t>
            </a:r>
          </a:p>
        </p:txBody>
      </p:sp>
      <p:sp>
        <p:nvSpPr>
          <p:cNvPr id="36" name="Rectangle à coins arrondis 35"/>
          <p:cNvSpPr/>
          <p:nvPr/>
        </p:nvSpPr>
        <p:spPr>
          <a:xfrm>
            <a:off x="4062269" y="4435447"/>
            <a:ext cx="2262803" cy="8089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a:t>
            </a:r>
            <a:r>
              <a:rPr kumimoji="0" lang="fr-FR" sz="1800" b="0" i="0" u="none" strike="noStrike" kern="0" cap="none" spc="0" normalizeH="0" baseline="0" noProof="0" dirty="0" err="1">
                <a:ln>
                  <a:noFill/>
                </a:ln>
                <a:solidFill>
                  <a:prstClr val="white"/>
                </a:solidFill>
                <a:effectLst/>
                <a:uLnTx/>
                <a:uFillTx/>
                <a:latin typeface="Calibri"/>
                <a:cs typeface="Arial"/>
              </a:rPr>
              <a:t>évapotranspirée</a:t>
            </a:r>
            <a:endParaRPr kumimoji="0" lang="fr-FR" sz="1800" b="0" i="0" u="none" strike="noStrike" kern="0" cap="none" spc="0" normalizeH="0" baseline="0" noProof="0" dirty="0">
              <a:ln>
                <a:noFill/>
              </a:ln>
              <a:solidFill>
                <a:prstClr val="white"/>
              </a:solidFill>
              <a:effectLst/>
              <a:uLnTx/>
              <a:uFillTx/>
              <a:latin typeface="Calibri"/>
              <a:cs typeface="Arial"/>
            </a:endParaRPr>
          </a:p>
        </p:txBody>
      </p:sp>
      <p:sp>
        <p:nvSpPr>
          <p:cNvPr id="37" name="Rectangle à coins arrondis 36"/>
          <p:cNvSpPr/>
          <p:nvPr/>
        </p:nvSpPr>
        <p:spPr>
          <a:xfrm>
            <a:off x="9076330" y="4443698"/>
            <a:ext cx="2262803" cy="8006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ruisselée : Emission vers eau de surface</a:t>
            </a:r>
          </a:p>
        </p:txBody>
      </p:sp>
      <p:sp>
        <p:nvSpPr>
          <p:cNvPr id="38" name="Rectangle à coins arrondis 37"/>
          <p:cNvSpPr/>
          <p:nvPr/>
        </p:nvSpPr>
        <p:spPr>
          <a:xfrm>
            <a:off x="6578571" y="4433321"/>
            <a:ext cx="2262803" cy="81103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drainée : Emission vers eau profonde</a:t>
            </a:r>
          </a:p>
        </p:txBody>
      </p:sp>
      <p:cxnSp>
        <p:nvCxnSpPr>
          <p:cNvPr id="39" name="Connecteur droit avec flèche 38"/>
          <p:cNvCxnSpPr>
            <a:stCxn id="33" idx="2"/>
            <a:endCxn id="35" idx="0"/>
          </p:cNvCxnSpPr>
          <p:nvPr/>
        </p:nvCxnSpPr>
        <p:spPr>
          <a:xfrm flipH="1">
            <a:off x="8299157" y="2101486"/>
            <a:ext cx="1914088" cy="94789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33" idx="2"/>
            <a:endCxn id="34" idx="0"/>
          </p:cNvCxnSpPr>
          <p:nvPr/>
        </p:nvCxnSpPr>
        <p:spPr>
          <a:xfrm flipH="1">
            <a:off x="4127779" y="2101486"/>
            <a:ext cx="6085466" cy="97697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35" idx="2"/>
            <a:endCxn id="37" idx="0"/>
          </p:cNvCxnSpPr>
          <p:nvPr/>
        </p:nvCxnSpPr>
        <p:spPr>
          <a:xfrm>
            <a:off x="8299157" y="3710809"/>
            <a:ext cx="1908575" cy="73288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35" idx="2"/>
            <a:endCxn id="38" idx="0"/>
          </p:cNvCxnSpPr>
          <p:nvPr/>
        </p:nvCxnSpPr>
        <p:spPr>
          <a:xfrm flipH="1">
            <a:off x="7709973" y="3710809"/>
            <a:ext cx="589184" cy="72251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34" idx="2"/>
            <a:endCxn id="36" idx="0"/>
          </p:cNvCxnSpPr>
          <p:nvPr/>
        </p:nvCxnSpPr>
        <p:spPr>
          <a:xfrm>
            <a:off x="4127779" y="3747364"/>
            <a:ext cx="1065892" cy="68808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à coins arrondis 43"/>
          <p:cNvSpPr/>
          <p:nvPr/>
        </p:nvSpPr>
        <p:spPr>
          <a:xfrm>
            <a:off x="6578571" y="1460060"/>
            <a:ext cx="2268415" cy="641426"/>
          </a:xfrm>
          <a:prstGeom prst="roundRect">
            <a:avLst/>
          </a:prstGeom>
          <a:ln>
            <a:solidFill>
              <a:srgbClr val="FF000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pluviale</a:t>
            </a:r>
            <a:endParaRPr kumimoji="0" lang="fr-FR" sz="1800" b="0" i="0" u="none" strike="noStrike" kern="0" cap="none" spc="0" normalizeH="0" baseline="0" noProof="0" dirty="0">
              <a:ln>
                <a:noFill/>
              </a:ln>
              <a:solidFill>
                <a:srgbClr val="FFFF00"/>
              </a:solidFill>
              <a:effectLst/>
              <a:uLnTx/>
              <a:uFillTx/>
              <a:latin typeface="Calibri"/>
              <a:cs typeface="Arial"/>
            </a:endParaRPr>
          </a:p>
        </p:txBody>
      </p:sp>
      <p:sp>
        <p:nvSpPr>
          <p:cNvPr id="45" name="Rectangle à coins arrondis 44"/>
          <p:cNvSpPr/>
          <p:nvPr/>
        </p:nvSpPr>
        <p:spPr>
          <a:xfrm>
            <a:off x="4080812" y="1457903"/>
            <a:ext cx="2268415" cy="653960"/>
          </a:xfrm>
          <a:prstGeom prst="roundRect">
            <a:avLst/>
          </a:prstGeom>
          <a:ln>
            <a:solidFill>
              <a:srgbClr val="FF000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déjections au pâturage</a:t>
            </a:r>
          </a:p>
        </p:txBody>
      </p:sp>
      <p:sp>
        <p:nvSpPr>
          <p:cNvPr id="46" name="Rectangle à coins arrondis 45"/>
          <p:cNvSpPr/>
          <p:nvPr/>
        </p:nvSpPr>
        <p:spPr>
          <a:xfrm>
            <a:off x="1583053" y="1457903"/>
            <a:ext cx="2268415" cy="661432"/>
          </a:xfrm>
          <a:prstGeom prst="roundRect">
            <a:avLst/>
          </a:prstGeom>
          <a:ln>
            <a:solidFill>
              <a:srgbClr val="FF000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intrants épandus</a:t>
            </a:r>
          </a:p>
        </p:txBody>
      </p:sp>
      <p:sp>
        <p:nvSpPr>
          <p:cNvPr id="49" name="Rectangle à coins arrondis 48"/>
          <p:cNvSpPr/>
          <p:nvPr/>
        </p:nvSpPr>
        <p:spPr>
          <a:xfrm>
            <a:off x="1508948" y="4445351"/>
            <a:ext cx="2262803" cy="799002"/>
          </a:xfrm>
          <a:prstGeom prst="roundRect">
            <a:avLst/>
          </a:prstGeom>
          <a:ln>
            <a:solidFill>
              <a:srgbClr val="FF0000"/>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exportée par le produit</a:t>
            </a:r>
          </a:p>
        </p:txBody>
      </p:sp>
      <p:cxnSp>
        <p:nvCxnSpPr>
          <p:cNvPr id="56" name="Connecteur droit avec flèche 55"/>
          <p:cNvCxnSpPr>
            <a:stCxn id="44" idx="2"/>
            <a:endCxn id="35" idx="0"/>
          </p:cNvCxnSpPr>
          <p:nvPr/>
        </p:nvCxnSpPr>
        <p:spPr>
          <a:xfrm>
            <a:off x="7712779" y="2101486"/>
            <a:ext cx="586378" cy="94789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44" idx="2"/>
            <a:endCxn id="34" idx="0"/>
          </p:cNvCxnSpPr>
          <p:nvPr/>
        </p:nvCxnSpPr>
        <p:spPr>
          <a:xfrm flipH="1">
            <a:off x="4127779" y="2101486"/>
            <a:ext cx="3585000" cy="97697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a:stCxn id="45" idx="2"/>
            <a:endCxn id="35" idx="0"/>
          </p:cNvCxnSpPr>
          <p:nvPr/>
        </p:nvCxnSpPr>
        <p:spPr>
          <a:xfrm>
            <a:off x="5215020" y="2111863"/>
            <a:ext cx="3084137" cy="93751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a:stCxn id="45" idx="2"/>
            <a:endCxn id="34" idx="0"/>
          </p:cNvCxnSpPr>
          <p:nvPr/>
        </p:nvCxnSpPr>
        <p:spPr>
          <a:xfrm flipH="1">
            <a:off x="4127779" y="2111863"/>
            <a:ext cx="1087241" cy="96659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a:stCxn id="46" idx="2"/>
            <a:endCxn id="34" idx="0"/>
          </p:cNvCxnSpPr>
          <p:nvPr/>
        </p:nvCxnSpPr>
        <p:spPr>
          <a:xfrm>
            <a:off x="2717261" y="2119335"/>
            <a:ext cx="1410518" cy="95912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stCxn id="46" idx="2"/>
            <a:endCxn id="35" idx="0"/>
          </p:cNvCxnSpPr>
          <p:nvPr/>
        </p:nvCxnSpPr>
        <p:spPr>
          <a:xfrm>
            <a:off x="2717261" y="2119335"/>
            <a:ext cx="5581896" cy="93004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stCxn id="34" idx="2"/>
            <a:endCxn id="49" idx="0"/>
          </p:cNvCxnSpPr>
          <p:nvPr/>
        </p:nvCxnSpPr>
        <p:spPr>
          <a:xfrm flipH="1">
            <a:off x="2640350" y="3747364"/>
            <a:ext cx="1487429" cy="69798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23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Evaluer les quantités d’eau en productions animales</a:t>
            </a:r>
          </a:p>
        </p:txBody>
      </p:sp>
      <p:sp>
        <p:nvSpPr>
          <p:cNvPr id="37" name="Rectangle à coins arrondis 36"/>
          <p:cNvSpPr/>
          <p:nvPr/>
        </p:nvSpPr>
        <p:spPr>
          <a:xfrm>
            <a:off x="9775914" y="3290814"/>
            <a:ext cx="2262803" cy="652140"/>
          </a:xfrm>
          <a:prstGeom prst="roundRect">
            <a:avLst/>
          </a:prstGeom>
          <a:ln>
            <a:solidFill>
              <a:srgbClr val="FF0000"/>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fr-FR" dirty="0"/>
              <a:t>Eau exportée par le produit</a:t>
            </a:r>
          </a:p>
        </p:txBody>
      </p:sp>
      <p:sp>
        <p:nvSpPr>
          <p:cNvPr id="49" name="Rectangle à coins arrondis 48"/>
          <p:cNvSpPr/>
          <p:nvPr/>
        </p:nvSpPr>
        <p:spPr>
          <a:xfrm>
            <a:off x="7650935" y="1037881"/>
            <a:ext cx="2268415" cy="5867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dirty="0"/>
              <a:t>Eau de boisson</a:t>
            </a:r>
          </a:p>
        </p:txBody>
      </p:sp>
      <p:sp>
        <p:nvSpPr>
          <p:cNvPr id="50" name="Rectangle à coins arrondis 49"/>
          <p:cNvSpPr/>
          <p:nvPr/>
        </p:nvSpPr>
        <p:spPr>
          <a:xfrm>
            <a:off x="1473591" y="3280063"/>
            <a:ext cx="2515575" cy="69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Eau au bâtiment (déjections + nettoyage)</a:t>
            </a:r>
          </a:p>
        </p:txBody>
      </p:sp>
      <p:sp>
        <p:nvSpPr>
          <p:cNvPr id="53" name="Rectangle à coins arrondis 52"/>
          <p:cNvSpPr/>
          <p:nvPr/>
        </p:nvSpPr>
        <p:spPr>
          <a:xfrm>
            <a:off x="568440" y="4871810"/>
            <a:ext cx="2262803" cy="7972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fr-FR" dirty="0"/>
              <a:t>Eau évaporée au bâtiment : Emission vers l’air</a:t>
            </a:r>
          </a:p>
        </p:txBody>
      </p:sp>
      <p:sp>
        <p:nvSpPr>
          <p:cNvPr id="54" name="Rectangle à coins arrondis 53"/>
          <p:cNvSpPr/>
          <p:nvPr/>
        </p:nvSpPr>
        <p:spPr>
          <a:xfrm>
            <a:off x="7706900" y="4827610"/>
            <a:ext cx="2262803" cy="778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fr-FR" dirty="0"/>
              <a:t>Eau évaporée au pâturage : Emission vers l’air</a:t>
            </a:r>
          </a:p>
        </p:txBody>
      </p:sp>
      <p:sp>
        <p:nvSpPr>
          <p:cNvPr id="55" name="Rectangle à coins arrondis 54"/>
          <p:cNvSpPr/>
          <p:nvPr/>
        </p:nvSpPr>
        <p:spPr>
          <a:xfrm>
            <a:off x="4079327" y="4176091"/>
            <a:ext cx="2262803" cy="552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Eau au stockage</a:t>
            </a:r>
          </a:p>
        </p:txBody>
      </p:sp>
      <p:cxnSp>
        <p:nvCxnSpPr>
          <p:cNvPr id="57" name="Connecteur droit avec flèche 56"/>
          <p:cNvCxnSpPr>
            <a:stCxn id="49" idx="2"/>
            <a:endCxn id="64" idx="0"/>
          </p:cNvCxnSpPr>
          <p:nvPr/>
        </p:nvCxnSpPr>
        <p:spPr>
          <a:xfrm flipH="1">
            <a:off x="6009245" y="1624655"/>
            <a:ext cx="2775898" cy="48684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stCxn id="69" idx="2"/>
            <a:endCxn id="54" idx="0"/>
          </p:cNvCxnSpPr>
          <p:nvPr/>
        </p:nvCxnSpPr>
        <p:spPr>
          <a:xfrm>
            <a:off x="5982679" y="3953705"/>
            <a:ext cx="2855623" cy="87390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50" idx="2"/>
            <a:endCxn id="55" idx="0"/>
          </p:cNvCxnSpPr>
          <p:nvPr/>
        </p:nvCxnSpPr>
        <p:spPr>
          <a:xfrm>
            <a:off x="2731379" y="3975782"/>
            <a:ext cx="2479350" cy="20030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cxnSpLocks/>
            <a:stCxn id="50" idx="2"/>
            <a:endCxn id="53" idx="0"/>
          </p:cNvCxnSpPr>
          <p:nvPr/>
        </p:nvCxnSpPr>
        <p:spPr>
          <a:xfrm flipH="1">
            <a:off x="1699842" y="3975782"/>
            <a:ext cx="1031537" cy="89602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à coins arrondis 61"/>
          <p:cNvSpPr/>
          <p:nvPr/>
        </p:nvSpPr>
        <p:spPr>
          <a:xfrm>
            <a:off x="4865050" y="1037881"/>
            <a:ext cx="2268415" cy="6013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dirty="0"/>
              <a:t>Eau ingérée aliment</a:t>
            </a:r>
          </a:p>
        </p:txBody>
      </p:sp>
      <p:sp>
        <p:nvSpPr>
          <p:cNvPr id="63" name="Rectangle à coins arrondis 62"/>
          <p:cNvSpPr/>
          <p:nvPr/>
        </p:nvSpPr>
        <p:spPr>
          <a:xfrm>
            <a:off x="2078009" y="1071099"/>
            <a:ext cx="2268415" cy="5535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dirty="0"/>
              <a:t>Eau de nettoyage</a:t>
            </a:r>
          </a:p>
        </p:txBody>
      </p:sp>
      <p:sp>
        <p:nvSpPr>
          <p:cNvPr id="64" name="Rectangle à coins arrondis 63"/>
          <p:cNvSpPr/>
          <p:nvPr/>
        </p:nvSpPr>
        <p:spPr>
          <a:xfrm>
            <a:off x="4875037" y="2111502"/>
            <a:ext cx="2268415" cy="568691"/>
          </a:xfrm>
          <a:prstGeom prst="roundRect">
            <a:avLst/>
          </a:prstGeom>
          <a:solidFill>
            <a:schemeClr val="accent1"/>
          </a:solidFill>
          <a:ln>
            <a:solidFill>
              <a:schemeClr val="tx2"/>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FR" dirty="0"/>
              <a:t>Eau prélevée</a:t>
            </a:r>
          </a:p>
        </p:txBody>
      </p:sp>
      <p:sp>
        <p:nvSpPr>
          <p:cNvPr id="69" name="Rectangle à coins arrondis 68"/>
          <p:cNvSpPr/>
          <p:nvPr/>
        </p:nvSpPr>
        <p:spPr>
          <a:xfrm>
            <a:off x="4851277" y="3280063"/>
            <a:ext cx="2262803" cy="673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Eau déjections au pâturage</a:t>
            </a:r>
          </a:p>
        </p:txBody>
      </p:sp>
      <p:cxnSp>
        <p:nvCxnSpPr>
          <p:cNvPr id="70" name="Connecteur droit avec flèche 69"/>
          <p:cNvCxnSpPr>
            <a:stCxn id="62" idx="2"/>
            <a:endCxn id="64" idx="0"/>
          </p:cNvCxnSpPr>
          <p:nvPr/>
        </p:nvCxnSpPr>
        <p:spPr>
          <a:xfrm>
            <a:off x="5999258" y="1639242"/>
            <a:ext cx="9987" cy="47226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stCxn id="64" idx="2"/>
            <a:endCxn id="69" idx="0"/>
          </p:cNvCxnSpPr>
          <p:nvPr/>
        </p:nvCxnSpPr>
        <p:spPr>
          <a:xfrm flipH="1">
            <a:off x="5982679" y="2680193"/>
            <a:ext cx="26566" cy="5998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stCxn id="64" idx="2"/>
            <a:endCxn id="50" idx="0"/>
          </p:cNvCxnSpPr>
          <p:nvPr/>
        </p:nvCxnSpPr>
        <p:spPr>
          <a:xfrm flipH="1">
            <a:off x="2731379" y="2680193"/>
            <a:ext cx="3277866" cy="59987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63" idx="2"/>
            <a:endCxn id="64" idx="0"/>
          </p:cNvCxnSpPr>
          <p:nvPr/>
        </p:nvCxnSpPr>
        <p:spPr>
          <a:xfrm>
            <a:off x="3212217" y="1624654"/>
            <a:ext cx="2797028" cy="48684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à coins arrondis 73"/>
          <p:cNvSpPr/>
          <p:nvPr/>
        </p:nvSpPr>
        <p:spPr>
          <a:xfrm>
            <a:off x="3325491" y="4922375"/>
            <a:ext cx="2262803" cy="73225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fr-FR" dirty="0"/>
              <a:t>Eau évaporée au stockage : Emission vers l’air</a:t>
            </a:r>
          </a:p>
        </p:txBody>
      </p:sp>
      <p:cxnSp>
        <p:nvCxnSpPr>
          <p:cNvPr id="75" name="Connecteur droit avec flèche 74"/>
          <p:cNvCxnSpPr>
            <a:stCxn id="55" idx="2"/>
            <a:endCxn id="74" idx="0"/>
          </p:cNvCxnSpPr>
          <p:nvPr/>
        </p:nvCxnSpPr>
        <p:spPr>
          <a:xfrm flipH="1">
            <a:off x="4456893" y="4728700"/>
            <a:ext cx="753836" cy="19367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à coins arrondis 78"/>
          <p:cNvSpPr/>
          <p:nvPr/>
        </p:nvSpPr>
        <p:spPr>
          <a:xfrm>
            <a:off x="7410490" y="3291101"/>
            <a:ext cx="2262803" cy="6736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fr-FR" dirty="0"/>
              <a:t>Eau transpirée : Emission vers l’air</a:t>
            </a:r>
          </a:p>
        </p:txBody>
      </p:sp>
      <p:cxnSp>
        <p:nvCxnSpPr>
          <p:cNvPr id="80" name="Connecteur droit avec flèche 79"/>
          <p:cNvCxnSpPr>
            <a:stCxn id="64" idx="2"/>
            <a:endCxn id="79" idx="0"/>
          </p:cNvCxnSpPr>
          <p:nvPr/>
        </p:nvCxnSpPr>
        <p:spPr>
          <a:xfrm>
            <a:off x="6009245" y="2680193"/>
            <a:ext cx="2532647" cy="6109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a:stCxn id="64" idx="2"/>
            <a:endCxn id="37" idx="0"/>
          </p:cNvCxnSpPr>
          <p:nvPr/>
        </p:nvCxnSpPr>
        <p:spPr>
          <a:xfrm>
            <a:off x="6009245" y="2680193"/>
            <a:ext cx="4898071" cy="61062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à coins arrondis 80"/>
          <p:cNvSpPr/>
          <p:nvPr/>
        </p:nvSpPr>
        <p:spPr>
          <a:xfrm>
            <a:off x="6925708" y="5909118"/>
            <a:ext cx="2262803" cy="6614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retournée au milieu</a:t>
            </a:r>
          </a:p>
        </p:txBody>
      </p:sp>
      <p:sp>
        <p:nvSpPr>
          <p:cNvPr id="82" name="Rectangle à coins arrondis 81"/>
          <p:cNvSpPr/>
          <p:nvPr/>
        </p:nvSpPr>
        <p:spPr>
          <a:xfrm>
            <a:off x="4456892" y="5909118"/>
            <a:ext cx="2268415" cy="661432"/>
          </a:xfrm>
          <a:prstGeom prst="roundRect">
            <a:avLst/>
          </a:prstGeom>
          <a:solidFill>
            <a:schemeClr val="bg2">
              <a:lumMod val="90000"/>
            </a:schemeClr>
          </a:solidFill>
          <a:ln>
            <a:solidFill>
              <a:srgbClr val="FF0000"/>
            </a:solidFill>
            <a:prstDash val="sysDot"/>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cs typeface="Arial"/>
              </a:rPr>
              <a:t>Eau intrants épandus</a:t>
            </a:r>
          </a:p>
        </p:txBody>
      </p:sp>
      <p:cxnSp>
        <p:nvCxnSpPr>
          <p:cNvPr id="83" name="Connecteur droit avec flèche 82"/>
          <p:cNvCxnSpPr/>
          <p:nvPr/>
        </p:nvCxnSpPr>
        <p:spPr>
          <a:xfrm>
            <a:off x="7052954" y="3975782"/>
            <a:ext cx="5068" cy="1933336"/>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a:off x="6185776" y="4777798"/>
            <a:ext cx="5068" cy="1131320"/>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54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Calcul de l’eau consommée par les activités agricoles</a:t>
            </a:r>
          </a:p>
        </p:txBody>
      </p:sp>
      <p:sp>
        <p:nvSpPr>
          <p:cNvPr id="4" name="Espace réservé du texte 3"/>
          <p:cNvSpPr>
            <a:spLocks noGrp="1"/>
          </p:cNvSpPr>
          <p:nvPr>
            <p:ph type="body" idx="1"/>
          </p:nvPr>
        </p:nvSpPr>
        <p:spPr>
          <a:xfrm>
            <a:off x="1131109" y="1537856"/>
            <a:ext cx="10216341" cy="4006733"/>
          </a:xfrm>
        </p:spPr>
        <p:txBody>
          <a:bodyPr>
            <a:normAutofit/>
          </a:bodyPr>
          <a:lstStyle/>
          <a:p>
            <a:pPr marL="285750" indent="-285750">
              <a:buFontTx/>
              <a:buChar char="-"/>
            </a:pPr>
            <a:r>
              <a:rPr lang="fr-FR" sz="2000" dirty="0"/>
              <a:t>Les cadres de calcul existent</a:t>
            </a:r>
          </a:p>
          <a:p>
            <a:pPr marL="285750" indent="-285750">
              <a:buFontTx/>
              <a:buChar char="-"/>
            </a:pPr>
            <a:r>
              <a:rPr lang="fr-FR" sz="2000" dirty="0"/>
              <a:t>De l’hétérogénéité dans la prise en compte des différents compartiments:</a:t>
            </a:r>
          </a:p>
          <a:p>
            <a:pPr marL="742950" lvl="1" indent="-285750">
              <a:buFontTx/>
              <a:buChar char="-"/>
            </a:pPr>
            <a:r>
              <a:rPr lang="fr-FR" dirty="0"/>
              <a:t>selon les bases de données</a:t>
            </a:r>
          </a:p>
          <a:p>
            <a:pPr marL="742950" lvl="1" indent="-285750">
              <a:buFontTx/>
              <a:buChar char="-"/>
            </a:pPr>
            <a:r>
              <a:rPr lang="fr-FR" dirty="0"/>
              <a:t>selon les modèles de bilan</a:t>
            </a:r>
          </a:p>
          <a:p>
            <a:pPr marL="285750" indent="-285750">
              <a:buFontTx/>
              <a:buChar char="-"/>
            </a:pPr>
            <a:r>
              <a:rPr lang="fr-FR" sz="2000" dirty="0"/>
              <a:t>Nécessité de mobiliser des modèles de transfert et de prendre en compte les contextes biophysiques</a:t>
            </a:r>
          </a:p>
          <a:p>
            <a:pPr marL="285750" indent="-285750">
              <a:buFontTx/>
              <a:buChar char="-"/>
            </a:pPr>
            <a:r>
              <a:rPr lang="fr-FR" sz="2000" dirty="0"/>
              <a:t>Des données manquantes ou incertaines</a:t>
            </a:r>
          </a:p>
          <a:p>
            <a:pPr marL="285750" indent="-285750">
              <a:buFontTx/>
              <a:buChar char="-"/>
            </a:pPr>
            <a:endParaRPr lang="fr-FR" sz="2000" dirty="0"/>
          </a:p>
          <a:p>
            <a:r>
              <a:rPr lang="fr-FR" sz="2000" dirty="0"/>
              <a:t>	Un effort à conduire pour l’harmonisation et la stabilisation des cadres et des bases de données</a:t>
            </a:r>
          </a:p>
        </p:txBody>
      </p:sp>
      <p:sp>
        <p:nvSpPr>
          <p:cNvPr id="6" name="Flèche droite 5"/>
          <p:cNvSpPr/>
          <p:nvPr/>
        </p:nvSpPr>
        <p:spPr>
          <a:xfrm>
            <a:off x="1298222" y="4560711"/>
            <a:ext cx="632178" cy="169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0398684"/>
      </p:ext>
    </p:extLst>
  </p:cSld>
  <p:clrMapOvr>
    <a:masterClrMapping/>
  </p:clrMapOvr>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1116</Words>
  <Application>Microsoft Office PowerPoint</Application>
  <PresentationFormat>Grand écran</PresentationFormat>
  <Paragraphs>140</Paragraphs>
  <Slides>14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Courier New</vt:lpstr>
      <vt:lpstr>Raleway</vt:lpstr>
      <vt:lpstr>1_Thème Office</vt:lpstr>
      <vt:lpstr>Empreinte eau et analyses du cycle de vie</vt:lpstr>
      <vt:lpstr>Une empreinte eau?</vt:lpstr>
      <vt:lpstr>Empreinte Eau d’après la norme ISO 14046 (2016)</vt:lpstr>
      <vt:lpstr>Le cycle de vie</vt:lpstr>
      <vt:lpstr>Définitions</vt:lpstr>
      <vt:lpstr>Empreinte eau monocritère et multicritère</vt:lpstr>
      <vt:lpstr>Evaluer les quantités d’eau en productions végétales</vt:lpstr>
      <vt:lpstr>Evaluer les quantités d’eau en productions animales</vt:lpstr>
      <vt:lpstr>Calcul de l’eau consommée par les activités agricoles</vt:lpstr>
      <vt:lpstr>Prendre en compte la disponibilité en eau (stress hydrique): La méthode de caractérisation Aware</vt:lpstr>
      <vt:lpstr>Exemple de l’empreinte eau du T shirt calculée avec AWARE</vt:lpstr>
      <vt:lpstr>En résumé</vt:lpstr>
      <vt:lpstr>Des enjeux </vt:lpstr>
      <vt:lpstr>Merci pour votre attention</vt:lpstr>
    </vt:vector>
  </TitlesOfParts>
  <Company>INRA UMRSAS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Empreinte eau et analyses du cycle de vie</dc:title>
  <dc:creator>Joel Aubin</dc:creator>
  <cp:lastModifiedBy>Joel Aubin</cp:lastModifiedBy>
  <cp:revision>34</cp:revision>
  <dcterms:created xsi:type="dcterms:W3CDTF">2025-05-15T06:05:22Z</dcterms:created>
  <dcterms:modified xsi:type="dcterms:W3CDTF">2025-05-19T11:39:55Z</dcterms:modified>
</cp:coreProperties>
</file>