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0"/>
  </p:notesMasterIdLst>
  <p:handoutMasterIdLst>
    <p:handoutMasterId r:id="rId31"/>
  </p:handoutMasterIdLst>
  <p:sldIdLst>
    <p:sldId id="268" r:id="rId5"/>
    <p:sldId id="388" r:id="rId6"/>
    <p:sldId id="423" r:id="rId7"/>
    <p:sldId id="416" r:id="rId8"/>
    <p:sldId id="424" r:id="rId9"/>
    <p:sldId id="418" r:id="rId10"/>
    <p:sldId id="417" r:id="rId11"/>
    <p:sldId id="411" r:id="rId12"/>
    <p:sldId id="412" r:id="rId13"/>
    <p:sldId id="390" r:id="rId14"/>
    <p:sldId id="401" r:id="rId15"/>
    <p:sldId id="414" r:id="rId16"/>
    <p:sldId id="413" r:id="rId17"/>
    <p:sldId id="407" r:id="rId18"/>
    <p:sldId id="408" r:id="rId19"/>
    <p:sldId id="415" r:id="rId20"/>
    <p:sldId id="421" r:id="rId21"/>
    <p:sldId id="419" r:id="rId22"/>
    <p:sldId id="422" r:id="rId23"/>
    <p:sldId id="403" r:id="rId24"/>
    <p:sldId id="420" r:id="rId25"/>
    <p:sldId id="395" r:id="rId26"/>
    <p:sldId id="400" r:id="rId27"/>
    <p:sldId id="393" r:id="rId28"/>
    <p:sldId id="387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9" userDrawn="1">
          <p15:clr>
            <a:srgbClr val="A4A3A4"/>
          </p15:clr>
        </p15:guide>
        <p15:guide id="2" pos="1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Hinsinger" initials="PHH" lastIdx="1" clrIdx="0">
    <p:extLst>
      <p:ext uri="{19B8F6BF-5375-455C-9EA6-DF929625EA0E}">
        <p15:presenceInfo xmlns:p15="http://schemas.microsoft.com/office/powerpoint/2012/main" userId="Philippe Hinsinger" providerId="None"/>
      </p:ext>
    </p:extLst>
  </p:cmAuthor>
  <p:cmAuthor id="2" name="Mathilde Armandine-Les-Landes" initials="MA" lastIdx="1" clrIdx="1">
    <p:extLst>
      <p:ext uri="{19B8F6BF-5375-455C-9EA6-DF929625EA0E}">
        <p15:presenceInfo xmlns:p15="http://schemas.microsoft.com/office/powerpoint/2012/main" userId="S-1-5-21-3569255166-3711921035-3486062074-1941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734E"/>
    <a:srgbClr val="275662"/>
    <a:srgbClr val="00A3A6"/>
    <a:srgbClr val="FF6161"/>
    <a:srgbClr val="000000"/>
    <a:srgbClr val="990033"/>
    <a:srgbClr val="9DC544"/>
    <a:srgbClr val="149283"/>
    <a:srgbClr val="FC5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0" autoAdjust="0"/>
    <p:restoredTop sz="93456" autoAdjust="0"/>
  </p:normalViewPr>
  <p:slideViewPr>
    <p:cSldViewPr snapToGrid="0">
      <p:cViewPr varScale="1">
        <p:scale>
          <a:sx n="89" d="100"/>
          <a:sy n="89" d="100"/>
        </p:scale>
        <p:origin x="936" y="84"/>
      </p:cViewPr>
      <p:guideLst>
        <p:guide orient="horz" pos="509"/>
        <p:guide pos="13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2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ph%20Cop-sol\MPO\MPO-j0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ph%20Cop-sol\MPO\MPO-j0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ph%20Cop-sol\MPO\MPO-j0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ph%20Cop-sol\MPO\MPO-j0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ph%20Cop-sol\MPO\MPO-j0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ph%20Cop-sol\MPO\MPO-j0.xls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Glyphosate-soluble</a:t>
            </a:r>
          </a:p>
        </c:rich>
      </c:tx>
      <c:layout>
        <c:manualLayout>
          <c:xMode val="edge"/>
          <c:yMode val="edge"/>
          <c:x val="0.64618004866180101"/>
          <c:y val="1.85187007874016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39724647101701"/>
          <c:y val="5.3026463359896803E-2"/>
          <c:w val="0.74614096595589896"/>
          <c:h val="0.739353094879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'P-sol'!$B$1</c:f>
              <c:strCache>
                <c:ptCount val="1"/>
                <c:pt idx="0">
                  <c:v>Observed data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'P-sol'!$A$2:$A$5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49</c:v>
                </c:pt>
              </c:numCache>
            </c:numRef>
          </c:xVal>
          <c:yVal>
            <c:numRef>
              <c:f>'P-sol'!$B$2:$B$5</c:f>
              <c:numCache>
                <c:formatCode>0.000</c:formatCode>
                <c:ptCount val="4"/>
                <c:pt idx="0">
                  <c:v>72.096848815243646</c:v>
                </c:pt>
                <c:pt idx="1">
                  <c:v>28.895231168907031</c:v>
                </c:pt>
                <c:pt idx="2">
                  <c:v>13.937228817771651</c:v>
                </c:pt>
                <c:pt idx="3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1B-4848-831E-301E625B82C0}"/>
            </c:ext>
          </c:extLst>
        </c:ser>
        <c:ser>
          <c:idx val="1"/>
          <c:order val="1"/>
          <c:tx>
            <c:v>Simulated</c:v>
          </c:tx>
          <c:spPr>
            <a:ln w="158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'P-sol'!$C$2:$C$51</c:f>
              <c:numCache>
                <c:formatCode>General</c:formatCode>
                <c:ptCount val="5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</c:numCache>
            </c:numRef>
          </c:xVal>
          <c:yVal>
            <c:numRef>
              <c:f>'P-sol'!$D$2:$D$51</c:f>
              <c:numCache>
                <c:formatCode>0.00</c:formatCode>
                <c:ptCount val="50"/>
                <c:pt idx="0">
                  <c:v>72.096848815243646</c:v>
                </c:pt>
                <c:pt idx="1">
                  <c:v>71.252156552177269</c:v>
                </c:pt>
                <c:pt idx="2">
                  <c:v>67.051061288455756</c:v>
                </c:pt>
                <c:pt idx="3">
                  <c:v>62.589891925269242</c:v>
                </c:pt>
                <c:pt idx="4">
                  <c:v>57.78433720643585</c:v>
                </c:pt>
                <c:pt idx="5">
                  <c:v>52.606322078891843</c:v>
                </c:pt>
                <c:pt idx="6">
                  <c:v>47.121584085721999</c:v>
                </c:pt>
                <c:pt idx="7">
                  <c:v>41.505924605791989</c:v>
                </c:pt>
                <c:pt idx="8">
                  <c:v>36.012261685301993</c:v>
                </c:pt>
                <c:pt idx="9">
                  <c:v>30.893530366937359</c:v>
                </c:pt>
                <c:pt idx="10">
                  <c:v>26.328035736257991</c:v>
                </c:pt>
                <c:pt idx="11">
                  <c:v>22.390607626923529</c:v>
                </c:pt>
                <c:pt idx="12">
                  <c:v>19.06994769918149</c:v>
                </c:pt>
                <c:pt idx="13">
                  <c:v>16.304373608946388</c:v>
                </c:pt>
                <c:pt idx="14">
                  <c:v>14.01295733263078</c:v>
                </c:pt>
                <c:pt idx="15">
                  <c:v>12.11462681947515</c:v>
                </c:pt>
                <c:pt idx="16">
                  <c:v>10.537089941171249</c:v>
                </c:pt>
                <c:pt idx="17">
                  <c:v>9.2195927633379817</c:v>
                </c:pt>
                <c:pt idx="18">
                  <c:v>8.1126517714028008</c:v>
                </c:pt>
                <c:pt idx="19">
                  <c:v>7.1766000369944107</c:v>
                </c:pt>
                <c:pt idx="20">
                  <c:v>6.3798601060294597</c:v>
                </c:pt>
                <c:pt idx="21">
                  <c:v>5.6973330398570656</c:v>
                </c:pt>
                <c:pt idx="22">
                  <c:v>5.1090339508339726</c:v>
                </c:pt>
                <c:pt idx="23">
                  <c:v>4.5989893352777376</c:v>
                </c:pt>
                <c:pt idx="24">
                  <c:v>4.1543673522588227</c:v>
                </c:pt>
                <c:pt idx="25">
                  <c:v>3.764800204013723</c:v>
                </c:pt>
                <c:pt idx="26">
                  <c:v>3.4218590157027071</c:v>
                </c:pt>
                <c:pt idx="27">
                  <c:v>3.1186473888286792</c:v>
                </c:pt>
                <c:pt idx="28">
                  <c:v>2.84948638272959</c:v>
                </c:pt>
                <c:pt idx="29">
                  <c:v>2.6096696343482342</c:v>
                </c:pt>
                <c:pt idx="30">
                  <c:v>2.3952722450523551</c:v>
                </c:pt>
                <c:pt idx="31">
                  <c:v>2.2030009457614832</c:v>
                </c:pt>
                <c:pt idx="32">
                  <c:v>2.0300760434666731</c:v>
                </c:pt>
                <c:pt idx="33">
                  <c:v>1.8741379283791351</c:v>
                </c:pt>
                <c:pt idx="34">
                  <c:v>1.7331726418576301</c:v>
                </c:pt>
                <c:pt idx="35">
                  <c:v>1.6054523035541199</c:v>
                </c:pt>
                <c:pt idx="36">
                  <c:v>1.4894871761085311</c:v>
                </c:pt>
                <c:pt idx="37">
                  <c:v>1.3839868868844929</c:v>
                </c:pt>
                <c:pt idx="38">
                  <c:v>1.287828888643733</c:v>
                </c:pt>
                <c:pt idx="39">
                  <c:v>1.2000326694851851</c:v>
                </c:pt>
                <c:pt idx="40">
                  <c:v>1.119738550131997</c:v>
                </c:pt>
                <c:pt idx="41">
                  <c:v>1.0461901584898461</c:v>
                </c:pt>
                <c:pt idx="42">
                  <c:v>0.97871986574880598</c:v>
                </c:pt>
                <c:pt idx="43">
                  <c:v>0.91673661891113101</c:v>
                </c:pt>
                <c:pt idx="44">
                  <c:v>0.85971572180607203</c:v>
                </c:pt>
                <c:pt idx="45">
                  <c:v>0.80719020816040798</c:v>
                </c:pt>
                <c:pt idx="46">
                  <c:v>0.758743522003134</c:v>
                </c:pt>
                <c:pt idx="47">
                  <c:v>0.71400327706230104</c:v>
                </c:pt>
                <c:pt idx="48">
                  <c:v>0.67263591127792399</c:v>
                </c:pt>
                <c:pt idx="49">
                  <c:v>0.63434208773192302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1B-4848-831E-301E625B8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110832"/>
        <c:axId val="-123362992"/>
      </c:scatterChart>
      <c:valAx>
        <c:axId val="-124110832"/>
        <c:scaling>
          <c:orientation val="minMax"/>
          <c:max val="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-123362992"/>
        <c:crosses val="autoZero"/>
        <c:crossBetween val="midCat"/>
        <c:majorUnit val="10"/>
      </c:valAx>
      <c:valAx>
        <c:axId val="-123362992"/>
        <c:scaling>
          <c:orientation val="minMax"/>
          <c:max val="9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-124110832"/>
        <c:crosses val="autoZero"/>
        <c:crossBetween val="midCat"/>
        <c:majorUnit val="1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8466838652648397"/>
          <c:y val="0.23061590805333701"/>
          <c:w val="0.48852305837194598"/>
          <c:h val="0.20825237771027799"/>
        </c:manualLayout>
      </c:layout>
      <c:overlay val="0"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Glyphosate-sorbed</a:t>
            </a:r>
          </a:p>
        </c:rich>
      </c:tx>
      <c:layout>
        <c:manualLayout>
          <c:xMode val="edge"/>
          <c:yMode val="edge"/>
          <c:x val="0.65484184914842003"/>
          <c:y val="1.85187007874016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894458232154"/>
          <c:y val="5.64385762337467E-2"/>
          <c:w val="0.789936586393854"/>
          <c:h val="0.739353094879309"/>
        </c:manualLayout>
      </c:layout>
      <c:scatterChart>
        <c:scatterStyle val="lineMarker"/>
        <c:varyColors val="0"/>
        <c:ser>
          <c:idx val="1"/>
          <c:order val="0"/>
          <c:tx>
            <c:v>SOL</c:v>
          </c:tx>
          <c:spPr>
            <a:ln w="158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'P-sorb'!$C$2:$C$51</c:f>
              <c:numCache>
                <c:formatCode>General</c:formatCode>
                <c:ptCount val="5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</c:numCache>
            </c:numRef>
          </c:xVal>
          <c:yVal>
            <c:numRef>
              <c:f>'P-sorb'!$D$2:$D$51</c:f>
              <c:numCache>
                <c:formatCode>0.00</c:formatCode>
                <c:ptCount val="50"/>
                <c:pt idx="0">
                  <c:v>15.706566229540201</c:v>
                </c:pt>
                <c:pt idx="1">
                  <c:v>14.11343952758325</c:v>
                </c:pt>
                <c:pt idx="2">
                  <c:v>15.300222358685099</c:v>
                </c:pt>
                <c:pt idx="3">
                  <c:v>16.130241967695</c:v>
                </c:pt>
                <c:pt idx="4">
                  <c:v>16.564775042812741</c:v>
                </c:pt>
                <c:pt idx="5">
                  <c:v>16.573915698937899</c:v>
                </c:pt>
                <c:pt idx="6">
                  <c:v>16.157729184766289</c:v>
                </c:pt>
                <c:pt idx="7">
                  <c:v>15.365192493497741</c:v>
                </c:pt>
                <c:pt idx="8">
                  <c:v>14.295464428303641</c:v>
                </c:pt>
                <c:pt idx="9">
                  <c:v>13.074437506360111</c:v>
                </c:pt>
                <c:pt idx="10">
                  <c:v>11.819931013189841</c:v>
                </c:pt>
                <c:pt idx="11">
                  <c:v>10.617348691423921</c:v>
                </c:pt>
                <c:pt idx="12">
                  <c:v>9.5146973230060876</c:v>
                </c:pt>
                <c:pt idx="13">
                  <c:v>8.5305352823544123</c:v>
                </c:pt>
                <c:pt idx="14">
                  <c:v>7.6651264402410657</c:v>
                </c:pt>
                <c:pt idx="15">
                  <c:v>6.9094341469253946</c:v>
                </c:pt>
                <c:pt idx="16">
                  <c:v>6.2508181223594654</c:v>
                </c:pt>
                <c:pt idx="17">
                  <c:v>5.676122004198163</c:v>
                </c:pt>
                <c:pt idx="18">
                  <c:v>5.1731227995212183</c:v>
                </c:pt>
                <c:pt idx="19">
                  <c:v>4.7310765789919218</c:v>
                </c:pt>
                <c:pt idx="20">
                  <c:v>4.3408119638974636</c:v>
                </c:pt>
                <c:pt idx="21">
                  <c:v>3.9946208803576702</c:v>
                </c:pt>
                <c:pt idx="22">
                  <c:v>3.68607480009122</c:v>
                </c:pt>
                <c:pt idx="23">
                  <c:v>3.4098280381228872</c:v>
                </c:pt>
                <c:pt idx="24">
                  <c:v>3.161435013426098</c:v>
                </c:pt>
                <c:pt idx="25">
                  <c:v>2.9371911634916761</c:v>
                </c:pt>
                <c:pt idx="26">
                  <c:v>2.7339991095115832</c:v>
                </c:pt>
                <c:pt idx="27">
                  <c:v>2.5492581877165792</c:v>
                </c:pt>
                <c:pt idx="28">
                  <c:v>2.3807742346321441</c:v>
                </c:pt>
                <c:pt idx="29">
                  <c:v>2.2266863333316671</c:v>
                </c:pt>
                <c:pt idx="30">
                  <c:v>2.0854074916636431</c:v>
                </c:pt>
                <c:pt idx="31">
                  <c:v>1.955576640035027</c:v>
                </c:pt>
                <c:pt idx="32">
                  <c:v>1.8360197711222901</c:v>
                </c:pt>
                <c:pt idx="33">
                  <c:v>1.72571844050932</c:v>
                </c:pt>
                <c:pt idx="34">
                  <c:v>1.623784187071873</c:v>
                </c:pt>
                <c:pt idx="35">
                  <c:v>1.529437713542422</c:v>
                </c:pt>
                <c:pt idx="36">
                  <c:v>1.4419918968006391</c:v>
                </c:pt>
                <c:pt idx="37">
                  <c:v>1.36083788197054</c:v>
                </c:pt>
                <c:pt idx="38">
                  <c:v>1.2854336623029681</c:v>
                </c:pt>
                <c:pt idx="39">
                  <c:v>1.2152946651376371</c:v>
                </c:pt>
                <c:pt idx="40">
                  <c:v>1.1499859588882431</c:v>
                </c:pt>
                <c:pt idx="41">
                  <c:v>1.0891157717855879</c:v>
                </c:pt>
                <c:pt idx="42">
                  <c:v>1.032330073883992</c:v>
                </c:pt>
                <c:pt idx="43">
                  <c:v>0.97930802262393901</c:v>
                </c:pt>
                <c:pt idx="44">
                  <c:v>0.92975811144766396</c:v>
                </c:pt>
                <c:pt idx="45">
                  <c:v>0.88341489247965899</c:v>
                </c:pt>
                <c:pt idx="46">
                  <c:v>0.84003616961552596</c:v>
                </c:pt>
                <c:pt idx="47">
                  <c:v>0.79940057871047099</c:v>
                </c:pt>
                <c:pt idx="48">
                  <c:v>0.76130548788540497</c:v>
                </c:pt>
                <c:pt idx="49">
                  <c:v>0.72556516405024596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BD-0F49-8157-9716ADD4BE30}"/>
            </c:ext>
          </c:extLst>
        </c:ser>
        <c:ser>
          <c:idx val="0"/>
          <c:order val="1"/>
          <c:tx>
            <c:strRef>
              <c:f>'P-sorb'!$B$1</c:f>
              <c:strCache>
                <c:ptCount val="1"/>
                <c:pt idx="0">
                  <c:v>Observed data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'P-sorb'!$A$2:$A$5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49</c:v>
                </c:pt>
              </c:numCache>
            </c:numRef>
          </c:xVal>
          <c:yVal>
            <c:numRef>
              <c:f>'P-sorb'!$B$2:$B$5</c:f>
              <c:numCache>
                <c:formatCode>0.000</c:formatCode>
                <c:ptCount val="4"/>
                <c:pt idx="0">
                  <c:v>15.706566229540201</c:v>
                </c:pt>
                <c:pt idx="1">
                  <c:v>11.30886917787161</c:v>
                </c:pt>
                <c:pt idx="2">
                  <c:v>8.7568173756010506</c:v>
                </c:pt>
                <c:pt idx="3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BD-0F49-8157-9716ADD4B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490640"/>
        <c:axId val="-124104848"/>
      </c:scatterChart>
      <c:valAx>
        <c:axId val="-124490640"/>
        <c:scaling>
          <c:orientation val="minMax"/>
          <c:max val="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-124104848"/>
        <c:crosses val="autoZero"/>
        <c:crossBetween val="midCat"/>
        <c:majorUnit val="10"/>
      </c:valAx>
      <c:valAx>
        <c:axId val="-124104848"/>
        <c:scaling>
          <c:orientation val="minMax"/>
          <c:max val="4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-124490640"/>
        <c:crosses val="autoZero"/>
        <c:crossBetween val="midCat"/>
        <c:majorUnit val="8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67116730846600403"/>
          <c:y val="0.254922900262468"/>
          <c:w val="0.29476943119336402"/>
          <c:h val="0.1950880358705160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Metabolite-soluble</a:t>
            </a:r>
          </a:p>
        </c:rich>
      </c:tx>
      <c:layout>
        <c:manualLayout>
          <c:xMode val="edge"/>
          <c:yMode val="edge"/>
          <c:x val="0.43338278836988903"/>
          <c:y val="0.1157573079511540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5148571756998"/>
          <c:y val="4.9727253284433698E-2"/>
          <c:w val="0.75587332605322199"/>
          <c:h val="0.739353094879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'M-sol'!$B$1</c:f>
              <c:strCache>
                <c:ptCount val="1"/>
                <c:pt idx="0">
                  <c:v>Observed data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'M-sol'!$A$2:$A$5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49</c:v>
                </c:pt>
              </c:numCache>
            </c:numRef>
          </c:xVal>
          <c:yVal>
            <c:numRef>
              <c:f>'M-sol'!$B$2:$B$5</c:f>
              <c:numCache>
                <c:formatCode>0.000</c:formatCode>
                <c:ptCount val="4"/>
                <c:pt idx="0">
                  <c:v>4.7572699516720904</c:v>
                </c:pt>
                <c:pt idx="1">
                  <c:v>7.9048597758613521</c:v>
                </c:pt>
                <c:pt idx="2">
                  <c:v>5.9043768419495946</c:v>
                </c:pt>
                <c:pt idx="3">
                  <c:v>6.2316919056924602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8D-5649-A9C7-6E69BFCF42CC}"/>
            </c:ext>
          </c:extLst>
        </c:ser>
        <c:ser>
          <c:idx val="1"/>
          <c:order val="1"/>
          <c:tx>
            <c:v>Simulated</c:v>
          </c:tx>
          <c:spPr>
            <a:ln w="158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'M-sol'!$C$2:$C$51</c:f>
              <c:numCache>
                <c:formatCode>General</c:formatCode>
                <c:ptCount val="5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</c:numCache>
            </c:numRef>
          </c:xVal>
          <c:yVal>
            <c:numRef>
              <c:f>'M-sol'!$D$2:$D$51</c:f>
              <c:numCache>
                <c:formatCode>0.00</c:formatCode>
                <c:ptCount val="50"/>
                <c:pt idx="0">
                  <c:v>4.7572699516720904</c:v>
                </c:pt>
                <c:pt idx="1">
                  <c:v>6.5708413333440303</c:v>
                </c:pt>
                <c:pt idx="2">
                  <c:v>8.0556958961618008</c:v>
                </c:pt>
                <c:pt idx="3">
                  <c:v>9.6160980309316955</c:v>
                </c:pt>
                <c:pt idx="4">
                  <c:v>11.206759940043399</c:v>
                </c:pt>
                <c:pt idx="5">
                  <c:v>12.720083939575471</c:v>
                </c:pt>
                <c:pt idx="6">
                  <c:v>13.991890452763529</c:v>
                </c:pt>
                <c:pt idx="7">
                  <c:v>14.84599730869105</c:v>
                </c:pt>
                <c:pt idx="8">
                  <c:v>15.167224416594911</c:v>
                </c:pt>
                <c:pt idx="9">
                  <c:v>14.95393582157288</c:v>
                </c:pt>
                <c:pt idx="10">
                  <c:v>14.30883145592397</c:v>
                </c:pt>
                <c:pt idx="11">
                  <c:v>13.38275745301568</c:v>
                </c:pt>
                <c:pt idx="12">
                  <c:v>12.318757014004881</c:v>
                </c:pt>
                <c:pt idx="13">
                  <c:v>11.22376006461602</c:v>
                </c:pt>
                <c:pt idx="14">
                  <c:v>10.165184523382701</c:v>
                </c:pt>
                <c:pt idx="15">
                  <c:v>9.1792371725000894</c:v>
                </c:pt>
                <c:pt idx="16">
                  <c:v>8.281268354676028</c:v>
                </c:pt>
                <c:pt idx="17">
                  <c:v>7.4741725785958346</c:v>
                </c:pt>
                <c:pt idx="18">
                  <c:v>6.754115768441344</c:v>
                </c:pt>
                <c:pt idx="19">
                  <c:v>6.1140762231732646</c:v>
                </c:pt>
                <c:pt idx="20">
                  <c:v>5.5458877566330758</c:v>
                </c:pt>
                <c:pt idx="21">
                  <c:v>5.0413448103096226</c:v>
                </c:pt>
                <c:pt idx="22">
                  <c:v>4.5927519149751941</c:v>
                </c:pt>
                <c:pt idx="23">
                  <c:v>4.1931578029914656</c:v>
                </c:pt>
                <c:pt idx="24">
                  <c:v>3.8364181382238658</c:v>
                </c:pt>
                <c:pt idx="25">
                  <c:v>3.5171703655282278</c:v>
                </c:pt>
                <c:pt idx="26">
                  <c:v>3.230767801868192</c:v>
                </c:pt>
                <c:pt idx="27">
                  <c:v>2.9731987709301242</c:v>
                </c:pt>
                <c:pt idx="28">
                  <c:v>2.7410043286852201</c:v>
                </c:pt>
                <c:pt idx="29">
                  <c:v>2.531201210205082</c:v>
                </c:pt>
                <c:pt idx="30">
                  <c:v>2.3412128070574978</c:v>
                </c:pt>
                <c:pt idx="31">
                  <c:v>2.1688089385597231</c:v>
                </c:pt>
                <c:pt idx="32">
                  <c:v>2.0120541392239319</c:v>
                </c:pt>
                <c:pt idx="33">
                  <c:v>1.869263704043985</c:v>
                </c:pt>
                <c:pt idx="34">
                  <c:v>1.738966557653961</c:v>
                </c:pt>
                <c:pt idx="35">
                  <c:v>1.619873997689188</c:v>
                </c:pt>
                <c:pt idx="36">
                  <c:v>1.5108534252823129</c:v>
                </c:pt>
                <c:pt idx="37">
                  <c:v>1.4109062714748359</c:v>
                </c:pt>
                <c:pt idx="38">
                  <c:v>1.319149433214424</c:v>
                </c:pt>
                <c:pt idx="39">
                  <c:v>1.234799634181504</c:v>
                </c:pt>
                <c:pt idx="40">
                  <c:v>1.157160218185511</c:v>
                </c:pt>
                <c:pt idx="41">
                  <c:v>1.0856099641480521</c:v>
                </c:pt>
                <c:pt idx="42">
                  <c:v>1.0195935815119199</c:v>
                </c:pt>
                <c:pt idx="43">
                  <c:v>0.95861360399131401</c:v>
                </c:pt>
                <c:pt idx="44">
                  <c:v>0.90222344903251595</c:v>
                </c:pt>
                <c:pt idx="45">
                  <c:v>0.85002145143220997</c:v>
                </c:pt>
                <c:pt idx="46">
                  <c:v>0.80164571348338698</c:v>
                </c:pt>
                <c:pt idx="47">
                  <c:v>0.75676964190942198</c:v>
                </c:pt>
                <c:pt idx="48">
                  <c:v>0.71509806470202197</c:v>
                </c:pt>
                <c:pt idx="49">
                  <c:v>0.67636383966195202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8D-5649-A9C7-6E69BFCF4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982256"/>
        <c:axId val="-123529360"/>
      </c:scatterChart>
      <c:valAx>
        <c:axId val="-124982256"/>
        <c:scaling>
          <c:orientation val="minMax"/>
          <c:max val="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-123529360"/>
        <c:crosses val="autoZero"/>
        <c:crossBetween val="midCat"/>
        <c:majorUnit val="10"/>
      </c:valAx>
      <c:valAx>
        <c:axId val="-123529360"/>
        <c:scaling>
          <c:orientation val="minMax"/>
          <c:max val="4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-124982256"/>
        <c:crosses val="autoZero"/>
        <c:crossBetween val="midCat"/>
        <c:majorUnit val="8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Metabolite-sorbed</a:t>
            </a:r>
          </a:p>
        </c:rich>
      </c:tx>
      <c:layout>
        <c:manualLayout>
          <c:xMode val="edge"/>
          <c:yMode val="edge"/>
          <c:x val="0.45680200738108701"/>
          <c:y val="0.12358378775895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1085311416365"/>
          <c:y val="4.9727253284433698E-2"/>
          <c:w val="0.789936586393854"/>
          <c:h val="0.739353094879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'M-sorb'!$B$1</c:f>
              <c:strCache>
                <c:ptCount val="1"/>
                <c:pt idx="0">
                  <c:v>Observed data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'M-sorb'!$A$2:$A$5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49</c:v>
                </c:pt>
              </c:numCache>
            </c:numRef>
          </c:xVal>
          <c:yVal>
            <c:numRef>
              <c:f>'M-sorb'!$B$2:$B$5</c:f>
              <c:numCache>
                <c:formatCode>0.000</c:formatCode>
                <c:ptCount val="4"/>
                <c:pt idx="0">
                  <c:v>1.7204810785571081</c:v>
                </c:pt>
                <c:pt idx="1">
                  <c:v>2.9698884040754421</c:v>
                </c:pt>
                <c:pt idx="2">
                  <c:v>5.3783396284078471</c:v>
                </c:pt>
                <c:pt idx="3">
                  <c:v>8.2790786179878602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32-7146-966B-8AB7E6173835}"/>
            </c:ext>
          </c:extLst>
        </c:ser>
        <c:ser>
          <c:idx val="1"/>
          <c:order val="1"/>
          <c:tx>
            <c:v>Simulated</c:v>
          </c:tx>
          <c:spPr>
            <a:ln w="158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'M-sorb'!$C$2:$C$51</c:f>
              <c:numCache>
                <c:formatCode>General</c:formatCode>
                <c:ptCount val="5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</c:numCache>
            </c:numRef>
          </c:xVal>
          <c:yVal>
            <c:numRef>
              <c:f>'M-sorb'!$D$2:$D$51</c:f>
              <c:numCache>
                <c:formatCode>0.00</c:formatCode>
                <c:ptCount val="50"/>
                <c:pt idx="0">
                  <c:v>1.7204810785571081</c:v>
                </c:pt>
                <c:pt idx="1">
                  <c:v>1.8328885042846039</c:v>
                </c:pt>
                <c:pt idx="2">
                  <c:v>2.559113706731805</c:v>
                </c:pt>
                <c:pt idx="3">
                  <c:v>3.420063444813878</c:v>
                </c:pt>
                <c:pt idx="4">
                  <c:v>4.4031959070497546</c:v>
                </c:pt>
                <c:pt idx="5">
                  <c:v>5.4623511518679289</c:v>
                </c:pt>
                <c:pt idx="6">
                  <c:v>6.5095882833707721</c:v>
                </c:pt>
                <c:pt idx="7">
                  <c:v>7.4283062666023936</c:v>
                </c:pt>
                <c:pt idx="8">
                  <c:v>8.1113266846346548</c:v>
                </c:pt>
                <c:pt idx="9">
                  <c:v>8.5022103740994712</c:v>
                </c:pt>
                <c:pt idx="10">
                  <c:v>8.6092143905159677</c:v>
                </c:pt>
                <c:pt idx="11">
                  <c:v>8.4865396503038095</c:v>
                </c:pt>
                <c:pt idx="12">
                  <c:v>8.2040199557239006</c:v>
                </c:pt>
                <c:pt idx="13">
                  <c:v>7.8251810488734188</c:v>
                </c:pt>
                <c:pt idx="14">
                  <c:v>7.3983392148822178</c:v>
                </c:pt>
                <c:pt idx="15">
                  <c:v>6.9563106569583359</c:v>
                </c:pt>
                <c:pt idx="16">
                  <c:v>6.5195744423093318</c:v>
                </c:pt>
                <c:pt idx="17">
                  <c:v>6.0999168821856786</c:v>
                </c:pt>
                <c:pt idx="18">
                  <c:v>5.703428296556285</c:v>
                </c:pt>
                <c:pt idx="19">
                  <c:v>5.3326524257287904</c:v>
                </c:pt>
                <c:pt idx="20">
                  <c:v>4.9880216189980002</c:v>
                </c:pt>
                <c:pt idx="21">
                  <c:v>4.6687746380879167</c:v>
                </c:pt>
                <c:pt idx="22">
                  <c:v>4.3735260238070488</c:v>
                </c:pt>
                <c:pt idx="23">
                  <c:v>4.1006100740057354</c:v>
                </c:pt>
                <c:pt idx="24">
                  <c:v>3.84828259851299</c:v>
                </c:pt>
                <c:pt idx="25">
                  <c:v>3.6148345017257548</c:v>
                </c:pt>
                <c:pt idx="26">
                  <c:v>3.3986515510398232</c:v>
                </c:pt>
                <c:pt idx="27">
                  <c:v>3.198241876844321</c:v>
                </c:pt>
                <c:pt idx="28">
                  <c:v>3.0122445862214242</c:v>
                </c:pt>
                <c:pt idx="29">
                  <c:v>2.839427730746646</c:v>
                </c:pt>
                <c:pt idx="30">
                  <c:v>2.6786806515925812</c:v>
                </c:pt>
                <c:pt idx="31">
                  <c:v>2.5290037206630092</c:v>
                </c:pt>
                <c:pt idx="32">
                  <c:v>2.3894972522036841</c:v>
                </c:pt>
                <c:pt idx="33">
                  <c:v>2.2593505905584759</c:v>
                </c:pt>
                <c:pt idx="34">
                  <c:v>2.137831908212358</c:v>
                </c:pt>
                <c:pt idx="35">
                  <c:v>2.0242789625361768</c:v>
                </c:pt>
                <c:pt idx="36">
                  <c:v>1.918090890001354</c:v>
                </c:pt>
                <c:pt idx="37">
                  <c:v>1.818721019363809</c:v>
                </c:pt>
                <c:pt idx="38">
                  <c:v>1.7256706329674281</c:v>
                </c:pt>
                <c:pt idx="39">
                  <c:v>1.6384835805807401</c:v>
                </c:pt>
                <c:pt idx="40">
                  <c:v>1.55674164212466</c:v>
                </c:pt>
                <c:pt idx="41">
                  <c:v>1.4800605373569931</c:v>
                </c:pt>
                <c:pt idx="42">
                  <c:v>1.4080864876789561</c:v>
                </c:pt>
                <c:pt idx="43">
                  <c:v>1.340493244975502</c:v>
                </c:pt>
                <c:pt idx="44">
                  <c:v>1.2769795130892401</c:v>
                </c:pt>
                <c:pt idx="45">
                  <c:v>1.217266698130359</c:v>
                </c:pt>
                <c:pt idx="46">
                  <c:v>1.161096933749943</c:v>
                </c:pt>
                <c:pt idx="47">
                  <c:v>1.108231336443918</c:v>
                </c:pt>
                <c:pt idx="48">
                  <c:v>1.058448453784534</c:v>
                </c:pt>
                <c:pt idx="49">
                  <c:v>1.011542875184011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32-7146-966B-8AB7E6173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093616"/>
        <c:axId val="-124091296"/>
      </c:scatterChart>
      <c:valAx>
        <c:axId val="-124093616"/>
        <c:scaling>
          <c:orientation val="minMax"/>
          <c:max val="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-124091296"/>
        <c:crosses val="autoZero"/>
        <c:crossBetween val="midCat"/>
        <c:majorUnit val="10"/>
      </c:valAx>
      <c:valAx>
        <c:axId val="-124091296"/>
        <c:scaling>
          <c:orientation val="minMax"/>
          <c:max val="4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-124093616"/>
        <c:crosses val="autoZero"/>
        <c:crossBetween val="midCat"/>
        <c:majorUnit val="8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r>
              <a:rPr lang="en-US" sz="1200" b="1">
                <a:latin typeface="Arial" pitchFamily="34" charset="0"/>
                <a:cs typeface="Arial" pitchFamily="34" charset="0"/>
              </a:rPr>
              <a:t>RNE</a:t>
            </a:r>
          </a:p>
        </c:rich>
      </c:tx>
      <c:layout>
        <c:manualLayout>
          <c:xMode val="edge"/>
          <c:yMode val="edge"/>
          <c:x val="0.215371607420378"/>
          <c:y val="9.53518015311726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2514689590897"/>
          <c:y val="6.22459714053459E-2"/>
          <c:w val="0.75587332605322199"/>
          <c:h val="0.739353094879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RNE!$B$1</c:f>
              <c:strCache>
                <c:ptCount val="1"/>
                <c:pt idx="0">
                  <c:v>Observed data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RNE!$A$2:$A$5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49</c:v>
                </c:pt>
              </c:numCache>
            </c:numRef>
          </c:xVal>
          <c:yVal>
            <c:numRef>
              <c:f>RNE!$B$2:$B$5</c:f>
              <c:numCache>
                <c:formatCode>0.000</c:formatCode>
                <c:ptCount val="4"/>
                <c:pt idx="0">
                  <c:v>5.7188339249867788</c:v>
                </c:pt>
                <c:pt idx="1">
                  <c:v>15.13478216830846</c:v>
                </c:pt>
                <c:pt idx="2">
                  <c:v>20.22704256338012</c:v>
                </c:pt>
                <c:pt idx="3">
                  <c:v>24.110291488542231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25-2246-A480-B2B32D5BB847}"/>
            </c:ext>
          </c:extLst>
        </c:ser>
        <c:ser>
          <c:idx val="1"/>
          <c:order val="1"/>
          <c:tx>
            <c:v>Simulated</c:v>
          </c:tx>
          <c:spPr>
            <a:ln w="158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RNE!$C$2:$C$51</c:f>
              <c:numCache>
                <c:formatCode>General</c:formatCode>
                <c:ptCount val="5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</c:numCache>
            </c:numRef>
          </c:xVal>
          <c:yVal>
            <c:numRef>
              <c:f>RNE!$D$2:$D$51</c:f>
              <c:numCache>
                <c:formatCode>0.00</c:formatCode>
                <c:ptCount val="50"/>
                <c:pt idx="0">
                  <c:v>5.7188339249867788</c:v>
                </c:pt>
                <c:pt idx="1">
                  <c:v>5.8601378254136778</c:v>
                </c:pt>
                <c:pt idx="2">
                  <c:v>6.0650252389178636</c:v>
                </c:pt>
                <c:pt idx="3">
                  <c:v>6.3530395606427756</c:v>
                </c:pt>
                <c:pt idx="4">
                  <c:v>6.7527035900893804</c:v>
                </c:pt>
                <c:pt idx="5">
                  <c:v>7.2931740628471324</c:v>
                </c:pt>
                <c:pt idx="6">
                  <c:v>7.9946873736910344</c:v>
                </c:pt>
                <c:pt idx="7">
                  <c:v>8.8561792920020395</c:v>
                </c:pt>
                <c:pt idx="8">
                  <c:v>9.8477154192414922</c:v>
                </c:pt>
                <c:pt idx="9">
                  <c:v>10.91564629085137</c:v>
                </c:pt>
                <c:pt idx="10">
                  <c:v>11.999013141766961</c:v>
                </c:pt>
                <c:pt idx="11">
                  <c:v>13.046312500495929</c:v>
                </c:pt>
                <c:pt idx="12">
                  <c:v>14.023748281879801</c:v>
                </c:pt>
                <c:pt idx="13">
                  <c:v>14.914760065870951</c:v>
                </c:pt>
                <c:pt idx="14">
                  <c:v>15.71535052765941</c:v>
                </c:pt>
                <c:pt idx="15">
                  <c:v>16.429048311521079</c:v>
                </c:pt>
                <c:pt idx="16">
                  <c:v>17.063115534389119</c:v>
                </c:pt>
                <c:pt idx="17">
                  <c:v>17.626164510468751</c:v>
                </c:pt>
                <c:pt idx="18">
                  <c:v>18.126837051096739</c:v>
                </c:pt>
                <c:pt idx="19">
                  <c:v>18.573159055252081</c:v>
                </c:pt>
                <c:pt idx="20">
                  <c:v>18.97228317508586</c:v>
                </c:pt>
                <c:pt idx="21">
                  <c:v>19.33043762663414</c:v>
                </c:pt>
                <c:pt idx="22">
                  <c:v>19.652975270448881</c:v>
                </c:pt>
                <c:pt idx="23">
                  <c:v>19.944464790100909</c:v>
                </c:pt>
                <c:pt idx="24">
                  <c:v>20.208793628093481</c:v>
                </c:pt>
                <c:pt idx="25">
                  <c:v>20.449267861958329</c:v>
                </c:pt>
                <c:pt idx="26">
                  <c:v>20.668702560793719</c:v>
                </c:pt>
                <c:pt idx="27">
                  <c:v>20.8695004974075</c:v>
                </c:pt>
                <c:pt idx="28">
                  <c:v>21.053719225575879</c:v>
                </c:pt>
                <c:pt idx="29">
                  <c:v>21.223127490769489</c:v>
                </c:pt>
                <c:pt idx="30">
                  <c:v>21.379252291500041</c:v>
                </c:pt>
                <c:pt idx="31">
                  <c:v>21.523417954179319</c:v>
                </c:pt>
                <c:pt idx="32">
                  <c:v>21.656778490722431</c:v>
                </c:pt>
                <c:pt idx="33">
                  <c:v>21.780344360290322</c:v>
                </c:pt>
                <c:pt idx="34">
                  <c:v>21.895004597200071</c:v>
                </c:pt>
                <c:pt idx="35">
                  <c:v>22.001545116077509</c:v>
                </c:pt>
                <c:pt idx="36">
                  <c:v>22.10066387089179</c:v>
                </c:pt>
                <c:pt idx="37">
                  <c:v>22.192983428686109</c:v>
                </c:pt>
                <c:pt idx="38">
                  <c:v>22.279061420917831</c:v>
                </c:pt>
                <c:pt idx="39">
                  <c:v>22.359399253472429</c:v>
                </c:pt>
                <c:pt idx="40">
                  <c:v>22.43444938841127</c:v>
                </c:pt>
                <c:pt idx="41">
                  <c:v>22.504621454228879</c:v>
                </c:pt>
                <c:pt idx="42">
                  <c:v>22.57028739490303</c:v>
                </c:pt>
                <c:pt idx="43">
                  <c:v>22.631785829687519</c:v>
                </c:pt>
                <c:pt idx="44">
                  <c:v>22.68942576403003</c:v>
                </c:pt>
                <c:pt idx="45">
                  <c:v>22.743489766054228</c:v>
                </c:pt>
                <c:pt idx="46">
                  <c:v>22.79423670175678</c:v>
                </c:pt>
                <c:pt idx="47">
                  <c:v>22.84190410465391</c:v>
                </c:pt>
                <c:pt idx="48">
                  <c:v>22.886710241392279</c:v>
                </c:pt>
                <c:pt idx="49">
                  <c:v>22.92885592327184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625-2246-A480-B2B32D5BB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326560"/>
        <c:axId val="-123324080"/>
      </c:scatterChart>
      <c:valAx>
        <c:axId val="-123326560"/>
        <c:scaling>
          <c:orientation val="minMax"/>
          <c:max val="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-123324080"/>
        <c:crosses val="autoZero"/>
        <c:crossBetween val="midCat"/>
        <c:majorUnit val="10"/>
      </c:valAx>
      <c:valAx>
        <c:axId val="-123324080"/>
        <c:scaling>
          <c:orientation val="minMax"/>
          <c:max val="4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-123326560"/>
        <c:crosses val="autoZero"/>
        <c:crossBetween val="midCat"/>
        <c:majorUnit val="8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r>
              <a:rPr lang="en-US" sz="1200" b="1" baseline="30000">
                <a:latin typeface="Arial" pitchFamily="34" charset="0"/>
                <a:cs typeface="Arial" pitchFamily="34" charset="0"/>
              </a:rPr>
              <a:t>14</a:t>
            </a:r>
            <a:r>
              <a:rPr lang="en-US" sz="1200" b="1">
                <a:latin typeface="Arial" pitchFamily="34" charset="0"/>
                <a:cs typeface="Arial" pitchFamily="34" charset="0"/>
              </a:rPr>
              <a:t>C-CO</a:t>
            </a:r>
            <a:r>
              <a:rPr lang="en-US" sz="1200" b="1" baseline="0">
                <a:latin typeface="Arial" pitchFamily="34" charset="0"/>
                <a:cs typeface="Arial" pitchFamily="34" charset="0"/>
              </a:rPr>
              <a:t>2</a:t>
            </a:r>
          </a:p>
        </c:rich>
      </c:tx>
      <c:layout>
        <c:manualLayout>
          <c:xMode val="edge"/>
          <c:yMode val="edge"/>
          <c:x val="0.17506707237579899"/>
          <c:y val="9.784105835630320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595149146502699"/>
          <c:y val="4.9727253284433698E-2"/>
          <c:w val="0.78507040634519398"/>
          <c:h val="0.739353094879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'14C-CO2'!$B$1</c:f>
              <c:strCache>
                <c:ptCount val="1"/>
                <c:pt idx="0">
                  <c:v>Observed data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'14C-CO2'!$A$2:$A$5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49</c:v>
                </c:pt>
              </c:numCache>
            </c:numRef>
          </c:xVal>
          <c:yVal>
            <c:numRef>
              <c:f>'14C-CO2'!$B$2:$B$5</c:f>
              <c:numCache>
                <c:formatCode>0.000</c:formatCode>
                <c:ptCount val="4"/>
                <c:pt idx="0">
                  <c:v>0</c:v>
                </c:pt>
                <c:pt idx="1">
                  <c:v>33.786369304976112</c:v>
                </c:pt>
                <c:pt idx="2">
                  <c:v>45.796194772889798</c:v>
                </c:pt>
                <c:pt idx="3">
                  <c:v>61.378937987777498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8D-7F45-A063-53BBD8D54CB7}"/>
            </c:ext>
          </c:extLst>
        </c:ser>
        <c:ser>
          <c:idx val="1"/>
          <c:order val="1"/>
          <c:tx>
            <c:v>Simulated</c:v>
          </c:tx>
          <c:spPr>
            <a:ln w="158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'14C-CO2'!$C$2:$C$51</c:f>
              <c:numCache>
                <c:formatCode>General</c:formatCode>
                <c:ptCount val="5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</c:numCache>
            </c:numRef>
          </c:xVal>
          <c:yVal>
            <c:numRef>
              <c:f>'14C-CO2'!$D$2:$D$51</c:f>
              <c:numCache>
                <c:formatCode>0.00</c:formatCode>
                <c:ptCount val="50"/>
                <c:pt idx="0">
                  <c:v>0</c:v>
                </c:pt>
                <c:pt idx="1">
                  <c:v>0.37053625719715599</c:v>
                </c:pt>
                <c:pt idx="2">
                  <c:v>0.96888151104763998</c:v>
                </c:pt>
                <c:pt idx="3">
                  <c:v>1.8906650706470971</c:v>
                </c:pt>
                <c:pt idx="4">
                  <c:v>3.2882283135690078</c:v>
                </c:pt>
                <c:pt idx="5">
                  <c:v>5.3441530678798346</c:v>
                </c:pt>
                <c:pt idx="6">
                  <c:v>8.2245206196863858</c:v>
                </c:pt>
                <c:pt idx="7">
                  <c:v>11.998400033414351</c:v>
                </c:pt>
                <c:pt idx="8">
                  <c:v>16.56600736592279</c:v>
                </c:pt>
                <c:pt idx="9">
                  <c:v>21.66023964017878</c:v>
                </c:pt>
                <c:pt idx="10">
                  <c:v>26.93497426234531</c:v>
                </c:pt>
                <c:pt idx="11">
                  <c:v>32.076434077837092</c:v>
                </c:pt>
                <c:pt idx="12">
                  <c:v>36.86882972620387</c:v>
                </c:pt>
                <c:pt idx="13">
                  <c:v>41.201389929338731</c:v>
                </c:pt>
                <c:pt idx="14">
                  <c:v>45.04304196120291</c:v>
                </c:pt>
                <c:pt idx="15">
                  <c:v>48.411342892619913</c:v>
                </c:pt>
                <c:pt idx="16">
                  <c:v>51.348133605094603</c:v>
                </c:pt>
                <c:pt idx="17">
                  <c:v>53.904031261212268</c:v>
                </c:pt>
                <c:pt idx="18">
                  <c:v>56.129844312981561</c:v>
                </c:pt>
                <c:pt idx="19">
                  <c:v>58.072435679859552</c:v>
                </c:pt>
                <c:pt idx="20">
                  <c:v>59.773135379356113</c:v>
                </c:pt>
                <c:pt idx="21">
                  <c:v>61.267489004753394</c:v>
                </c:pt>
                <c:pt idx="22">
                  <c:v>62.585638039843737</c:v>
                </c:pt>
                <c:pt idx="23">
                  <c:v>63.752949959501237</c:v>
                </c:pt>
                <c:pt idx="24">
                  <c:v>64.790703269484681</c:v>
                </c:pt>
                <c:pt idx="25">
                  <c:v>65.71673590328227</c:v>
                </c:pt>
                <c:pt idx="26">
                  <c:v>66.546019961083999</c:v>
                </c:pt>
                <c:pt idx="27">
                  <c:v>67.2911532782731</c:v>
                </c:pt>
                <c:pt idx="28">
                  <c:v>67.962771242154133</c:v>
                </c:pt>
                <c:pt idx="29">
                  <c:v>68.569887600598747</c:v>
                </c:pt>
                <c:pt idx="30">
                  <c:v>69.120174513132369</c:v>
                </c:pt>
                <c:pt idx="31">
                  <c:v>69.620191800800157</c:v>
                </c:pt>
                <c:pt idx="32">
                  <c:v>70.075574303259415</c:v>
                </c:pt>
                <c:pt idx="33">
                  <c:v>70.491184976218904</c:v>
                </c:pt>
                <c:pt idx="34">
                  <c:v>70.871240108003946</c:v>
                </c:pt>
                <c:pt idx="35">
                  <c:v>71.219411906600612</c:v>
                </c:pt>
                <c:pt idx="36">
                  <c:v>71.538912740915407</c:v>
                </c:pt>
                <c:pt idx="37">
                  <c:v>71.832564511620248</c:v>
                </c:pt>
                <c:pt idx="38">
                  <c:v>72.102855961953608</c:v>
                </c:pt>
                <c:pt idx="39">
                  <c:v>72.35199019714247</c:v>
                </c:pt>
                <c:pt idx="40">
                  <c:v>72.581924242258296</c:v>
                </c:pt>
                <c:pt idx="41">
                  <c:v>72.794402113990145</c:v>
                </c:pt>
                <c:pt idx="42">
                  <c:v>72.990982596273255</c:v>
                </c:pt>
                <c:pt idx="43">
                  <c:v>73.173062679810556</c:v>
                </c:pt>
                <c:pt idx="44">
                  <c:v>73.34189744059438</c:v>
                </c:pt>
                <c:pt idx="45">
                  <c:v>73.498616983743204</c:v>
                </c:pt>
                <c:pt idx="46">
                  <c:v>73.644240959391226</c:v>
                </c:pt>
                <c:pt idx="47">
                  <c:v>73.779691061219935</c:v>
                </c:pt>
                <c:pt idx="48">
                  <c:v>73.905801840957679</c:v>
                </c:pt>
                <c:pt idx="49">
                  <c:v>74.023330110097675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B8D-7F45-A063-53BBD8D54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301376"/>
        <c:axId val="-123298624"/>
      </c:scatterChart>
      <c:valAx>
        <c:axId val="-123301376"/>
        <c:scaling>
          <c:orientation val="minMax"/>
          <c:max val="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-123298624"/>
        <c:crosses val="autoZero"/>
        <c:crossBetween val="midCat"/>
        <c:majorUnit val="10"/>
      </c:valAx>
      <c:valAx>
        <c:axId val="-123298624"/>
        <c:scaling>
          <c:orientation val="minMax"/>
          <c:max val="9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-123301376"/>
        <c:crosses val="autoZero"/>
        <c:crossBetween val="midCat"/>
        <c:majorUnit val="1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8C9D5-520E-49BD-80BF-0A9C5E8B4748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E784-2B7C-47B9-8CEF-061A82A36B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703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ABF63-8E92-4C44-97A7-7C49E8A1051C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654C5-3C58-47C6-A10D-EE7C8AA33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95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Métrologie Ok pour ce qui est des mesures in situ appliquées à des situations variées : parcelles en AC ou pas, systèmes de cultures innovants, sortie de drains, et comment mobiliser ces mesures de qualité d'eau pour faire bouger des acteurs à l'échelle d'un captage par exemple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654C5-3C58-47C6-A10D-EE7C8AA3384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77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0430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380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5870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2075404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725834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4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913" y="179942"/>
            <a:ext cx="8059845" cy="39119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100" b="0">
                <a:latin typeface="Raleway" panose="020B0503030101060003" pitchFamily="34" charset="0"/>
              </a:defRPr>
            </a:lvl1pPr>
          </a:lstStyle>
          <a:p>
            <a:r>
              <a:rPr lang="fr-FR" dirty="0"/>
              <a:t>Modifiez le style du titre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433" y="1435111"/>
            <a:ext cx="8425324" cy="30623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08433" y="646069"/>
            <a:ext cx="8425324" cy="714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35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84" y="4670837"/>
            <a:ext cx="1210837" cy="3219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84" y="3050381"/>
            <a:ext cx="2834639" cy="209311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C72FE9B-93DA-4F5A-901A-9838332C7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921" y="2085998"/>
            <a:ext cx="6858000" cy="1263643"/>
          </a:xfrm>
          <a:prstGeom prst="rect">
            <a:avLst/>
          </a:prstGeom>
        </p:spPr>
        <p:txBody>
          <a:bodyPr/>
          <a:lstStyle>
            <a:lvl1pPr marL="0" indent="0" algn="l">
              <a:buSzPct val="200000"/>
              <a:buFont typeface="Raleway" panose="020B0503030101060003" pitchFamily="34" charset="0"/>
              <a:buNone/>
              <a:defRPr sz="21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</a:p>
          <a:p>
            <a:endParaRPr lang="fr-FR" dirty="0"/>
          </a:p>
          <a:p>
            <a:endParaRPr lang="en-US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84401D3E-2191-4943-8437-F10CF46C9D41}"/>
              </a:ext>
            </a:extLst>
          </p:cNvPr>
          <p:cNvSpPr txBox="1">
            <a:spLocks/>
          </p:cNvSpPr>
          <p:nvPr userDrawn="1"/>
        </p:nvSpPr>
        <p:spPr>
          <a:xfrm>
            <a:off x="8046458" y="4829175"/>
            <a:ext cx="930275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641122-912E-468F-B13B-32674101FCA4}" type="slidenum">
              <a:rPr lang="fr-FR" sz="1200" b="1" smtClean="0">
                <a:solidFill>
                  <a:schemeClr val="bg1"/>
                </a:solidFill>
              </a:rPr>
              <a:pPr/>
              <a:t>‹N°›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5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AE3D0C-987A-401C-8EB1-438638C74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93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15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913" y="179942"/>
            <a:ext cx="8059845" cy="39119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100" b="0">
                <a:latin typeface="Raleway" panose="020B0503030101060003" pitchFamily="34" charset="0"/>
              </a:defRPr>
            </a:lvl1pPr>
          </a:lstStyle>
          <a:p>
            <a:r>
              <a:rPr lang="fr-FR" dirty="0"/>
              <a:t>Modifiez le style du titre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433" y="1027241"/>
            <a:ext cx="8425324" cy="3470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08433" y="646069"/>
            <a:ext cx="8425324" cy="3062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76C16958-4C54-4D5A-B5F5-8EFD08E2B8C1}"/>
              </a:ext>
            </a:extLst>
          </p:cNvPr>
          <p:cNvSpPr txBox="1">
            <a:spLocks/>
          </p:cNvSpPr>
          <p:nvPr userDrawn="1"/>
        </p:nvSpPr>
        <p:spPr>
          <a:xfrm>
            <a:off x="8046458" y="4829175"/>
            <a:ext cx="930275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641122-912E-468F-B13B-32674101FCA4}" type="slidenum">
              <a:rPr lang="fr-FR" sz="1200" b="1" smtClean="0">
                <a:solidFill>
                  <a:schemeClr val="tx1"/>
                </a:solidFill>
              </a:rPr>
              <a:pPr/>
              <a:t>‹N°›</a:t>
            </a:fld>
            <a:endParaRPr lang="fr-F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7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913" y="179942"/>
            <a:ext cx="8059845" cy="39119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100" b="0">
                <a:latin typeface="Raleway" panose="020B0503030101060003" pitchFamily="34" charset="0"/>
              </a:defRPr>
            </a:lvl1pPr>
          </a:lstStyle>
          <a:p>
            <a:r>
              <a:rPr lang="fr-FR" dirty="0"/>
              <a:t>Modifiez le style du titre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433" y="710292"/>
            <a:ext cx="8425324" cy="3787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AA13193B-81E9-4C2E-B026-25EB30137AC2}"/>
              </a:ext>
            </a:extLst>
          </p:cNvPr>
          <p:cNvSpPr txBox="1">
            <a:spLocks/>
          </p:cNvSpPr>
          <p:nvPr userDrawn="1"/>
        </p:nvSpPr>
        <p:spPr>
          <a:xfrm>
            <a:off x="8046458" y="4829175"/>
            <a:ext cx="930275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641122-912E-468F-B13B-32674101FCA4}" type="slidenum">
              <a:rPr lang="fr-FR" sz="1200" b="1" smtClean="0">
                <a:solidFill>
                  <a:schemeClr val="tx1"/>
                </a:solidFill>
              </a:rPr>
              <a:pPr/>
              <a:t>‹N°›</a:t>
            </a:fld>
            <a:endParaRPr lang="fr-F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21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39972C6-F72D-44D3-BF4B-26B9AB845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3783" y="4830324"/>
            <a:ext cx="930217" cy="31494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E641122-912E-468F-B13B-32674101FCA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21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00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8170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6136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9388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874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8747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63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256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FE41CC-B6AB-5747-A79A-4AC7BE593526}"/>
              </a:ext>
            </a:extLst>
          </p:cNvPr>
          <p:cNvSpPr txBox="1"/>
          <p:nvPr userDrawn="1"/>
        </p:nvSpPr>
        <p:spPr>
          <a:xfrm>
            <a:off x="6936268" y="4918056"/>
            <a:ext cx="208893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25" b="1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fld id="{10B4F56D-375A-4CA4-ABA3-E73F3ECBB440}" type="slidenum">
              <a:rPr lang="fr-FR" sz="825" b="1" smtClean="0">
                <a:solidFill>
                  <a:schemeClr val="bg1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825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D6D859-390A-EE4F-9C91-3245A3EC0F9B}"/>
              </a:ext>
            </a:extLst>
          </p:cNvPr>
          <p:cNvSpPr txBox="1"/>
          <p:nvPr userDrawn="1"/>
        </p:nvSpPr>
        <p:spPr>
          <a:xfrm>
            <a:off x="6504496" y="4877338"/>
            <a:ext cx="2425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28 Janvier 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D5EBC1-1D06-404B-9A95-F4202CCB0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8" r="43122"/>
          <a:stretch/>
        </p:blipFill>
        <p:spPr>
          <a:xfrm>
            <a:off x="1" y="4657150"/>
            <a:ext cx="933449" cy="500066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2F6497B0-9025-F044-8EB8-15879141AC6F}"/>
              </a:ext>
            </a:extLst>
          </p:cNvPr>
          <p:cNvSpPr txBox="1">
            <a:spLocks/>
          </p:cNvSpPr>
          <p:nvPr userDrawn="1"/>
        </p:nvSpPr>
        <p:spPr>
          <a:xfrm>
            <a:off x="8231012" y="4829175"/>
            <a:ext cx="930275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6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641122-912E-468F-B13B-32674101FCA4}" type="slidenum">
              <a:rPr lang="fr-FR" sz="1200" b="1" smtClean="0">
                <a:solidFill>
                  <a:schemeClr val="tx1"/>
                </a:solidFill>
              </a:rPr>
              <a:pPr/>
              <a:t>‹N°›</a:t>
            </a:fld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872280-D556-4644-BD1F-505E15450A0A}"/>
              </a:ext>
            </a:extLst>
          </p:cNvPr>
          <p:cNvSpPr txBox="1"/>
          <p:nvPr userDrawn="1"/>
        </p:nvSpPr>
        <p:spPr>
          <a:xfrm>
            <a:off x="947993" y="4961225"/>
            <a:ext cx="720868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1" dirty="0">
                <a:solidFill>
                  <a:srgbClr val="275662"/>
                </a:solidFill>
                <a:latin typeface="+mn-lt"/>
              </a:rPr>
              <a:t>Systèmes Agricole et Eau  - Rennes 21 et 22 Mai 2025 -  Séminaire « Agroécologie et Eau »</a:t>
            </a:r>
            <a:endParaRPr lang="fr-FR" sz="750" i="1" dirty="0">
              <a:solidFill>
                <a:srgbClr val="275662"/>
              </a:solidFill>
              <a:latin typeface="Raleway" panose="020B0503030101060003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D0CD52B-0BF1-F74C-9EF3-00953B972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1" b="83790"/>
          <a:stretch/>
        </p:blipFill>
        <p:spPr>
          <a:xfrm>
            <a:off x="-118801" y="-176123"/>
            <a:ext cx="1279386" cy="78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4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83" r:id="rId15"/>
    <p:sldLayoutId id="2147483676" r:id="rId16"/>
    <p:sldLayoutId id="2147483681" r:id="rId17"/>
    <p:sldLayoutId id="2147483675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4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8.png"/><Relationship Id="rId7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35.emf"/><Relationship Id="rId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59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77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12" Type="http://schemas.openxmlformats.org/officeDocument/2006/relationships/image" Target="../media/image76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tiff"/><Relationship Id="rId11" Type="http://schemas.openxmlformats.org/officeDocument/2006/relationships/image" Target="../media/image75.tiff"/><Relationship Id="rId5" Type="http://schemas.openxmlformats.org/officeDocument/2006/relationships/image" Target="../media/image69.tiff"/><Relationship Id="rId10" Type="http://schemas.openxmlformats.org/officeDocument/2006/relationships/image" Target="../media/image74.tiff"/><Relationship Id="rId4" Type="http://schemas.openxmlformats.org/officeDocument/2006/relationships/image" Target="../media/image68.tiff"/><Relationship Id="rId9" Type="http://schemas.openxmlformats.org/officeDocument/2006/relationships/image" Target="../media/image73.tiff"/><Relationship Id="rId14" Type="http://schemas.openxmlformats.org/officeDocument/2006/relationships/image" Target="../media/image7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g"/><Relationship Id="rId5" Type="http://schemas.openxmlformats.org/officeDocument/2006/relationships/image" Target="../media/image67.tiff"/><Relationship Id="rId4" Type="http://schemas.openxmlformats.org/officeDocument/2006/relationships/image" Target="../media/image8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0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png"/><Relationship Id="rId11" Type="http://schemas.openxmlformats.org/officeDocument/2006/relationships/image" Target="../media/image99.tiff"/><Relationship Id="rId5" Type="http://schemas.openxmlformats.org/officeDocument/2006/relationships/image" Target="../media/image18.png"/><Relationship Id="rId15" Type="http://schemas.openxmlformats.org/officeDocument/2006/relationships/image" Target="../media/image103.tiff"/><Relationship Id="rId10" Type="http://schemas.openxmlformats.org/officeDocument/2006/relationships/image" Target="../media/image98.tiff"/><Relationship Id="rId4" Type="http://schemas.openxmlformats.org/officeDocument/2006/relationships/image" Target="../media/image16.tiff"/><Relationship Id="rId9" Type="http://schemas.openxmlformats.org/officeDocument/2006/relationships/image" Target="../media/image97.png"/><Relationship Id="rId14" Type="http://schemas.openxmlformats.org/officeDocument/2006/relationships/image" Target="../media/image10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emf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image" Target="../media/image35.emf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40988F2-CD30-4E00-8AD7-8AC45FD18BEB}"/>
              </a:ext>
            </a:extLst>
          </p:cNvPr>
          <p:cNvSpPr/>
          <p:nvPr/>
        </p:nvSpPr>
        <p:spPr>
          <a:xfrm>
            <a:off x="51522" y="650884"/>
            <a:ext cx="9006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/>
            <a:r>
              <a:rPr lang="fr-FR" sz="1500" b="1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Réduction des usages et des pertes en pesticides en agriculture de conservation : connaissances disponibles et perspectives de recherche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BE86EE-1A32-42E8-9D86-F7A74D73BC63}"/>
              </a:ext>
            </a:extLst>
          </p:cNvPr>
          <p:cNvSpPr/>
          <p:nvPr/>
        </p:nvSpPr>
        <p:spPr>
          <a:xfrm>
            <a:off x="4129613" y="2091611"/>
            <a:ext cx="5022936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indent="-301229"/>
            <a:r>
              <a:rPr lang="fr-FR" sz="1350" i="1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Pierre Benoit</a:t>
            </a:r>
            <a:r>
              <a:rPr lang="fr-FR" sz="1350" i="1" baseline="30000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1</a:t>
            </a:r>
            <a:r>
              <a:rPr lang="fr-FR" sz="1350" i="1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, Lionel Alletto</a:t>
            </a:r>
            <a:r>
              <a:rPr lang="fr-FR" sz="1350" i="1" baseline="30000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2</a:t>
            </a:r>
            <a:r>
              <a:rPr lang="fr-FR" sz="1350" i="1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, Laure Mamy</a:t>
            </a:r>
            <a:r>
              <a:rPr lang="fr-FR" sz="1350" i="1" baseline="30000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1</a:t>
            </a:r>
            <a:r>
              <a:rPr lang="fr-FR" sz="1350" i="1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, Valérie Pot</a:t>
            </a:r>
            <a:r>
              <a:rPr lang="fr-FR" sz="1350" i="1" baseline="30000" dirty="0">
                <a:solidFill>
                  <a:srgbClr val="275662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1</a:t>
            </a:r>
          </a:p>
          <a:p>
            <a:pPr marL="471488" indent="-301229"/>
            <a:endParaRPr lang="fr-FR" sz="1350" i="1" baseline="30000" dirty="0">
              <a:solidFill>
                <a:srgbClr val="275662"/>
              </a:solidFill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471488" indent="-301229"/>
            <a:endParaRPr lang="fr-FR" sz="1350" i="1" baseline="30000" dirty="0">
              <a:solidFill>
                <a:srgbClr val="275662"/>
              </a:solidFill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r>
              <a:rPr lang="fr-FR" sz="1200" i="1" baseline="30000" dirty="0"/>
              <a:t>1</a:t>
            </a:r>
            <a:r>
              <a:rPr lang="fr-FR" sz="1200" i="1" dirty="0"/>
              <a:t>INRAE, UMR ECOSYS, INRAE, </a:t>
            </a:r>
            <a:r>
              <a:rPr lang="fr-FR" sz="1200" i="1" dirty="0" err="1"/>
              <a:t>AgroParisTech</a:t>
            </a:r>
            <a:r>
              <a:rPr lang="fr-FR" sz="1200" i="1" dirty="0"/>
              <a:t>, Université Paris-Saclay, 91120 Palaiseau, France </a:t>
            </a:r>
            <a:endParaRPr lang="fr-FR" sz="1200" dirty="0"/>
          </a:p>
          <a:p>
            <a:r>
              <a:rPr lang="fr-FR" sz="1200" i="1" baseline="30000" dirty="0"/>
              <a:t>2</a:t>
            </a:r>
            <a:r>
              <a:rPr lang="fr-FR" sz="1200" i="1" dirty="0"/>
              <a:t>INRAE, UMR AGIR, Université de Toulouse, 31326 Castanet-Tolosan, France</a:t>
            </a:r>
            <a:endParaRPr lang="fr-FR" sz="1200" dirty="0"/>
          </a:p>
          <a:p>
            <a:pPr marL="471488" indent="-301229"/>
            <a:endParaRPr lang="fr-FR" sz="1350" i="1" baseline="30000" dirty="0">
              <a:solidFill>
                <a:srgbClr val="275662"/>
              </a:solidFill>
              <a:latin typeface="Raleway" panose="020B0503030101060003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6A5334-2998-4875-A50E-E51B1B944F70}"/>
              </a:ext>
            </a:extLst>
          </p:cNvPr>
          <p:cNvSpPr/>
          <p:nvPr/>
        </p:nvSpPr>
        <p:spPr>
          <a:xfrm>
            <a:off x="7578969" y="4856366"/>
            <a:ext cx="275359" cy="248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2" name="Image 11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92BFE45-CB63-4CC6-AA69-2B4DE783D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20" r="61641" b="1"/>
          <a:stretch/>
        </p:blipFill>
        <p:spPr>
          <a:xfrm>
            <a:off x="7854328" y="4543372"/>
            <a:ext cx="533800" cy="5160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ED09F5-D502-7C48-9F61-335218CEF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12" y="1330661"/>
            <a:ext cx="3763321" cy="326859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59BD79-F237-5748-8382-F82391915EB3}"/>
              </a:ext>
            </a:extLst>
          </p:cNvPr>
          <p:cNvPicPr/>
          <p:nvPr/>
        </p:nvPicPr>
        <p:blipFill>
          <a:blip r:embed="rId5"/>
          <a:srcRect l="48274" t="18275" b="32176"/>
          <a:stretch/>
        </p:blipFill>
        <p:spPr bwMode="auto">
          <a:xfrm>
            <a:off x="4092035" y="4580649"/>
            <a:ext cx="925189" cy="34197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62EB780-CAA1-584C-8932-5CFB7088FC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78" b="23367"/>
          <a:stretch/>
        </p:blipFill>
        <p:spPr bwMode="auto">
          <a:xfrm>
            <a:off x="5142408" y="4571743"/>
            <a:ext cx="2711920" cy="487685"/>
          </a:xfrm>
          <a:prstGeom prst="rect">
            <a:avLst/>
          </a:prstGeom>
        </p:spPr>
      </p:pic>
      <p:pic>
        <p:nvPicPr>
          <p:cNvPr id="23" name="Image 22" descr="Une image contenant Graphique, clipart, Police, graphisme&#10;&#10;Description générée automatiquement">
            <a:extLst>
              <a:ext uri="{FF2B5EF4-FFF2-40B4-BE49-F238E27FC236}">
                <a16:creationId xmlns:a16="http://schemas.microsoft.com/office/drawing/2014/main" id="{E9B6DF8E-98CF-3541-A6DF-79416898E8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302" y="3483752"/>
            <a:ext cx="1101266" cy="902691"/>
          </a:xfrm>
          <a:prstGeom prst="rect">
            <a:avLst/>
          </a:prstGeom>
          <a:effectLst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AB8101-6A53-4F4B-AB39-C8A71BC3899D}"/>
              </a:ext>
            </a:extLst>
          </p:cNvPr>
          <p:cNvSpPr txBox="1"/>
          <p:nvPr/>
        </p:nvSpPr>
        <p:spPr>
          <a:xfrm>
            <a:off x="137785" y="4553930"/>
            <a:ext cx="3991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État de surface après un semis direct de colza sous couvert sur un sol de limon battant. © Jean-François </a:t>
            </a:r>
            <a:r>
              <a:rPr lang="fr-FR" sz="1000" dirty="0" err="1"/>
              <a:t>Ouvry</a:t>
            </a:r>
            <a:r>
              <a:rPr lang="fr-FR" sz="1000" dirty="0"/>
              <a:t> - Ouvrage QUAE, 2021</a:t>
            </a:r>
          </a:p>
          <a:p>
            <a:endParaRPr lang="fr-FR" sz="1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68289F-B014-7144-AD15-E5B064825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3805414"/>
            <a:ext cx="2232779" cy="5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1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A73437DB-BAB4-6344-926F-7CBC0227CD7A}"/>
              </a:ext>
            </a:extLst>
          </p:cNvPr>
          <p:cNvSpPr txBox="1">
            <a:spLocks/>
          </p:cNvSpPr>
          <p:nvPr/>
        </p:nvSpPr>
        <p:spPr bwMode="auto">
          <a:xfrm>
            <a:off x="1115616" y="689967"/>
            <a:ext cx="7209235" cy="5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394"/>
              </a:spcBef>
              <a:buClr>
                <a:srgbClr val="0BD0D9"/>
              </a:buClr>
            </a:pPr>
            <a:r>
              <a:rPr lang="fr-FR" altLang="fr-FR" sz="1350" b="1" dirty="0">
                <a:solidFill>
                  <a:srgbClr val="275662"/>
                </a:solidFill>
              </a:rPr>
              <a:t>Lixiviation des pesticides – Lamothe (Toulouse) </a:t>
            </a: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098E0651-BBE8-274D-86DB-81BF7ADE8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47"/>
          <a:stretch>
            <a:fillRect/>
          </a:stretch>
        </p:blipFill>
        <p:spPr bwMode="auto">
          <a:xfrm>
            <a:off x="1143000" y="952500"/>
            <a:ext cx="3482579" cy="20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30495ADB-F02C-4D43-8C31-6AE156BC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73" y="1114426"/>
            <a:ext cx="2844403" cy="213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E2F58A-02BA-9141-95AD-E8E68FD2C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113484"/>
            <a:ext cx="2591991" cy="172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1AC5D90-16E5-E644-BC3A-069A3F94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44" y="4517231"/>
            <a:ext cx="1565672" cy="300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350"/>
              <a:t>MMSD / feverolle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59D5BDD9-CA6E-AA49-A8DA-4493BBDDE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769" y="1060846"/>
            <a:ext cx="3320654" cy="507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350"/>
              <a:t>MMST = monoculture de maïs en  strip-tillage</a:t>
            </a: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905EE64F-9D59-A54D-AC06-315F9757C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273" y="898921"/>
            <a:ext cx="3158728" cy="300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350" dirty="0"/>
              <a:t>Maïs irrigué : monoculture / rotation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B8EAB483-5E76-8A4B-A97A-DBD5CB56A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19" y="2789634"/>
            <a:ext cx="1728788" cy="300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350"/>
              <a:t>MMSD = semis direct</a:t>
            </a:r>
          </a:p>
        </p:txBody>
      </p:sp>
      <p:pic>
        <p:nvPicPr>
          <p:cNvPr id="15" name="Image 31" descr="Couvert_RGHTV.JPG">
            <a:extLst>
              <a:ext uri="{FF2B5EF4-FFF2-40B4-BE49-F238E27FC236}">
                <a16:creationId xmlns:a16="http://schemas.microsoft.com/office/drawing/2014/main" id="{0B1FD31C-4899-A74D-A7E9-D223DA6E5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3029590"/>
            <a:ext cx="1431131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8" descr="maïs MM3.jpg">
            <a:extLst>
              <a:ext uri="{FF2B5EF4-FFF2-40B4-BE49-F238E27FC236}">
                <a16:creationId xmlns:a16="http://schemas.microsoft.com/office/drawing/2014/main" id="{E6D09343-507E-C949-A55C-8E41A4FA257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3652838"/>
            <a:ext cx="1944291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id="{A2FF7A4D-1F8B-6442-B347-9276ECB4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403" y="4517231"/>
            <a:ext cx="1241822" cy="300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350"/>
              <a:t>MMSD /avoine</a:t>
            </a:r>
          </a:p>
        </p:txBody>
      </p:sp>
      <p:sp>
        <p:nvSpPr>
          <p:cNvPr id="18" name="ZoneTexte 1">
            <a:extLst>
              <a:ext uri="{FF2B5EF4-FFF2-40B4-BE49-F238E27FC236}">
                <a16:creationId xmlns:a16="http://schemas.microsoft.com/office/drawing/2014/main" id="{A6EC4BD1-F6A1-3B45-B45F-FD2D6705D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2" y="4625578"/>
            <a:ext cx="1254977" cy="300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350" dirty="0"/>
              <a:t>Trèfle/RGA</a:t>
            </a:r>
          </a:p>
        </p:txBody>
      </p:sp>
      <p:pic>
        <p:nvPicPr>
          <p:cNvPr id="19" name="Image 4" descr="CarteDispositifExpe.pdf">
            <a:extLst>
              <a:ext uri="{FF2B5EF4-FFF2-40B4-BE49-F238E27FC236}">
                <a16:creationId xmlns:a16="http://schemas.microsoft.com/office/drawing/2014/main" id="{96544ADB-A51C-A74D-B0ED-ECE8CFFF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t="30565" r="7220" b="30925"/>
          <a:stretch>
            <a:fillRect/>
          </a:stretch>
        </p:blipFill>
        <p:spPr bwMode="auto">
          <a:xfrm>
            <a:off x="2789635" y="1439465"/>
            <a:ext cx="2957513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12">
            <a:extLst>
              <a:ext uri="{FF2B5EF4-FFF2-40B4-BE49-F238E27FC236}">
                <a16:creationId xmlns:a16="http://schemas.microsoft.com/office/drawing/2014/main" id="{51E6AE1F-DE10-BE4D-9704-69C67B3FC18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871500" y="4180225"/>
            <a:ext cx="7457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Lionel Alletto</a:t>
            </a:r>
          </a:p>
        </p:txBody>
      </p:sp>
      <p:sp>
        <p:nvSpPr>
          <p:cNvPr id="21" name="Text Box 412">
            <a:extLst>
              <a:ext uri="{FF2B5EF4-FFF2-40B4-BE49-F238E27FC236}">
                <a16:creationId xmlns:a16="http://schemas.microsoft.com/office/drawing/2014/main" id="{EAF749D5-3DF9-E34A-B747-3CF5B93C6D1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5454" y="2524660"/>
            <a:ext cx="8210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Simon Giuliano</a:t>
            </a:r>
          </a:p>
        </p:txBody>
      </p:sp>
      <p:sp>
        <p:nvSpPr>
          <p:cNvPr id="22" name="Text Box 412">
            <a:extLst>
              <a:ext uri="{FF2B5EF4-FFF2-40B4-BE49-F238E27FC236}">
                <a16:creationId xmlns:a16="http://schemas.microsoft.com/office/drawing/2014/main" id="{3B1A6B9D-4749-274C-97DD-47487B45F05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082045" y="4435613"/>
            <a:ext cx="8210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Simon Giuliano</a:t>
            </a:r>
          </a:p>
        </p:txBody>
      </p:sp>
      <p:sp>
        <p:nvSpPr>
          <p:cNvPr id="23" name="Text Box 412">
            <a:extLst>
              <a:ext uri="{FF2B5EF4-FFF2-40B4-BE49-F238E27FC236}">
                <a16:creationId xmlns:a16="http://schemas.microsoft.com/office/drawing/2014/main" id="{362BBEC1-3243-C243-A424-1007B64A5F0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71163" y="4342150"/>
            <a:ext cx="7457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Lionel Alletto</a:t>
            </a:r>
          </a:p>
        </p:txBody>
      </p:sp>
      <p:sp>
        <p:nvSpPr>
          <p:cNvPr id="24" name="Text Box 412">
            <a:extLst>
              <a:ext uri="{FF2B5EF4-FFF2-40B4-BE49-F238E27FC236}">
                <a16:creationId xmlns:a16="http://schemas.microsoft.com/office/drawing/2014/main" id="{7A364DB2-B791-4C4B-8CB0-F3A37CA9A70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195350" y="2776478"/>
            <a:ext cx="7457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Lionel Alletto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11B7A833-3EA3-BA4F-B1B0-05142748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21" y="208997"/>
            <a:ext cx="7855682" cy="39119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Références terrain en France sur des systèmes bas intrants</a:t>
            </a:r>
            <a:br>
              <a:rPr lang="fr-FR" sz="2000" b="1" dirty="0">
                <a:solidFill>
                  <a:srgbClr val="00A3A6"/>
                </a:solidFill>
              </a:rPr>
            </a:br>
            <a:endParaRPr lang="fr-FR" sz="2000" b="1" dirty="0">
              <a:solidFill>
                <a:srgbClr val="00A3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54F23F18-38AA-DB44-990F-6997F0C8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169" y="1688958"/>
            <a:ext cx="1993500" cy="11961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BD8AECC-1DCE-8348-9F4D-080EABB3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91" y="1688976"/>
            <a:ext cx="1993500" cy="11961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B28B597-0895-C146-8BD7-FEE7FE61B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91" y="1691676"/>
            <a:ext cx="1993500" cy="11961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29702CB-B9CE-A046-93A1-DC1534F4EC9E}"/>
              </a:ext>
            </a:extLst>
          </p:cNvPr>
          <p:cNvSpPr/>
          <p:nvPr/>
        </p:nvSpPr>
        <p:spPr>
          <a:xfrm>
            <a:off x="1572244" y="2776362"/>
            <a:ext cx="1574972" cy="14755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7C1208-E49D-984A-85CE-9B9D5869315A}"/>
              </a:ext>
            </a:extLst>
          </p:cNvPr>
          <p:cNvSpPr/>
          <p:nvPr/>
        </p:nvSpPr>
        <p:spPr>
          <a:xfrm>
            <a:off x="3650711" y="2732586"/>
            <a:ext cx="1757804" cy="16040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6D5E00-7B3C-E04B-818C-15DA39767D05}"/>
              </a:ext>
            </a:extLst>
          </p:cNvPr>
          <p:cNvSpPr/>
          <p:nvPr/>
        </p:nvSpPr>
        <p:spPr>
          <a:xfrm>
            <a:off x="5910888" y="2770595"/>
            <a:ext cx="1778034" cy="1360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000A5E-C2D6-B643-AD89-2443D8614BE7}"/>
              </a:ext>
            </a:extLst>
          </p:cNvPr>
          <p:cNvSpPr/>
          <p:nvPr/>
        </p:nvSpPr>
        <p:spPr>
          <a:xfrm>
            <a:off x="1147459" y="1490448"/>
            <a:ext cx="4133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8BE24B8-33FF-EA4B-BEC9-EC40D5BCCE1B}"/>
              </a:ext>
            </a:extLst>
          </p:cNvPr>
          <p:cNvSpPr txBox="1"/>
          <p:nvPr/>
        </p:nvSpPr>
        <p:spPr>
          <a:xfrm>
            <a:off x="1527035" y="1221600"/>
            <a:ext cx="178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C5DD01"/>
              </a:buClr>
            </a:pP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Colza - Blé - Orge</a:t>
            </a:r>
          </a:p>
          <a:p>
            <a:pPr algn="ctr" defTabSz="685800">
              <a:buClr>
                <a:srgbClr val="C5DD01"/>
              </a:buClr>
            </a:pP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(Dijon-Epoisses, 2001-2015)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9594DA3-7582-D844-829C-C1A77256F2C9}"/>
              </a:ext>
            </a:extLst>
          </p:cNvPr>
          <p:cNvSpPr txBox="1"/>
          <p:nvPr/>
        </p:nvSpPr>
        <p:spPr>
          <a:xfrm>
            <a:off x="5899987" y="1220418"/>
            <a:ext cx="17872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C5DD01"/>
              </a:buClr>
            </a:pP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Monoculture de maïs irriguée</a:t>
            </a:r>
          </a:p>
          <a:p>
            <a:pPr algn="ctr" defTabSz="685800">
              <a:buClr>
                <a:srgbClr val="C5DD01"/>
              </a:buClr>
            </a:pP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(Toulouse-Lamothe, 2011-2015)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4D8C2ED-13F1-1048-9BB2-4B04300A4BCE}"/>
              </a:ext>
            </a:extLst>
          </p:cNvPr>
          <p:cNvSpPr txBox="1"/>
          <p:nvPr/>
        </p:nvSpPr>
        <p:spPr>
          <a:xfrm>
            <a:off x="3734698" y="1220418"/>
            <a:ext cx="17872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C5DD01"/>
              </a:buClr>
            </a:pP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Tournesol - Blé dur en sec</a:t>
            </a:r>
          </a:p>
          <a:p>
            <a:pPr algn="ctr" defTabSz="685800">
              <a:buClr>
                <a:srgbClr val="C5DD01"/>
              </a:buClr>
            </a:pP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(Toulouse-</a:t>
            </a:r>
            <a:r>
              <a:rPr lang="fr-FR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Auzeville</a:t>
            </a: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2011-2015)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6BCBA42-7FE5-A344-9F77-12A5AB40CFC7}"/>
              </a:ext>
            </a:extLst>
          </p:cNvPr>
          <p:cNvSpPr/>
          <p:nvPr/>
        </p:nvSpPr>
        <p:spPr>
          <a:xfrm>
            <a:off x="3363239" y="1491858"/>
            <a:ext cx="4133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F55869-62EE-5F48-BC75-CD3E881C4BF2}"/>
              </a:ext>
            </a:extLst>
          </p:cNvPr>
          <p:cNvSpPr/>
          <p:nvPr/>
        </p:nvSpPr>
        <p:spPr>
          <a:xfrm>
            <a:off x="5539067" y="1475879"/>
            <a:ext cx="4133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29DF-2F3C-3148-AB46-4162469A54AA}"/>
              </a:ext>
            </a:extLst>
          </p:cNvPr>
          <p:cNvSpPr txBox="1"/>
          <p:nvPr/>
        </p:nvSpPr>
        <p:spPr>
          <a:xfrm>
            <a:off x="1821647" y="2677818"/>
            <a:ext cx="523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sans labour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088C1CF-D469-E549-80A4-2DCA851C00A9}"/>
              </a:ext>
            </a:extLst>
          </p:cNvPr>
          <p:cNvSpPr txBox="1"/>
          <p:nvPr/>
        </p:nvSpPr>
        <p:spPr>
          <a:xfrm>
            <a:off x="2175108" y="2676439"/>
            <a:ext cx="56998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sans </a:t>
            </a:r>
            <a:r>
              <a:rPr lang="fr-FR" sz="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désherb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méca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B5BDA57-4717-5849-A4D1-E18AF22D5171}"/>
              </a:ext>
            </a:extLst>
          </p:cNvPr>
          <p:cNvSpPr txBox="1"/>
          <p:nvPr/>
        </p:nvSpPr>
        <p:spPr>
          <a:xfrm>
            <a:off x="2553149" y="2677038"/>
            <a:ext cx="523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typique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13B939F-016F-5242-90ED-ED1EB29F06D8}"/>
              </a:ext>
            </a:extLst>
          </p:cNvPr>
          <p:cNvSpPr txBox="1"/>
          <p:nvPr/>
        </p:nvSpPr>
        <p:spPr>
          <a:xfrm>
            <a:off x="2877186" y="2677818"/>
            <a:ext cx="6800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herbicide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16F0F98-8844-AA47-A6DB-F67C67C8FF3C}"/>
              </a:ext>
            </a:extLst>
          </p:cNvPr>
          <p:cNvSpPr txBox="1"/>
          <p:nvPr/>
        </p:nvSpPr>
        <p:spPr>
          <a:xfrm>
            <a:off x="1498141" y="2677818"/>
            <a:ext cx="46198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685800">
              <a:buClr>
                <a:srgbClr val="C5DD01"/>
              </a:buClr>
            </a:pPr>
            <a:r>
              <a:rPr lang="fr-FR" sz="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6383F1B-22E6-B440-9EF2-C547975BEEDA}"/>
              </a:ext>
            </a:extLst>
          </p:cNvPr>
          <p:cNvSpPr txBox="1"/>
          <p:nvPr/>
        </p:nvSpPr>
        <p:spPr>
          <a:xfrm>
            <a:off x="3693216" y="2677158"/>
            <a:ext cx="46198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C5DD01"/>
              </a:buClr>
            </a:pPr>
            <a:r>
              <a:rPr lang="fr-FR" sz="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7E4A5BF-08C0-7D4E-847A-AB55C99A7098}"/>
              </a:ext>
            </a:extLst>
          </p:cNvPr>
          <p:cNvSpPr txBox="1"/>
          <p:nvPr/>
        </p:nvSpPr>
        <p:spPr>
          <a:xfrm>
            <a:off x="4063783" y="2677038"/>
            <a:ext cx="5316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intrants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F0DBDA6-1619-B04F-B7AA-2FBD2B30B2D9}"/>
              </a:ext>
            </a:extLst>
          </p:cNvPr>
          <p:cNvSpPr txBox="1"/>
          <p:nvPr/>
        </p:nvSpPr>
        <p:spPr>
          <a:xfrm>
            <a:off x="4396245" y="2677818"/>
            <a:ext cx="53163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intrants</a:t>
            </a:r>
          </a:p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7CBA3E3-4412-3E49-87C6-D257CC19730C}"/>
              </a:ext>
            </a:extLst>
          </p:cNvPr>
          <p:cNvSpPr txBox="1"/>
          <p:nvPr/>
        </p:nvSpPr>
        <p:spPr>
          <a:xfrm>
            <a:off x="4756805" y="2677817"/>
            <a:ext cx="4951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</a:t>
            </a:r>
          </a:p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intrants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75A73AC-F0B5-974B-A748-1F7B1EA85143}"/>
              </a:ext>
            </a:extLst>
          </p:cNvPr>
          <p:cNvSpPr txBox="1"/>
          <p:nvPr/>
        </p:nvSpPr>
        <p:spPr>
          <a:xfrm>
            <a:off x="5929686" y="2661839"/>
            <a:ext cx="46198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C5DD01"/>
              </a:buClr>
            </a:pPr>
            <a:r>
              <a:rPr lang="fr-FR" sz="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8BA24D7-2482-AA49-A032-4278832635A7}"/>
              </a:ext>
            </a:extLst>
          </p:cNvPr>
          <p:cNvSpPr txBox="1"/>
          <p:nvPr/>
        </p:nvSpPr>
        <p:spPr>
          <a:xfrm>
            <a:off x="6332035" y="2661839"/>
            <a:ext cx="495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intrants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4E241F9-CEE3-D644-9F2C-7DE3434730FC}"/>
              </a:ext>
            </a:extLst>
          </p:cNvPr>
          <p:cNvSpPr txBox="1"/>
          <p:nvPr/>
        </p:nvSpPr>
        <p:spPr>
          <a:xfrm>
            <a:off x="7188614" y="2661839"/>
            <a:ext cx="6015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courte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1162344-D94E-5740-BC05-A5912032D987}"/>
              </a:ext>
            </a:extLst>
          </p:cNvPr>
          <p:cNvSpPr txBox="1"/>
          <p:nvPr/>
        </p:nvSpPr>
        <p:spPr>
          <a:xfrm>
            <a:off x="6764083" y="2661839"/>
            <a:ext cx="5648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labour</a:t>
            </a:r>
          </a:p>
        </p:txBody>
      </p:sp>
      <p:grpSp>
        <p:nvGrpSpPr>
          <p:cNvPr id="57" name="Groupe 29">
            <a:extLst>
              <a:ext uri="{FF2B5EF4-FFF2-40B4-BE49-F238E27FC236}">
                <a16:creationId xmlns:a16="http://schemas.microsoft.com/office/drawing/2014/main" id="{D38C8A77-E368-3347-9E60-6EA8E589127B}"/>
              </a:ext>
            </a:extLst>
          </p:cNvPr>
          <p:cNvGrpSpPr/>
          <p:nvPr/>
        </p:nvGrpSpPr>
        <p:grpSpPr>
          <a:xfrm>
            <a:off x="1825854" y="1942758"/>
            <a:ext cx="5826011" cy="650893"/>
            <a:chOff x="1226008" y="2245521"/>
            <a:chExt cx="7768015" cy="867858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EA0F7A2-BAB1-1148-96FD-A1B9B2A67441}"/>
                </a:ext>
              </a:extLst>
            </p:cNvPr>
            <p:cNvSpPr txBox="1"/>
            <p:nvPr/>
          </p:nvSpPr>
          <p:spPr>
            <a:xfrm>
              <a:off x="2576792" y="2774824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- 78%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D2221EB-B9BC-A54F-B2B2-1F3E331BA627}"/>
                </a:ext>
              </a:extLst>
            </p:cNvPr>
            <p:cNvSpPr txBox="1"/>
            <p:nvPr/>
          </p:nvSpPr>
          <p:spPr>
            <a:xfrm>
              <a:off x="1226008" y="23535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- 34%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FB02C935-1F6F-304A-B395-ED04BBE6B383}"/>
                </a:ext>
              </a:extLst>
            </p:cNvPr>
            <p:cNvSpPr txBox="1"/>
            <p:nvPr/>
          </p:nvSpPr>
          <p:spPr>
            <a:xfrm>
              <a:off x="1670428" y="24039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- 39%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205F824-D34C-C846-94AF-D0C1E9FEED07}"/>
                </a:ext>
              </a:extLst>
            </p:cNvPr>
            <p:cNvSpPr txBox="1"/>
            <p:nvPr/>
          </p:nvSpPr>
          <p:spPr>
            <a:xfrm>
              <a:off x="2127671" y="25083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- 49%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D8754C21-DF75-DD4E-98B9-8862D78BD86D}"/>
                </a:ext>
              </a:extLst>
            </p:cNvPr>
            <p:cNvSpPr txBox="1"/>
            <p:nvPr/>
          </p:nvSpPr>
          <p:spPr>
            <a:xfrm>
              <a:off x="4610384" y="2548263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- 33%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1521E5B4-6A15-0C48-BAC1-F4212149FCF8}"/>
                </a:ext>
              </a:extLst>
            </p:cNvPr>
            <p:cNvSpPr txBox="1"/>
            <p:nvPr/>
          </p:nvSpPr>
          <p:spPr>
            <a:xfrm>
              <a:off x="5097072" y="26055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- 39%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C544876B-96E0-6B4A-813D-225917C4F8DF}"/>
                </a:ext>
              </a:extLst>
            </p:cNvPr>
            <p:cNvSpPr txBox="1"/>
            <p:nvPr/>
          </p:nvSpPr>
          <p:spPr>
            <a:xfrm>
              <a:off x="5529120" y="26055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- 39%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F474A7A-FBB5-F044-A2E7-2EACCF12D3B5}"/>
                </a:ext>
              </a:extLst>
            </p:cNvPr>
            <p:cNvSpPr txBox="1"/>
            <p:nvPr/>
          </p:nvSpPr>
          <p:spPr>
            <a:xfrm>
              <a:off x="7202672" y="26559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- 48%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75D4E3D8-22EA-9F4D-9CA6-A49E6A5E3D62}"/>
                </a:ext>
              </a:extLst>
            </p:cNvPr>
            <p:cNvSpPr txBox="1"/>
            <p:nvPr/>
          </p:nvSpPr>
          <p:spPr>
            <a:xfrm>
              <a:off x="8337432" y="271352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- 58%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3BC6EF75-78EC-5949-9122-9F69E0B6C648}"/>
                </a:ext>
              </a:extLst>
            </p:cNvPr>
            <p:cNvSpPr txBox="1"/>
            <p:nvPr/>
          </p:nvSpPr>
          <p:spPr>
            <a:xfrm>
              <a:off x="7781582" y="2245521"/>
              <a:ext cx="65017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+13%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CBF170A6-4B3C-654D-80A2-B847F95E6413}"/>
                </a:ext>
              </a:extLst>
            </p:cNvPr>
            <p:cNvSpPr txBox="1"/>
            <p:nvPr/>
          </p:nvSpPr>
          <p:spPr>
            <a:xfrm>
              <a:off x="4160968" y="2673671"/>
              <a:ext cx="65659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800">
                <a:buClr>
                  <a:srgbClr val="C5DD01"/>
                </a:buClr>
              </a:pPr>
              <a:r>
                <a:rPr lang="fr-FR" sz="1050" b="1" dirty="0">
                  <a:solidFill>
                    <a:srgbClr val="00CC00"/>
                  </a:solidFill>
                  <a:latin typeface="Calibri"/>
                  <a:cs typeface="Arial" pitchFamily="34" charset="0"/>
                </a:rPr>
                <a:t>- 49%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835478A0-9E37-FD46-B28D-2103609671FE}"/>
              </a:ext>
            </a:extLst>
          </p:cNvPr>
          <p:cNvSpPr/>
          <p:nvPr/>
        </p:nvSpPr>
        <p:spPr>
          <a:xfrm>
            <a:off x="1138321" y="3510132"/>
            <a:ext cx="6944069" cy="88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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Colza - Blé - Orge : Système « Sans herbicide »</a:t>
            </a:r>
          </a:p>
          <a:p>
            <a:pPr>
              <a:lnSpc>
                <a:spcPct val="11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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Tournesol - Blé dur en sec : « Bas intrants », mais IFT « Très bas intrants » &gt; « Bas intrants » 	à cause des traitements de semences (2 cultures associées = 2 traitements) </a:t>
            </a:r>
          </a:p>
          <a:p>
            <a:pPr>
              <a:lnSpc>
                <a:spcPct val="11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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Monoculture de maïs irriguée : « Rotation courte  »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E4242001-ABCB-E144-BA07-C404074AEE63}"/>
              </a:ext>
            </a:extLst>
          </p:cNvPr>
          <p:cNvSpPr txBox="1"/>
          <p:nvPr/>
        </p:nvSpPr>
        <p:spPr>
          <a:xfrm>
            <a:off x="5144035" y="2677817"/>
            <a:ext cx="539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bas intrants</a:t>
            </a:r>
          </a:p>
          <a:p>
            <a:pPr defTabSz="685800">
              <a:buClr>
                <a:srgbClr val="C5DD01"/>
              </a:buClr>
            </a:pP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B4468E1-D6B4-C64B-B92A-C7DFE591DBCC}"/>
              </a:ext>
            </a:extLst>
          </p:cNvPr>
          <p:cNvSpPr txBox="1"/>
          <p:nvPr/>
        </p:nvSpPr>
        <p:spPr>
          <a:xfrm>
            <a:off x="1059024" y="3272647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Réduction maximale de l’usage des pesticides :</a:t>
            </a:r>
          </a:p>
        </p:txBody>
      </p:sp>
      <p:grpSp>
        <p:nvGrpSpPr>
          <p:cNvPr id="72" name="Groupe 56">
            <a:extLst>
              <a:ext uri="{FF2B5EF4-FFF2-40B4-BE49-F238E27FC236}">
                <a16:creationId xmlns:a16="http://schemas.microsoft.com/office/drawing/2014/main" id="{B1DC02F2-B249-1743-AFC4-32787F211EEE}"/>
              </a:ext>
            </a:extLst>
          </p:cNvPr>
          <p:cNvGrpSpPr>
            <a:grpSpLocks noChangeAspect="1"/>
          </p:cNvGrpSpPr>
          <p:nvPr/>
        </p:nvGrpSpPr>
        <p:grpSpPr>
          <a:xfrm>
            <a:off x="1440182" y="1206197"/>
            <a:ext cx="243115" cy="270000"/>
            <a:chOff x="8233118" y="2090881"/>
            <a:chExt cx="642363" cy="704986"/>
          </a:xfrm>
        </p:grpSpPr>
        <p:pic>
          <p:nvPicPr>
            <p:cNvPr id="73" name="Picture 46">
              <a:extLst>
                <a:ext uri="{FF2B5EF4-FFF2-40B4-BE49-F238E27FC236}">
                  <a16:creationId xmlns:a16="http://schemas.microsoft.com/office/drawing/2014/main" id="{BD54213E-89CA-7240-B228-614DBDFE8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317" y="2178871"/>
              <a:ext cx="442164" cy="54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145D83ED-F2A1-E748-8E61-C4ABE396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3118" y="2171024"/>
              <a:ext cx="290565" cy="54326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F5135A15-2BB4-B643-AB55-1F1303FCC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6074" y="2090881"/>
              <a:ext cx="637199" cy="704986"/>
            </a:xfrm>
            <a:prstGeom prst="rect">
              <a:avLst/>
            </a:prstGeom>
          </p:spPr>
        </p:pic>
      </p:grpSp>
      <p:grpSp>
        <p:nvGrpSpPr>
          <p:cNvPr id="76" name="Groupe 60">
            <a:extLst>
              <a:ext uri="{FF2B5EF4-FFF2-40B4-BE49-F238E27FC236}">
                <a16:creationId xmlns:a16="http://schemas.microsoft.com/office/drawing/2014/main" id="{3E24BBE2-CAC9-6C44-B362-7BB539FA0116}"/>
              </a:ext>
            </a:extLst>
          </p:cNvPr>
          <p:cNvGrpSpPr>
            <a:grpSpLocks noChangeAspect="1"/>
          </p:cNvGrpSpPr>
          <p:nvPr/>
        </p:nvGrpSpPr>
        <p:grpSpPr>
          <a:xfrm>
            <a:off x="3576479" y="1205658"/>
            <a:ext cx="261030" cy="229500"/>
            <a:chOff x="8253716" y="3627541"/>
            <a:chExt cx="717938" cy="691174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A9D64A0A-5E28-AD41-BB02-67270D01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3716" y="3650751"/>
              <a:ext cx="479055" cy="614545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1DE4C7AF-0E5B-564B-BDDF-602E27E9D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46939" y="3627541"/>
              <a:ext cx="624715" cy="691174"/>
            </a:xfrm>
            <a:prstGeom prst="rect">
              <a:avLst/>
            </a:prstGeom>
          </p:spPr>
        </p:pic>
      </p:grpSp>
      <p:pic>
        <p:nvPicPr>
          <p:cNvPr id="79" name="Image 78">
            <a:extLst>
              <a:ext uri="{FF2B5EF4-FFF2-40B4-BE49-F238E27FC236}">
                <a16:creationId xmlns:a16="http://schemas.microsoft.com/office/drawing/2014/main" id="{1BCCBFB0-3A94-B742-8F2B-D6EAE7C9AA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342" y="1205658"/>
            <a:ext cx="198192" cy="202500"/>
          </a:xfrm>
          <a:prstGeom prst="rect">
            <a:avLst/>
          </a:prstGeom>
        </p:spPr>
      </p:pic>
      <p:sp>
        <p:nvSpPr>
          <p:cNvPr id="80" name="Text Box 2">
            <a:extLst>
              <a:ext uri="{FF2B5EF4-FFF2-40B4-BE49-F238E27FC236}">
                <a16:creationId xmlns:a16="http://schemas.microsoft.com/office/drawing/2014/main" id="{D39E53E3-A2C3-424E-9453-76DD0EC0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309" y="652200"/>
            <a:ext cx="6480888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350" b="1" dirty="0">
                <a:solidFill>
                  <a:srgbClr val="275662"/>
                </a:solidFill>
                <a:latin typeface="Arial" panose="020B0604020202020204" pitchFamily="34" charset="0"/>
              </a:rPr>
              <a:t>IFT des systèmes étudiés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B61D471-9C3A-A54F-BD48-F8FD5E008B8D}"/>
              </a:ext>
            </a:extLst>
          </p:cNvPr>
          <p:cNvSpPr/>
          <p:nvPr/>
        </p:nvSpPr>
        <p:spPr>
          <a:xfrm>
            <a:off x="6725851" y="1581427"/>
            <a:ext cx="594633" cy="144747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3E05FBEE-C05A-D042-84BF-8A5FBE26043B}"/>
              </a:ext>
            </a:extLst>
          </p:cNvPr>
          <p:cNvSpPr txBox="1"/>
          <p:nvPr/>
        </p:nvSpPr>
        <p:spPr>
          <a:xfrm>
            <a:off x="5182952" y="4400273"/>
            <a:ext cx="3764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Mamy et al,  2017 ; Munier-</a:t>
            </a:r>
            <a:r>
              <a:rPr lang="fr-FR" sz="14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Jolain</a:t>
            </a:r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2018</a:t>
            </a:r>
          </a:p>
        </p:txBody>
      </p:sp>
      <p:sp>
        <p:nvSpPr>
          <p:cNvPr id="85" name="Titre 1">
            <a:extLst>
              <a:ext uri="{FF2B5EF4-FFF2-40B4-BE49-F238E27FC236}">
                <a16:creationId xmlns:a16="http://schemas.microsoft.com/office/drawing/2014/main" id="{1A4E53AE-3013-1246-90B5-D9F72896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21" y="208997"/>
            <a:ext cx="7855682" cy="39119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Références terrain en France sur des systèmes bas intrants</a:t>
            </a:r>
            <a:br>
              <a:rPr lang="fr-FR" sz="2000" b="1" dirty="0">
                <a:solidFill>
                  <a:srgbClr val="00A3A6"/>
                </a:solidFill>
              </a:rPr>
            </a:br>
            <a:endParaRPr lang="fr-FR" sz="2000" b="1" dirty="0">
              <a:solidFill>
                <a:srgbClr val="00A3A6"/>
              </a:solidFill>
            </a:endParaRP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CDB4DF14-ED44-8D40-B5C3-BA53E66A85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24" y="4284343"/>
            <a:ext cx="10287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Box 2">
            <a:extLst>
              <a:ext uri="{FF2B5EF4-FFF2-40B4-BE49-F238E27FC236}">
                <a16:creationId xmlns:a16="http://schemas.microsoft.com/office/drawing/2014/main" id="{31B197EA-11BD-FC4C-A822-481F8BB40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406" y="753011"/>
            <a:ext cx="658890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350" b="1" dirty="0">
                <a:solidFill>
                  <a:srgbClr val="275662"/>
                </a:solidFill>
                <a:latin typeface="Arial" panose="020B0604020202020204" pitchFamily="34" charset="0"/>
              </a:rPr>
              <a:t>Lixiviation des pesticides : Systèmes colza-blé-orge  (Dijon)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8F1D69-B2E8-B94B-AA5D-7ACC9D247C4D}"/>
              </a:ext>
            </a:extLst>
          </p:cNvPr>
          <p:cNvSpPr/>
          <p:nvPr/>
        </p:nvSpPr>
        <p:spPr>
          <a:xfrm>
            <a:off x="1637240" y="4454460"/>
            <a:ext cx="59168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préférentiels + Multiplication des traitements herbicides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9524883-17E8-9D42-AB0D-4F0A50847073}"/>
              </a:ext>
            </a:extLst>
          </p:cNvPr>
          <p:cNvGrpSpPr/>
          <p:nvPr/>
        </p:nvGrpSpPr>
        <p:grpSpPr>
          <a:xfrm>
            <a:off x="1304562" y="1128122"/>
            <a:ext cx="6092064" cy="2645172"/>
            <a:chOff x="1023891" y="1640844"/>
            <a:chExt cx="7477203" cy="2541079"/>
          </a:xfrm>
        </p:grpSpPr>
        <p:grpSp>
          <p:nvGrpSpPr>
            <p:cNvPr id="83" name="Groupe 1">
              <a:extLst>
                <a:ext uri="{FF2B5EF4-FFF2-40B4-BE49-F238E27FC236}">
                  <a16:creationId xmlns:a16="http://schemas.microsoft.com/office/drawing/2014/main" id="{BBEE7BF0-139D-734F-99C0-DF231392A6ED}"/>
                </a:ext>
              </a:extLst>
            </p:cNvPr>
            <p:cNvGrpSpPr/>
            <p:nvPr/>
          </p:nvGrpSpPr>
          <p:grpSpPr>
            <a:xfrm>
              <a:off x="1023891" y="1640844"/>
              <a:ext cx="7477203" cy="2541079"/>
              <a:chOff x="1221007" y="2577494"/>
              <a:chExt cx="7477203" cy="2541079"/>
            </a:xfrm>
          </p:grpSpPr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3DF26054-BCC5-0D4C-80E2-6CFAE0C8D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17490" y="2859188"/>
                <a:ext cx="3766024" cy="2052000"/>
              </a:xfrm>
              <a:prstGeom prst="rect">
                <a:avLst/>
              </a:prstGeom>
            </p:spPr>
          </p:pic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7EAC8AD8-EB09-A445-88AE-7AB3DC0FF8B5}"/>
                  </a:ext>
                </a:extLst>
              </p:cNvPr>
              <p:cNvSpPr txBox="1"/>
              <p:nvPr/>
            </p:nvSpPr>
            <p:spPr>
              <a:xfrm>
                <a:off x="2548797" y="4727466"/>
                <a:ext cx="578832" cy="19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>
                    <a:srgbClr val="C5DD01"/>
                  </a:buClr>
                </a:pP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Conv.*</a:t>
                </a:r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F44D5667-6FC2-ED4C-A4A3-4D817AC9F111}"/>
                  </a:ext>
                </a:extLst>
              </p:cNvPr>
              <p:cNvSpPr txBox="1"/>
              <p:nvPr/>
            </p:nvSpPr>
            <p:spPr>
              <a:xfrm>
                <a:off x="3175226" y="4727466"/>
                <a:ext cx="698448" cy="310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C5DD01"/>
                  </a:buClr>
                </a:pP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 sans labour</a:t>
                </a: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6215F5C7-DC2B-4440-92B6-CDD681B9B2F5}"/>
                  </a:ext>
                </a:extLst>
              </p:cNvPr>
              <p:cNvSpPr txBox="1"/>
              <p:nvPr/>
            </p:nvSpPr>
            <p:spPr>
              <a:xfrm>
                <a:off x="3872573" y="4696688"/>
                <a:ext cx="759985" cy="421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C5DD01"/>
                  </a:buClr>
                </a:pP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 sans </a:t>
                </a:r>
                <a:r>
                  <a:rPr lang="fr-FR" sz="7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désherb</a:t>
                </a: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75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méca</a:t>
                </a: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FDD3DF6F-8308-6548-8306-1F82267B28A1}"/>
                  </a:ext>
                </a:extLst>
              </p:cNvPr>
              <p:cNvSpPr txBox="1"/>
              <p:nvPr/>
            </p:nvSpPr>
            <p:spPr>
              <a:xfrm>
                <a:off x="4593753" y="4697250"/>
                <a:ext cx="592774" cy="421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C5DD01"/>
                  </a:buClr>
                </a:pP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 typique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650BC18C-2BBB-5643-9D2C-7EC01BC48658}"/>
                  </a:ext>
                </a:extLst>
              </p:cNvPr>
              <p:cNvSpPr txBox="1"/>
              <p:nvPr/>
            </p:nvSpPr>
            <p:spPr>
              <a:xfrm>
                <a:off x="5241826" y="4688213"/>
                <a:ext cx="705361" cy="310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C5DD01"/>
                  </a:buClr>
                </a:pPr>
                <a:r>
                  <a:rPr lang="fr-FR" sz="7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Sans herbicide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DAA05F4E-6CA4-BC43-A9FA-DF568C694E1D}"/>
                  </a:ext>
                </a:extLst>
              </p:cNvPr>
              <p:cNvSpPr txBox="1"/>
              <p:nvPr/>
            </p:nvSpPr>
            <p:spPr>
              <a:xfrm>
                <a:off x="1221007" y="2577494"/>
                <a:ext cx="6325075" cy="221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>
                    <a:srgbClr val="C5DD01"/>
                  </a:buClr>
                </a:pPr>
                <a:r>
                  <a:rPr lang="fr-FR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Nombre de pesticides différents, recherchés et détectés (2010-2014)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4693698F-C8D9-F84E-9CEE-788F6D38EF5A}"/>
                  </a:ext>
                </a:extLst>
              </p:cNvPr>
              <p:cNvSpPr txBox="1"/>
              <p:nvPr/>
            </p:nvSpPr>
            <p:spPr>
              <a:xfrm>
                <a:off x="6514903" y="4645859"/>
                <a:ext cx="1440585" cy="354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fr-FR" sz="900" dirty="0">
                    <a:solidFill>
                      <a:prstClr val="black"/>
                    </a:solidFill>
                    <a:latin typeface="Calibri"/>
                  </a:rPr>
                  <a:t>Ubertosi et al. (2017)</a:t>
                </a:r>
              </a:p>
              <a:p>
                <a:pPr defTabSz="685800"/>
                <a:r>
                  <a:rPr lang="fr-FR" sz="900" dirty="0">
                    <a:solidFill>
                      <a:prstClr val="black"/>
                    </a:solidFill>
                    <a:latin typeface="Calibri"/>
                  </a:rPr>
                  <a:t>Mamy et al. (2017a)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6EB8A6C9-BA4E-0D4C-ADE8-80EE0D63744C}"/>
                  </a:ext>
                </a:extLst>
              </p:cNvPr>
              <p:cNvSpPr txBox="1"/>
              <p:nvPr/>
            </p:nvSpPr>
            <p:spPr>
              <a:xfrm>
                <a:off x="6548602" y="3557225"/>
                <a:ext cx="2149608" cy="576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>
                    <a:srgbClr val="C5DD01"/>
                  </a:buClr>
                </a:pPr>
                <a:r>
                  <a:rPr lang="fr-FR" sz="825" dirty="0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</a:t>
                </a:r>
                <a:r>
                  <a:rPr lang="fr-FR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Non recherchés</a:t>
                </a:r>
              </a:p>
              <a:p>
                <a:pPr defTabSz="685800">
                  <a:buClr>
                    <a:srgbClr val="C5DD01"/>
                  </a:buClr>
                </a:pPr>
                <a:r>
                  <a:rPr lang="fr-FR" sz="825" dirty="0">
                    <a:solidFill>
                      <a:srgbClr val="5B9BD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</a:t>
                </a:r>
                <a:r>
                  <a:rPr lang="fr-FR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Recherchés, non détectés</a:t>
                </a:r>
              </a:p>
              <a:p>
                <a:pPr defTabSz="685800">
                  <a:buClr>
                    <a:srgbClr val="C5DD01"/>
                  </a:buClr>
                </a:pPr>
                <a:r>
                  <a:rPr lang="fr-FR" sz="825" dirty="0">
                    <a:solidFill>
                      <a:srgbClr val="ED7D3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</a:t>
                </a:r>
                <a:r>
                  <a:rPr lang="fr-FR" sz="825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Détectés &lt; 0.1 µg/l</a:t>
                </a:r>
              </a:p>
              <a:p>
                <a:pPr defTabSz="685800">
                  <a:buClr>
                    <a:srgbClr val="C5DD01"/>
                  </a:buClr>
                </a:pPr>
                <a:r>
                  <a:rPr lang="fr-FR" sz="825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</a:t>
                </a:r>
                <a:r>
                  <a:rPr lang="fr-FR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Détectés &gt; 0.1 µg/l</a:t>
                </a:r>
                <a:endParaRPr lang="fr-FR" sz="82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3A8CD3AA-504C-0842-B5F6-D8A85295F73D}"/>
                </a:ext>
              </a:extLst>
            </p:cNvPr>
            <p:cNvSpPr/>
            <p:nvPr/>
          </p:nvSpPr>
          <p:spPr>
            <a:xfrm>
              <a:off x="5034957" y="3642526"/>
              <a:ext cx="729833" cy="211640"/>
            </a:xfrm>
            <a:prstGeom prst="ellips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fr-FR" sz="1350" kern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6BF13BEC-E45B-A94B-9FD7-4BA38E563C6C}"/>
                </a:ext>
              </a:extLst>
            </p:cNvPr>
            <p:cNvSpPr/>
            <p:nvPr/>
          </p:nvSpPr>
          <p:spPr>
            <a:xfrm>
              <a:off x="2956478" y="3363766"/>
              <a:ext cx="729833" cy="47225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fr-FR" sz="1350" kern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3B10A82D-4FAE-F143-9273-D322DA42ECFE}"/>
              </a:ext>
            </a:extLst>
          </p:cNvPr>
          <p:cNvSpPr txBox="1"/>
          <p:nvPr/>
        </p:nvSpPr>
        <p:spPr>
          <a:xfrm>
            <a:off x="1219696" y="3698376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évidence de l’« effet système » sur les pertes en pesticides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E99C7A4-D77F-FC44-AB36-99E06C71A19C}"/>
              </a:ext>
            </a:extLst>
          </p:cNvPr>
          <p:cNvSpPr txBox="1"/>
          <p:nvPr/>
        </p:nvSpPr>
        <p:spPr>
          <a:xfrm>
            <a:off x="1210406" y="3959095"/>
            <a:ext cx="7010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Meilleur système / réduction du transfert des pesticides dans l’eau : « Sans herbicide » (IFT min.)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5F41C72-03D5-DB42-B17E-E91B65458948}"/>
              </a:ext>
            </a:extLst>
          </p:cNvPr>
          <p:cNvSpPr txBox="1"/>
          <p:nvPr/>
        </p:nvSpPr>
        <p:spPr>
          <a:xfrm>
            <a:off x="1219696" y="4228855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Nombreux pesticides détectés dans l’eau dans le cas du système sans labour :</a:t>
            </a:r>
          </a:p>
        </p:txBody>
      </p:sp>
      <p:grpSp>
        <p:nvGrpSpPr>
          <p:cNvPr id="98" name="Groupe 55">
            <a:extLst>
              <a:ext uri="{FF2B5EF4-FFF2-40B4-BE49-F238E27FC236}">
                <a16:creationId xmlns:a16="http://schemas.microsoft.com/office/drawing/2014/main" id="{0D26518C-65C1-4644-BC5A-4501BA20BC10}"/>
              </a:ext>
            </a:extLst>
          </p:cNvPr>
          <p:cNvGrpSpPr>
            <a:grpSpLocks noChangeAspect="1"/>
          </p:cNvGrpSpPr>
          <p:nvPr/>
        </p:nvGrpSpPr>
        <p:grpSpPr>
          <a:xfrm>
            <a:off x="6870611" y="682339"/>
            <a:ext cx="622695" cy="691556"/>
            <a:chOff x="8233118" y="2090881"/>
            <a:chExt cx="642363" cy="704986"/>
          </a:xfrm>
        </p:grpSpPr>
        <p:pic>
          <p:nvPicPr>
            <p:cNvPr id="99" name="Picture 46">
              <a:extLst>
                <a:ext uri="{FF2B5EF4-FFF2-40B4-BE49-F238E27FC236}">
                  <a16:creationId xmlns:a16="http://schemas.microsoft.com/office/drawing/2014/main" id="{1723057D-C6FD-2F45-8DB8-1501BE11E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317" y="2178871"/>
              <a:ext cx="442164" cy="54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BD32BEEB-511C-1243-9058-64AA07A3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3118" y="2171024"/>
              <a:ext cx="290565" cy="543268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A5A48305-2A34-574B-9B5C-68174D0FB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6074" y="2090881"/>
              <a:ext cx="637199" cy="704986"/>
            </a:xfrm>
            <a:prstGeom prst="rect">
              <a:avLst/>
            </a:prstGeom>
          </p:spPr>
        </p:pic>
      </p:grpSp>
      <p:sp>
        <p:nvSpPr>
          <p:cNvPr id="102" name="ZoneTexte 101">
            <a:extLst>
              <a:ext uri="{FF2B5EF4-FFF2-40B4-BE49-F238E27FC236}">
                <a16:creationId xmlns:a16="http://schemas.microsoft.com/office/drawing/2014/main" id="{A1409DD7-4243-0941-9852-E3A0D47A44B0}"/>
              </a:ext>
            </a:extLst>
          </p:cNvPr>
          <p:cNvSpPr txBox="1"/>
          <p:nvPr/>
        </p:nvSpPr>
        <p:spPr>
          <a:xfrm>
            <a:off x="7187546" y="4421895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Mamy et al,  2017</a:t>
            </a: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B803E1E0-1C36-B342-B750-C8460F1D1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11572"/>
            <a:ext cx="1028700" cy="485775"/>
          </a:xfrm>
          <a:prstGeom prst="rect">
            <a:avLst/>
          </a:prstGeom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C9082D5A-B0F6-9E4D-9C2A-E395816D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21" y="208997"/>
            <a:ext cx="7855682" cy="39119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Références terrain en France sur des systèmes bas intrants</a:t>
            </a:r>
            <a:br>
              <a:rPr lang="fr-FR" sz="2000" b="1" dirty="0">
                <a:solidFill>
                  <a:srgbClr val="00A3A6"/>
                </a:solidFill>
              </a:rPr>
            </a:br>
            <a:endParaRPr lang="fr-FR" sz="2000" b="1" dirty="0">
              <a:solidFill>
                <a:srgbClr val="00A3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5" grpId="0"/>
      <p:bldP spid="96" grpId="0"/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micmac_David_Delannoy">
            <a:extLst>
              <a:ext uri="{FF2B5EF4-FFF2-40B4-BE49-F238E27FC236}">
                <a16:creationId xmlns:a16="http://schemas.microsoft.com/office/drawing/2014/main" id="{BB1957EB-0EA3-DF47-9B9B-08AD3144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26" y="4506022"/>
            <a:ext cx="615554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ANR07-396">
            <a:extLst>
              <a:ext uri="{FF2B5EF4-FFF2-40B4-BE49-F238E27FC236}">
                <a16:creationId xmlns:a16="http://schemas.microsoft.com/office/drawing/2014/main" id="{13468D4A-4CFC-AD4E-B665-20F45774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715" y="4616750"/>
            <a:ext cx="582215" cy="2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">
            <a:extLst>
              <a:ext uri="{FF2B5EF4-FFF2-40B4-BE49-F238E27FC236}">
                <a16:creationId xmlns:a16="http://schemas.microsoft.com/office/drawing/2014/main" id="{39F3EEAC-4AF3-BB4E-8FEA-744D535CA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42" y="4551266"/>
            <a:ext cx="6334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1">
            <a:extLst>
              <a:ext uri="{FF2B5EF4-FFF2-40B4-BE49-F238E27FC236}">
                <a16:creationId xmlns:a16="http://schemas.microsoft.com/office/drawing/2014/main" id="{0DD6094B-3936-E04A-B60A-651425898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b="33125"/>
          <a:stretch>
            <a:fillRect/>
          </a:stretch>
        </p:blipFill>
        <p:spPr bwMode="auto">
          <a:xfrm>
            <a:off x="4236800" y="4616750"/>
            <a:ext cx="937022" cy="32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427CE1-2F51-5643-A213-6B752DE10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3" y="4125673"/>
            <a:ext cx="1028700" cy="485775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FCEA04B6-0D8E-5145-A7A6-871207A46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166" y="613564"/>
            <a:ext cx="658890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350" b="1" dirty="0">
                <a:solidFill>
                  <a:srgbClr val="275662"/>
                </a:solidFill>
                <a:latin typeface="Arial" panose="020B0604020202020204" pitchFamily="34" charset="0"/>
              </a:rPr>
              <a:t>Lixiviation des pesticides : maïs irrigué (Toulouse)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A9A06CA-1D44-7D43-97B4-BBE933C1E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892" y="435890"/>
            <a:ext cx="479198" cy="4896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92C17F-821A-BA4F-A3DA-7344FA8CB3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19" y="959356"/>
            <a:ext cx="4544355" cy="35902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F659635-4A07-1D48-8625-0043B78E35A6}"/>
              </a:ext>
            </a:extLst>
          </p:cNvPr>
          <p:cNvSpPr/>
          <p:nvPr/>
        </p:nvSpPr>
        <p:spPr>
          <a:xfrm>
            <a:off x="6051342" y="4457560"/>
            <a:ext cx="3034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kern="0" dirty="0" err="1">
                <a:solidFill>
                  <a:srgbClr val="7030A0"/>
                </a:solidFill>
                <a:latin typeface="Calibri" charset="0"/>
                <a:ea typeface="Arial"/>
                <a:cs typeface="MS PGothic" charset="0"/>
                <a:sym typeface="Arial"/>
                <a:rtl val="0"/>
              </a:rPr>
              <a:t>Alletto</a:t>
            </a:r>
            <a:r>
              <a:rPr lang="fr-FR" sz="1400" i="1" kern="0" dirty="0">
                <a:solidFill>
                  <a:srgbClr val="7030A0"/>
                </a:solidFill>
                <a:latin typeface="Calibri" charset="0"/>
                <a:ea typeface="Arial"/>
                <a:cs typeface="MS PGothic" charset="0"/>
                <a:sym typeface="Arial"/>
                <a:rtl val="0"/>
              </a:rPr>
              <a:t> et al., 2013, </a:t>
            </a:r>
            <a:r>
              <a:rPr lang="fr-FR" sz="1400" i="1" kern="0" dirty="0" err="1">
                <a:solidFill>
                  <a:srgbClr val="7030A0"/>
                </a:solidFill>
                <a:latin typeface="Calibri" charset="0"/>
                <a:ea typeface="Arial"/>
                <a:cs typeface="MS PGothic" charset="0"/>
                <a:sym typeface="Arial"/>
                <a:rtl val="0"/>
              </a:rPr>
              <a:t>Guilano</a:t>
            </a:r>
            <a:r>
              <a:rPr lang="fr-FR" sz="1400" i="1" kern="0" dirty="0">
                <a:solidFill>
                  <a:srgbClr val="7030A0"/>
                </a:solidFill>
                <a:latin typeface="Calibri" charset="0"/>
                <a:ea typeface="Arial"/>
                <a:cs typeface="MS PGothic" charset="0"/>
                <a:sym typeface="Arial"/>
                <a:rtl val="0"/>
              </a:rPr>
              <a:t> et al.,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381711-C822-C44E-B66E-B68416FC0AEC}"/>
              </a:ext>
            </a:extLst>
          </p:cNvPr>
          <p:cNvSpPr txBox="1"/>
          <p:nvPr/>
        </p:nvSpPr>
        <p:spPr>
          <a:xfrm>
            <a:off x="6300192" y="1396710"/>
            <a:ext cx="1575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 err="1">
                <a:latin typeface="HelveticaNeue" panose="02000503000000020004" pitchFamily="2" charset="0"/>
              </a:rPr>
              <a:t>MMconv</a:t>
            </a:r>
            <a:r>
              <a:rPr lang="fr-FR" sz="900" dirty="0">
                <a:latin typeface="HelveticaNeue" panose="02000503000000020004" pitchFamily="2" charset="0"/>
              </a:rPr>
              <a:t> = </a:t>
            </a:r>
            <a:r>
              <a:rPr lang="fr-FR" sz="900" dirty="0" err="1">
                <a:latin typeface="HelveticaNeue" panose="02000503000000020004" pitchFamily="2" charset="0"/>
              </a:rPr>
              <a:t>maize</a:t>
            </a:r>
            <a:r>
              <a:rPr lang="fr-FR" sz="900" dirty="0">
                <a:latin typeface="HelveticaNeue" panose="02000503000000020004" pitchFamily="2" charset="0"/>
              </a:rPr>
              <a:t> </a:t>
            </a:r>
            <a:r>
              <a:rPr lang="fr-FR" sz="900" dirty="0" err="1">
                <a:latin typeface="HelveticaNeue" panose="02000503000000020004" pitchFamily="2" charset="0"/>
              </a:rPr>
              <a:t>monocrop</a:t>
            </a:r>
            <a:r>
              <a:rPr lang="fr-FR" sz="900" dirty="0">
                <a:latin typeface="HelveticaNeue" panose="02000503000000020004" pitchFamily="2" charset="0"/>
              </a:rPr>
              <a:t> – tillage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fr-FR" sz="900" dirty="0">
              <a:latin typeface="HelveticaNeue" panose="02000503000000020004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 err="1">
                <a:latin typeface="HelveticaNeue" panose="02000503000000020004" pitchFamily="2" charset="0"/>
              </a:rPr>
              <a:t>MMLi</a:t>
            </a:r>
            <a:r>
              <a:rPr lang="fr-FR" sz="900" dirty="0">
                <a:latin typeface="HelveticaNeue" panose="02000503000000020004" pitchFamily="2" charset="0"/>
              </a:rPr>
              <a:t> = </a:t>
            </a:r>
            <a:r>
              <a:rPr lang="fr-FR" sz="900" dirty="0" err="1">
                <a:latin typeface="HelveticaNeue" panose="02000503000000020004" pitchFamily="2" charset="0"/>
              </a:rPr>
              <a:t>maize</a:t>
            </a:r>
            <a:r>
              <a:rPr lang="fr-FR" sz="900" dirty="0">
                <a:latin typeface="HelveticaNeue" panose="02000503000000020004" pitchFamily="2" charset="0"/>
              </a:rPr>
              <a:t> </a:t>
            </a:r>
            <a:r>
              <a:rPr lang="fr-FR" sz="900" dirty="0" err="1">
                <a:latin typeface="HelveticaNeue" panose="02000503000000020004" pitchFamily="2" charset="0"/>
              </a:rPr>
              <a:t>monocrop</a:t>
            </a:r>
            <a:r>
              <a:rPr lang="fr-FR" sz="900" dirty="0">
                <a:latin typeface="HelveticaNeue" panose="02000503000000020004" pitchFamily="2" charset="0"/>
              </a:rPr>
              <a:t> </a:t>
            </a:r>
            <a:r>
              <a:rPr lang="fr-FR" sz="900" dirty="0" err="1">
                <a:latin typeface="HelveticaNeue" panose="02000503000000020004" pitchFamily="2" charset="0"/>
              </a:rPr>
              <a:t>low</a:t>
            </a:r>
            <a:r>
              <a:rPr lang="fr-FR" sz="900" dirty="0">
                <a:latin typeface="HelveticaNeue" panose="02000503000000020004" pitchFamily="2" charset="0"/>
              </a:rPr>
              <a:t> input but tillage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fr-FR" sz="900" dirty="0">
              <a:latin typeface="HelveticaNeue" panose="02000503000000020004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latin typeface="HelveticaNeue" panose="02000503000000020004" pitchFamily="2" charset="0"/>
              </a:rPr>
              <a:t>MMCT = </a:t>
            </a:r>
            <a:r>
              <a:rPr lang="fr-FR" sz="900" dirty="0" err="1">
                <a:latin typeface="HelveticaNeue" panose="02000503000000020004" pitchFamily="2" charset="0"/>
              </a:rPr>
              <a:t>maize</a:t>
            </a:r>
            <a:r>
              <a:rPr lang="fr-FR" sz="900" dirty="0">
                <a:latin typeface="HelveticaNeue" panose="02000503000000020004" pitchFamily="2" charset="0"/>
              </a:rPr>
              <a:t> </a:t>
            </a:r>
            <a:r>
              <a:rPr lang="fr-FR" sz="900" dirty="0" err="1">
                <a:latin typeface="HelveticaNeue" panose="02000503000000020004" pitchFamily="2" charset="0"/>
              </a:rPr>
              <a:t>monocrop</a:t>
            </a:r>
            <a:r>
              <a:rPr lang="fr-FR" sz="900" dirty="0">
                <a:latin typeface="HelveticaNeue" panose="02000503000000020004" pitchFamily="2" charset="0"/>
              </a:rPr>
              <a:t> conservation tillage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fr-FR" sz="900" dirty="0">
              <a:latin typeface="HelveticaNeue" panose="02000503000000020004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 err="1">
                <a:latin typeface="HelveticaNeue" panose="02000503000000020004" pitchFamily="2" charset="0"/>
              </a:rPr>
              <a:t>MMStill</a:t>
            </a:r>
            <a:r>
              <a:rPr lang="fr-FR" sz="900" dirty="0">
                <a:latin typeface="HelveticaNeue" panose="02000503000000020004" pitchFamily="2" charset="0"/>
              </a:rPr>
              <a:t> = </a:t>
            </a:r>
            <a:r>
              <a:rPr lang="fr-FR" sz="900" dirty="0" err="1">
                <a:latin typeface="HelveticaNeue" panose="02000503000000020004" pitchFamily="2" charset="0"/>
              </a:rPr>
              <a:t>maize</a:t>
            </a:r>
            <a:r>
              <a:rPr lang="fr-FR" sz="900" dirty="0">
                <a:latin typeface="HelveticaNeue" panose="02000503000000020004" pitchFamily="2" charset="0"/>
              </a:rPr>
              <a:t> </a:t>
            </a:r>
            <a:r>
              <a:rPr lang="fr-FR" sz="900" dirty="0" err="1">
                <a:latin typeface="HelveticaNeue" panose="02000503000000020004" pitchFamily="2" charset="0"/>
              </a:rPr>
              <a:t>monocrop</a:t>
            </a:r>
            <a:r>
              <a:rPr lang="fr-FR" sz="900" dirty="0">
                <a:latin typeface="HelveticaNeue" panose="02000503000000020004" pitchFamily="2" charset="0"/>
              </a:rPr>
              <a:t> </a:t>
            </a:r>
            <a:r>
              <a:rPr lang="fr-FR" sz="900" dirty="0" err="1">
                <a:latin typeface="HelveticaNeue" panose="02000503000000020004" pitchFamily="2" charset="0"/>
              </a:rPr>
              <a:t>strip</a:t>
            </a:r>
            <a:r>
              <a:rPr lang="fr-FR" sz="900" dirty="0">
                <a:latin typeface="HelveticaNeue" panose="02000503000000020004" pitchFamily="2" charset="0"/>
              </a:rPr>
              <a:t> tillage,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fr-FR" sz="900" dirty="0">
              <a:latin typeface="HelveticaNeue" panose="02000503000000020004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 err="1">
                <a:latin typeface="HelveticaNeue" panose="02000503000000020004" pitchFamily="2" charset="0"/>
              </a:rPr>
              <a:t>Maize</a:t>
            </a:r>
            <a:r>
              <a:rPr lang="fr-FR" sz="900" dirty="0">
                <a:latin typeface="HelveticaNeue" panose="02000503000000020004" pitchFamily="2" charset="0"/>
              </a:rPr>
              <a:t>-MSW : rotation  Maïs-Soja-</a:t>
            </a:r>
            <a:r>
              <a:rPr lang="fr-FR" sz="900" dirty="0" err="1">
                <a:latin typeface="HelveticaNeue" panose="02000503000000020004" pitchFamily="2" charset="0"/>
              </a:rPr>
              <a:t>Wheat</a:t>
            </a:r>
            <a:endParaRPr lang="fr-FR" sz="900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9DC0CD9B-4720-0B48-87A0-04DFF694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21" y="208997"/>
            <a:ext cx="7855682" cy="39119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Références terrain en France sur des systèmes bas intrants</a:t>
            </a:r>
            <a:br>
              <a:rPr lang="fr-FR" sz="2000" b="1" dirty="0">
                <a:solidFill>
                  <a:srgbClr val="00A3A6"/>
                </a:solidFill>
              </a:rPr>
            </a:br>
            <a:endParaRPr lang="fr-FR" sz="2000" b="1" dirty="0">
              <a:solidFill>
                <a:srgbClr val="00A3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3031" y="75692"/>
            <a:ext cx="8059845" cy="3911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Expérimentations/observations chez les agriculteurs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89F05162-8E6A-7D4F-ADE4-23BD882CE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653" y="663190"/>
            <a:ext cx="657582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350" b="1" dirty="0">
                <a:solidFill>
                  <a:srgbClr val="275662"/>
                </a:solidFill>
                <a:latin typeface="Arial" charset="0"/>
              </a:rPr>
              <a:t>Suivi pluriannuel des transferts en vallée alluviale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4ED080B-DE2F-D942-80F0-7F4DCDCE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08" y="2074865"/>
            <a:ext cx="2105025" cy="265747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3E530B2-0FDC-F441-8D91-CCFA39AD7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72" y="1054383"/>
            <a:ext cx="1178348" cy="119365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91C1FE7-E739-A147-BBD9-8F8266D05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687" y="3131798"/>
            <a:ext cx="1101885" cy="10824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A39E955-AF2B-B747-96A1-A7EE0FE5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382" y="1559151"/>
            <a:ext cx="982233" cy="96492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3FFF542-F6BA-FE46-88DE-37B2AF459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555" y="1807083"/>
            <a:ext cx="2390584" cy="229004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7FD521F-A45D-F34A-9049-2A624F4F9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390" y="2164797"/>
            <a:ext cx="847725" cy="14478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AA1957D5-2068-B841-B863-6FCA525E02CD}"/>
              </a:ext>
            </a:extLst>
          </p:cNvPr>
          <p:cNvSpPr txBox="1"/>
          <p:nvPr/>
        </p:nvSpPr>
        <p:spPr>
          <a:xfrm>
            <a:off x="4279654" y="1286448"/>
            <a:ext cx="647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IFT = 3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5821F8A-93CB-3B43-85B8-297D6EC2AF9B}"/>
              </a:ext>
            </a:extLst>
          </p:cNvPr>
          <p:cNvSpPr txBox="1"/>
          <p:nvPr/>
        </p:nvSpPr>
        <p:spPr>
          <a:xfrm>
            <a:off x="4224348" y="2927732"/>
            <a:ext cx="647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IFT = 7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99CD417-F648-C148-BDD9-C25C296EF3BA}"/>
              </a:ext>
            </a:extLst>
          </p:cNvPr>
          <p:cNvSpPr txBox="1"/>
          <p:nvPr/>
        </p:nvSpPr>
        <p:spPr>
          <a:xfrm>
            <a:off x="6666637" y="2588137"/>
            <a:ext cx="10695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1/3 SAU</a:t>
            </a:r>
          </a:p>
          <a:p>
            <a:r>
              <a:rPr lang="fr-FR" sz="1350" b="1" dirty="0"/>
              <a:t>Soit 8000 ha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9ED7DEA-FC61-F54D-977F-88931975D5B9}"/>
              </a:ext>
            </a:extLst>
          </p:cNvPr>
          <p:cNvSpPr txBox="1"/>
          <p:nvPr/>
        </p:nvSpPr>
        <p:spPr>
          <a:xfrm>
            <a:off x="5052472" y="2011567"/>
            <a:ext cx="5736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Grain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178682B-EBF4-2B4F-A2A9-6EF2BC448CA4}"/>
              </a:ext>
            </a:extLst>
          </p:cNvPr>
          <p:cNvSpPr txBox="1"/>
          <p:nvPr/>
        </p:nvSpPr>
        <p:spPr>
          <a:xfrm>
            <a:off x="5062954" y="3534531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 err="1"/>
              <a:t>Seeds</a:t>
            </a:r>
            <a:endParaRPr lang="fr-FR" sz="135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347873-D610-E94F-A093-799F6C9023D4}"/>
              </a:ext>
            </a:extLst>
          </p:cNvPr>
          <p:cNvSpPr/>
          <p:nvPr/>
        </p:nvSpPr>
        <p:spPr>
          <a:xfrm>
            <a:off x="4435133" y="2689149"/>
            <a:ext cx="11144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275662"/>
                </a:solidFill>
                <a:latin typeface="Helvetica" pitchFamily="2" charset="0"/>
              </a:rPr>
              <a:t>(Agreste, 2016)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E6300D-03D3-224B-AD68-606B34894A53}"/>
              </a:ext>
            </a:extLst>
          </p:cNvPr>
          <p:cNvSpPr/>
          <p:nvPr/>
        </p:nvSpPr>
        <p:spPr>
          <a:xfrm>
            <a:off x="4580937" y="4197383"/>
            <a:ext cx="9877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275662"/>
                </a:solidFill>
                <a:latin typeface="Helvetica" pitchFamily="2" charset="0"/>
              </a:rPr>
              <a:t>(CA09, 2018)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131243-992F-F148-AE5D-AB165D2974A4}"/>
              </a:ext>
            </a:extLst>
          </p:cNvPr>
          <p:cNvSpPr/>
          <p:nvPr/>
        </p:nvSpPr>
        <p:spPr>
          <a:xfrm>
            <a:off x="2272371" y="1476915"/>
            <a:ext cx="13254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dirty="0" err="1">
                <a:solidFill>
                  <a:srgbClr val="275662"/>
                </a:solidFill>
                <a:latin typeface="Helvetica" pitchFamily="2" charset="0"/>
              </a:rPr>
              <a:t>Maize</a:t>
            </a:r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 </a:t>
            </a:r>
            <a:r>
              <a:rPr lang="fr-FR" sz="1350" dirty="0" err="1">
                <a:solidFill>
                  <a:srgbClr val="275662"/>
                </a:solidFill>
                <a:latin typeface="Helvetica" pitchFamily="2" charset="0"/>
              </a:rPr>
              <a:t>crops</a:t>
            </a:r>
            <a:endParaRPr lang="fr-FR" sz="1350" dirty="0">
              <a:solidFill>
                <a:srgbClr val="275662"/>
              </a:solidFill>
              <a:latin typeface="Helvetica" pitchFamily="2" charset="0"/>
            </a:endParaRPr>
          </a:p>
          <a:p>
            <a:pPr algn="ctr"/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(Ariège </a:t>
            </a:r>
            <a:r>
              <a:rPr lang="fr-FR" sz="1350" dirty="0" err="1">
                <a:solidFill>
                  <a:srgbClr val="275662"/>
                </a:solidFill>
                <a:latin typeface="Helvetica" pitchFamily="2" charset="0"/>
              </a:rPr>
              <a:t>dept</a:t>
            </a:r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)  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E9CAB08A-5371-6644-A003-B56C55883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262" y="1227627"/>
            <a:ext cx="2467572" cy="41915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F2235BB-2F05-F549-B339-C7B3E15B29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104" b="-58"/>
          <a:stretch/>
        </p:blipFill>
        <p:spPr>
          <a:xfrm>
            <a:off x="1443652" y="4008255"/>
            <a:ext cx="1123082" cy="46681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38FAEA8-E6C0-BB4B-88BD-87ED8219BB97}"/>
              </a:ext>
            </a:extLst>
          </p:cNvPr>
          <p:cNvSpPr/>
          <p:nvPr/>
        </p:nvSpPr>
        <p:spPr>
          <a:xfrm>
            <a:off x="3597816" y="4524697"/>
            <a:ext cx="26068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 err="1">
                <a:solidFill>
                  <a:srgbClr val="275662"/>
                </a:solidFill>
                <a:latin typeface="Helvetica" pitchFamily="2" charset="0"/>
              </a:rPr>
              <a:t>Metolachlore</a:t>
            </a:r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 in </a:t>
            </a:r>
            <a:r>
              <a:rPr lang="fr-FR" sz="1350" dirty="0" err="1">
                <a:solidFill>
                  <a:srgbClr val="275662"/>
                </a:solidFill>
                <a:latin typeface="Helvetica" pitchFamily="2" charset="0"/>
              </a:rPr>
              <a:t>groundwater</a:t>
            </a:r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 :</a:t>
            </a:r>
          </a:p>
          <a:p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&gt;0,1 </a:t>
            </a:r>
            <a:r>
              <a:rPr lang="el-GR" sz="1350" dirty="0">
                <a:solidFill>
                  <a:srgbClr val="275662"/>
                </a:solidFill>
                <a:latin typeface="Helvetica" pitchFamily="2" charset="0"/>
              </a:rPr>
              <a:t>μ</a:t>
            </a:r>
            <a:r>
              <a:rPr lang="fr-FR" sz="1350" dirty="0">
                <a:solidFill>
                  <a:srgbClr val="275662"/>
                </a:solidFill>
                <a:latin typeface="Helvetica" pitchFamily="2" charset="0"/>
              </a:rPr>
              <a:t>g/L pour 25 %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CD085B-4907-A04B-83A8-B639D3E3C285}"/>
              </a:ext>
            </a:extLst>
          </p:cNvPr>
          <p:cNvSpPr/>
          <p:nvPr/>
        </p:nvSpPr>
        <p:spPr>
          <a:xfrm>
            <a:off x="3078539" y="974819"/>
            <a:ext cx="285883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b="1" dirty="0" err="1">
                <a:latin typeface="Helvetica" pitchFamily="2" charset="0"/>
              </a:rPr>
              <a:t>Irrigated</a:t>
            </a:r>
            <a:r>
              <a:rPr lang="fr-FR" sz="1350" b="1" dirty="0">
                <a:latin typeface="Helvetica" pitchFamily="2" charset="0"/>
              </a:rPr>
              <a:t> </a:t>
            </a:r>
            <a:r>
              <a:rPr lang="fr-FR" sz="1350" b="1" dirty="0" err="1">
                <a:latin typeface="Helvetica" pitchFamily="2" charset="0"/>
              </a:rPr>
              <a:t>maize</a:t>
            </a:r>
            <a:endParaRPr lang="fr-FR" sz="1350" b="1" dirty="0">
              <a:latin typeface="Helvetica" pitchFamily="2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1C8FEAAE-BCB4-C54D-9117-D22FCC70B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3890" y="3597399"/>
            <a:ext cx="247650" cy="24765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5233DCD-B801-4B4F-A5B3-FC580111C0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4227" y="1959975"/>
            <a:ext cx="247650" cy="24765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B2160C42-A831-4A41-B73B-2CC5C632A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8965" y="2050363"/>
            <a:ext cx="247650" cy="24765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8CB125A-080D-5D40-8482-D382F0456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1373" y="3619797"/>
            <a:ext cx="195242" cy="19524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74C35B2-B495-1149-B77C-871D72ED0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5108" y="1629176"/>
            <a:ext cx="200025" cy="20002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082F7B0A-F74B-B345-B736-6DF5DA9F34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9990" y="3195529"/>
            <a:ext cx="200025" cy="20002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D429D6D-6D46-124F-AB5F-8BEC07B1B4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458569" y="4003276"/>
            <a:ext cx="172767" cy="172767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0EF77E93-BFA0-E24C-B741-A6B68EE08B7C}"/>
              </a:ext>
            </a:extLst>
          </p:cNvPr>
          <p:cNvSpPr txBox="1"/>
          <p:nvPr/>
        </p:nvSpPr>
        <p:spPr>
          <a:xfrm>
            <a:off x="7616905" y="4370428"/>
            <a:ext cx="1515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</a:rPr>
              <a:t>Agnan et al., 2019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60194C3-C066-C34E-9AEF-467683253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75" y="4161469"/>
            <a:ext cx="532874" cy="6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3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4">
            <a:extLst>
              <a:ext uri="{FF2B5EF4-FFF2-40B4-BE49-F238E27FC236}">
                <a16:creationId xmlns:a16="http://schemas.microsoft.com/office/drawing/2014/main" id="{89F05162-8E6A-7D4F-ADE4-23BD882CE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178" y="590926"/>
            <a:ext cx="657582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350" b="1" dirty="0">
                <a:solidFill>
                  <a:srgbClr val="275662"/>
                </a:solidFill>
                <a:latin typeface="Arial" charset="0"/>
              </a:rPr>
              <a:t>Mesures des concentrations – Bougies poreuses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D415D12-C3CC-994D-BFB1-23158A69F1AB}"/>
              </a:ext>
            </a:extLst>
          </p:cNvPr>
          <p:cNvGrpSpPr/>
          <p:nvPr/>
        </p:nvGrpSpPr>
        <p:grpSpPr>
          <a:xfrm>
            <a:off x="1272268" y="571135"/>
            <a:ext cx="6496050" cy="4473436"/>
            <a:chOff x="0" y="249475"/>
            <a:chExt cx="9144000" cy="6481844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77175E9-8975-3B46-BA23-82BA0075C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21635"/>
              <a:ext cx="9144000" cy="5844208"/>
            </a:xfrm>
            <a:prstGeom prst="rect">
              <a:avLst/>
            </a:prstGeom>
            <a:solidFill>
              <a:srgbClr val="275662"/>
            </a:solidFill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D027A42-4ED4-5947-8B6B-E596C7953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4087" y="4704521"/>
              <a:ext cx="2872716" cy="415788"/>
            </a:xfrm>
            <a:prstGeom prst="rect">
              <a:avLst/>
            </a:prstGeom>
            <a:solidFill>
              <a:srgbClr val="275662"/>
            </a:solidFill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1D6EEBC8-E7AE-D840-A0D9-2787F50F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756" y="964096"/>
              <a:ext cx="2895600" cy="41910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9F96C84-0058-2C4C-92A1-8A24BED385B8}"/>
                </a:ext>
              </a:extLst>
            </p:cNvPr>
            <p:cNvSpPr/>
            <p:nvPr/>
          </p:nvSpPr>
          <p:spPr>
            <a:xfrm>
              <a:off x="801756" y="1019757"/>
              <a:ext cx="1092563" cy="367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50" dirty="0">
                  <a:solidFill>
                    <a:srgbClr val="FFFFFF"/>
                  </a:solidFill>
                  <a:latin typeface="Helvetica" pitchFamily="2" charset="0"/>
                </a:rPr>
                <a:t>+appliqué</a:t>
              </a:r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9E46DBC3-98CB-634D-BF2B-34D7DAAF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8804" y="249475"/>
              <a:ext cx="1657999" cy="1679531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98B9734-36F4-5B4F-8BC5-5D0B64430CDA}"/>
                </a:ext>
              </a:extLst>
            </p:cNvPr>
            <p:cNvSpPr/>
            <p:nvPr/>
          </p:nvSpPr>
          <p:spPr>
            <a:xfrm>
              <a:off x="7261458" y="2109452"/>
              <a:ext cx="1452462" cy="1036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350" dirty="0">
                  <a:solidFill>
                    <a:schemeClr val="bg1"/>
                  </a:solidFill>
                  <a:latin typeface="Helvetica" pitchFamily="2" charset="0"/>
                </a:rPr>
                <a:t>Culture du</a:t>
              </a:r>
            </a:p>
            <a:p>
              <a:pPr algn="ctr"/>
              <a:r>
                <a:rPr lang="fr-FR" sz="1350" dirty="0">
                  <a:solidFill>
                    <a:schemeClr val="bg1"/>
                  </a:solidFill>
                  <a:latin typeface="Helvetica" pitchFamily="2" charset="0"/>
                </a:rPr>
                <a:t>maïs</a:t>
              </a:r>
            </a:p>
            <a:p>
              <a:pPr algn="ctr"/>
              <a:r>
                <a:rPr lang="fr-FR" sz="1350" dirty="0">
                  <a:solidFill>
                    <a:schemeClr val="bg1"/>
                  </a:solidFill>
                  <a:latin typeface="Helvetica" pitchFamily="2" charset="0"/>
                </a:rPr>
                <a:t>en Ariège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A74CB06-ECFB-4442-8D14-3ADB6139B5A5}"/>
                </a:ext>
              </a:extLst>
            </p:cNvPr>
            <p:cNvSpPr txBox="1"/>
            <p:nvPr/>
          </p:nvSpPr>
          <p:spPr>
            <a:xfrm>
              <a:off x="6943436" y="6296511"/>
              <a:ext cx="2099559" cy="43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i="1" dirty="0">
                  <a:solidFill>
                    <a:schemeClr val="bg1"/>
                  </a:solidFill>
                </a:rPr>
                <a:t>Agnan et al., 2019</a:t>
              </a:r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8A993108-0583-CB40-AB80-51EE4D2D4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461" y="3213230"/>
              <a:ext cx="710499" cy="810805"/>
            </a:xfrm>
            <a:prstGeom prst="rect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FAC51DDD-0105-794A-8598-6AE14C163C15}"/>
              </a:ext>
            </a:extLst>
          </p:cNvPr>
          <p:cNvSpPr txBox="1">
            <a:spLocks/>
          </p:cNvSpPr>
          <p:nvPr/>
        </p:nvSpPr>
        <p:spPr>
          <a:xfrm>
            <a:off x="1033031" y="75692"/>
            <a:ext cx="8059845" cy="3911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kern="1200">
                <a:solidFill>
                  <a:schemeClr val="tx1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rgbClr val="00A3A6"/>
                </a:solidFill>
              </a:rPr>
              <a:t>Expérimentations/observations chez les agriculteurs</a:t>
            </a:r>
          </a:p>
        </p:txBody>
      </p:sp>
    </p:spTree>
    <p:extLst>
      <p:ext uri="{BB962C8B-B14F-4D97-AF65-F5344CB8AC3E}">
        <p14:creationId xmlns:p14="http://schemas.microsoft.com/office/powerpoint/2010/main" val="14657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8CDECDA-E4C1-C34F-BDDF-CBD64067299C}"/>
              </a:ext>
            </a:extLst>
          </p:cNvPr>
          <p:cNvGrpSpPr/>
          <p:nvPr/>
        </p:nvGrpSpPr>
        <p:grpSpPr>
          <a:xfrm>
            <a:off x="6904639" y="307776"/>
            <a:ext cx="1878787" cy="677973"/>
            <a:chOff x="5726021" y="79962"/>
            <a:chExt cx="3394482" cy="1316372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2B9F971-9EA7-5D4A-9450-C80C6EC1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6021" y="79962"/>
              <a:ext cx="1299496" cy="131637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624CF9-AB7A-4A4F-A3E3-334397DD3751}"/>
                </a:ext>
              </a:extLst>
            </p:cNvPr>
            <p:cNvSpPr/>
            <p:nvPr/>
          </p:nvSpPr>
          <p:spPr>
            <a:xfrm>
              <a:off x="6853803" y="218880"/>
              <a:ext cx="1452463" cy="9860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900" dirty="0">
                  <a:latin typeface="Helvetica" pitchFamily="2" charset="0"/>
                </a:rPr>
                <a:t>Culture du</a:t>
              </a:r>
            </a:p>
            <a:p>
              <a:pPr algn="ctr"/>
              <a:r>
                <a:rPr lang="fr-FR" sz="900" dirty="0">
                  <a:latin typeface="Helvetica" pitchFamily="2" charset="0"/>
                </a:rPr>
                <a:t>maïs</a:t>
              </a:r>
            </a:p>
            <a:p>
              <a:pPr algn="ctr"/>
              <a:r>
                <a:rPr lang="fr-FR" sz="900" dirty="0">
                  <a:latin typeface="Helvetica" pitchFamily="2" charset="0"/>
                </a:rPr>
                <a:t>en Ariège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395F73F6-010C-F543-8DF3-3725A37B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004" y="313303"/>
              <a:ext cx="710499" cy="810805"/>
            </a:xfrm>
            <a:prstGeom prst="rect">
              <a:avLst/>
            </a:prstGeom>
          </p:spPr>
        </p:pic>
      </p:grpSp>
      <p:sp>
        <p:nvSpPr>
          <p:cNvPr id="28" name="Text Box 14">
            <a:extLst>
              <a:ext uri="{FF2B5EF4-FFF2-40B4-BE49-F238E27FC236}">
                <a16:creationId xmlns:a16="http://schemas.microsoft.com/office/drawing/2014/main" id="{3A204B96-F23A-8344-B35C-A04AB100D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541" y="1831514"/>
            <a:ext cx="4760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A3A6"/>
                </a:solidFill>
                <a:latin typeface="Arial" charset="0"/>
              </a:rPr>
              <a:t>Facteurs environnementaux x Pratiques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9E64306-1EA4-FF40-98B9-5C089836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1" y="657363"/>
            <a:ext cx="3735250" cy="3735250"/>
          </a:xfrm>
          <a:prstGeom prst="rect">
            <a:avLst/>
          </a:prstGeom>
          <a:solidFill>
            <a:srgbClr val="275662"/>
          </a:solidFill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527F4EA-B6CA-2443-81DC-8148AA86EE73}"/>
              </a:ext>
            </a:extLst>
          </p:cNvPr>
          <p:cNvSpPr txBox="1"/>
          <p:nvPr/>
        </p:nvSpPr>
        <p:spPr>
          <a:xfrm>
            <a:off x="7185650" y="4400271"/>
            <a:ext cx="1515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</a:rPr>
              <a:t>Agnan et al., 2019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20BF90B-5454-8545-8993-9EB92ADFD730}"/>
              </a:ext>
            </a:extLst>
          </p:cNvPr>
          <p:cNvSpPr txBox="1"/>
          <p:nvPr/>
        </p:nvSpPr>
        <p:spPr>
          <a:xfrm>
            <a:off x="2093797" y="4859881"/>
            <a:ext cx="5238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>
                <a:solidFill>
                  <a:srgbClr val="00A3A6"/>
                </a:solidFill>
              </a:rPr>
              <a:t>Webinaire Centre Ressources Captages OFB – 7 et 8 Avril 2022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0411293-6D91-044E-860D-E6237C62D22A}"/>
              </a:ext>
            </a:extLst>
          </p:cNvPr>
          <p:cNvSpPr txBox="1"/>
          <p:nvPr/>
        </p:nvSpPr>
        <p:spPr>
          <a:xfrm>
            <a:off x="5003039" y="4304140"/>
            <a:ext cx="8416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chemeClr val="bg1"/>
                </a:solidFill>
              </a:rPr>
              <a:t>Solubilité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9B6CB34-BA6D-6248-AC7A-3873E9C44488}"/>
              </a:ext>
            </a:extLst>
          </p:cNvPr>
          <p:cNvGrpSpPr/>
          <p:nvPr/>
        </p:nvGrpSpPr>
        <p:grpSpPr>
          <a:xfrm>
            <a:off x="635119" y="4512760"/>
            <a:ext cx="3747951" cy="375936"/>
            <a:chOff x="1232019" y="4512760"/>
            <a:chExt cx="3747951" cy="375936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D76F0376-2402-7A4E-9D11-9AD9E23A92EA}"/>
                </a:ext>
              </a:extLst>
            </p:cNvPr>
            <p:cNvSpPr/>
            <p:nvPr/>
          </p:nvSpPr>
          <p:spPr>
            <a:xfrm rot="5400000">
              <a:off x="2938410" y="2847135"/>
              <a:ext cx="347870" cy="3735251"/>
            </a:xfrm>
            <a:prstGeom prst="triangle">
              <a:avLst>
                <a:gd name="adj" fmla="val 64287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3EF02FB9-EB77-2B4C-BEFC-0FE17E3270E8}"/>
                </a:ext>
              </a:extLst>
            </p:cNvPr>
            <p:cNvSpPr txBox="1"/>
            <p:nvPr/>
          </p:nvSpPr>
          <p:spPr>
            <a:xfrm>
              <a:off x="1232019" y="4512760"/>
              <a:ext cx="43640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 err="1">
                  <a:solidFill>
                    <a:schemeClr val="bg1"/>
                  </a:solidFill>
                </a:rPr>
                <a:t>Koc</a:t>
              </a:r>
              <a:endParaRPr lang="fr-FR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3C89FD6-46FF-3B46-A3AB-26BCFFBAC6ED}"/>
              </a:ext>
            </a:extLst>
          </p:cNvPr>
          <p:cNvGrpSpPr/>
          <p:nvPr/>
        </p:nvGrpSpPr>
        <p:grpSpPr>
          <a:xfrm>
            <a:off x="599352" y="4334671"/>
            <a:ext cx="3735250" cy="399016"/>
            <a:chOff x="1196252" y="4334671"/>
            <a:chExt cx="3735250" cy="399016"/>
          </a:xfrm>
        </p:grpSpPr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EE6778D6-714E-5840-905F-C266B8074C2E}"/>
                </a:ext>
              </a:extLst>
            </p:cNvPr>
            <p:cNvSpPr/>
            <p:nvPr/>
          </p:nvSpPr>
          <p:spPr>
            <a:xfrm rot="16200000">
              <a:off x="2889942" y="2640981"/>
              <a:ext cx="347870" cy="373525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CF3AE29-D6DF-2545-9722-C5E9244B1933}"/>
                </a:ext>
              </a:extLst>
            </p:cNvPr>
            <p:cNvSpPr txBox="1"/>
            <p:nvPr/>
          </p:nvSpPr>
          <p:spPr>
            <a:xfrm>
              <a:off x="4068580" y="4433605"/>
              <a:ext cx="84164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solidFill>
                    <a:schemeClr val="bg1"/>
                  </a:solidFill>
                </a:rPr>
                <a:t>Solubilité</a:t>
              </a:r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3B87708B-B92C-2841-91EB-5029206C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31" y="75692"/>
            <a:ext cx="8059845" cy="3911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Expérimentations/observations chez les agriculteurs</a:t>
            </a:r>
          </a:p>
        </p:txBody>
      </p:sp>
    </p:spTree>
    <p:extLst>
      <p:ext uri="{BB962C8B-B14F-4D97-AF65-F5344CB8AC3E}">
        <p14:creationId xmlns:p14="http://schemas.microsoft.com/office/powerpoint/2010/main" val="22280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4324" y="90933"/>
            <a:ext cx="8059845" cy="39119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3A6"/>
                </a:solidFill>
              </a:rPr>
              <a:t>Faire progresser la modélisation </a:t>
            </a:r>
            <a:r>
              <a:rPr lang="fr-FR" b="1" dirty="0" err="1">
                <a:solidFill>
                  <a:srgbClr val="00A3A6"/>
                </a:solidFill>
              </a:rPr>
              <a:t>biophysiqueeffects</a:t>
            </a:r>
            <a:endParaRPr lang="fr-FR" b="1" dirty="0">
              <a:solidFill>
                <a:srgbClr val="00A3A6"/>
              </a:solidFill>
            </a:endParaRPr>
          </a:p>
        </p:txBody>
      </p:sp>
      <p:sp>
        <p:nvSpPr>
          <p:cNvPr id="25" name="Rectangle 49">
            <a:extLst>
              <a:ext uri="{FF2B5EF4-FFF2-40B4-BE49-F238E27FC236}">
                <a16:creationId xmlns:a16="http://schemas.microsoft.com/office/drawing/2014/main" id="{1946CDA3-CFC1-0C48-8363-A49CF720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1006" y="4585097"/>
            <a:ext cx="14253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900" b="1" i="1">
                <a:solidFill>
                  <a:srgbClr val="660066"/>
                </a:solidFill>
                <a:cs typeface="Arial" panose="020B0604020202020204" pitchFamily="34" charset="0"/>
              </a:rPr>
              <a:t>Aslam et al., 2014 in press</a:t>
            </a:r>
            <a:endParaRPr lang="fr-FR" altLang="fr-FR" sz="900" b="1" i="1">
              <a:solidFill>
                <a:srgbClr val="660066"/>
              </a:solidFill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10D38568-8B79-5A42-8F95-00F888D8D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713" y="764704"/>
            <a:ext cx="64801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69026D5-7494-7B44-8022-6F4B79647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80" y="1095341"/>
            <a:ext cx="20728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rgbClr val="7030A0"/>
                </a:solidFill>
                <a:latin typeface="Arial" charset="0"/>
              </a:rPr>
              <a:t>Glyphosate</a:t>
            </a:r>
          </a:p>
        </p:txBody>
      </p:sp>
      <p:grpSp>
        <p:nvGrpSpPr>
          <p:cNvPr id="29" name="Grouper 4">
            <a:extLst>
              <a:ext uri="{FF2B5EF4-FFF2-40B4-BE49-F238E27FC236}">
                <a16:creationId xmlns:a16="http://schemas.microsoft.com/office/drawing/2014/main" id="{837F6B24-273B-0F4F-87E7-0A8C83DA1860}"/>
              </a:ext>
            </a:extLst>
          </p:cNvPr>
          <p:cNvGrpSpPr>
            <a:grpSpLocks/>
          </p:cNvGrpSpPr>
          <p:nvPr/>
        </p:nvGrpSpPr>
        <p:grpSpPr bwMode="auto">
          <a:xfrm>
            <a:off x="219689" y="1271293"/>
            <a:ext cx="5113338" cy="3384550"/>
            <a:chOff x="3923928" y="2420888"/>
            <a:chExt cx="5191274" cy="3589960"/>
          </a:xfrm>
        </p:grpSpPr>
        <p:sp>
          <p:nvSpPr>
            <p:cNvPr id="30" name="Text Box 10">
              <a:extLst>
                <a:ext uri="{FF2B5EF4-FFF2-40B4-BE49-F238E27FC236}">
                  <a16:creationId xmlns:a16="http://schemas.microsoft.com/office/drawing/2014/main" id="{C9392909-F497-C248-BDA5-8B4680AD5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2422" y="5589886"/>
              <a:ext cx="1743855" cy="276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 i="1" dirty="0" err="1"/>
                <a:t>Rampoldi</a:t>
              </a:r>
              <a:r>
                <a:rPr lang="fr-FR" sz="1200" b="1" i="1" dirty="0"/>
                <a:t> et al., 2011</a:t>
              </a:r>
            </a:p>
          </p:txBody>
        </p:sp>
        <p:grpSp>
          <p:nvGrpSpPr>
            <p:cNvPr id="31" name="Grouper 155">
              <a:extLst>
                <a:ext uri="{FF2B5EF4-FFF2-40B4-BE49-F238E27FC236}">
                  <a16:creationId xmlns:a16="http://schemas.microsoft.com/office/drawing/2014/main" id="{CEB37265-36F0-D64D-AAB7-9BC868584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3928" y="2420888"/>
              <a:ext cx="5191274" cy="3589960"/>
              <a:chOff x="257174" y="1473200"/>
              <a:chExt cx="8396290" cy="4703763"/>
            </a:xfrm>
          </p:grpSpPr>
          <p:sp>
            <p:nvSpPr>
              <p:cNvPr id="32" name="Rectangle 11">
                <a:extLst>
                  <a:ext uri="{FF2B5EF4-FFF2-40B4-BE49-F238E27FC236}">
                    <a16:creationId xmlns:a16="http://schemas.microsoft.com/office/drawing/2014/main" id="{C95409FC-138E-AC4D-B34E-7D477752F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6194" y="5410201"/>
                <a:ext cx="24196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pPr algn="ctr"/>
                <a:endParaRPr lang="fr-FR" sz="1200">
                  <a:latin typeface="Times New Roman" charset="0"/>
                </a:endParaRPr>
              </a:p>
            </p:txBody>
          </p:sp>
          <p:sp>
            <p:nvSpPr>
              <p:cNvPr id="33" name="Line 12">
                <a:extLst>
                  <a:ext uri="{FF2B5EF4-FFF2-40B4-BE49-F238E27FC236}">
                    <a16:creationId xmlns:a16="http://schemas.microsoft.com/office/drawing/2014/main" id="{8CFDF032-27AC-9343-B707-FE64E4C65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3" y="2525713"/>
                <a:ext cx="3175" cy="219075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:a16="http://schemas.microsoft.com/office/drawing/2014/main" id="{3C511453-2CAF-D74C-B2D9-CFE034413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4716463"/>
                <a:ext cx="49213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14">
                <a:extLst>
                  <a:ext uri="{FF2B5EF4-FFF2-40B4-BE49-F238E27FC236}">
                    <a16:creationId xmlns:a16="http://schemas.microsoft.com/office/drawing/2014/main" id="{1CE6CBB1-A08B-0C4C-931A-513A435A5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4441825"/>
                <a:ext cx="49213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15">
                <a:extLst>
                  <a:ext uri="{FF2B5EF4-FFF2-40B4-BE49-F238E27FC236}">
                    <a16:creationId xmlns:a16="http://schemas.microsoft.com/office/drawing/2014/main" id="{FE7E39A4-6B69-8241-A2B2-DC5122F68C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4168775"/>
                <a:ext cx="49213" cy="158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1EDCD054-C9B5-0845-8C54-2F619F48C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3894138"/>
                <a:ext cx="49213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7">
                <a:extLst>
                  <a:ext uri="{FF2B5EF4-FFF2-40B4-BE49-F238E27FC236}">
                    <a16:creationId xmlns:a16="http://schemas.microsoft.com/office/drawing/2014/main" id="{08A26A96-4149-2B4A-8FE8-3117FE5B3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3619500"/>
                <a:ext cx="49213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8">
                <a:extLst>
                  <a:ext uri="{FF2B5EF4-FFF2-40B4-BE49-F238E27FC236}">
                    <a16:creationId xmlns:a16="http://schemas.microsoft.com/office/drawing/2014/main" id="{E0492CEF-F050-6A4A-8778-7A3E5EFFD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3346450"/>
                <a:ext cx="49213" cy="158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19">
                <a:extLst>
                  <a:ext uri="{FF2B5EF4-FFF2-40B4-BE49-F238E27FC236}">
                    <a16:creationId xmlns:a16="http://schemas.microsoft.com/office/drawing/2014/main" id="{07DED47B-3536-8148-AA43-4B101B431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3074988"/>
                <a:ext cx="49213" cy="158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20">
                <a:extLst>
                  <a:ext uri="{FF2B5EF4-FFF2-40B4-BE49-F238E27FC236}">
                    <a16:creationId xmlns:a16="http://schemas.microsoft.com/office/drawing/2014/main" id="{99E434C6-EF73-2E44-BE58-55FAAC1E0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2800350"/>
                <a:ext cx="49213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21">
                <a:extLst>
                  <a:ext uri="{FF2B5EF4-FFF2-40B4-BE49-F238E27FC236}">
                    <a16:creationId xmlns:a16="http://schemas.microsoft.com/office/drawing/2014/main" id="{128C45DD-AFA0-794D-9379-CA5632C37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" y="2525713"/>
                <a:ext cx="49213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22">
                <a:extLst>
                  <a:ext uri="{FF2B5EF4-FFF2-40B4-BE49-F238E27FC236}">
                    <a16:creationId xmlns:a16="http://schemas.microsoft.com/office/drawing/2014/main" id="{249D49C6-5835-A449-918F-2783F0216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3" y="4716463"/>
                <a:ext cx="3035300" cy="31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23">
                <a:extLst>
                  <a:ext uri="{FF2B5EF4-FFF2-40B4-BE49-F238E27FC236}">
                    <a16:creationId xmlns:a16="http://schemas.microsoft.com/office/drawing/2014/main" id="{B2C251F5-2DFF-C34A-A050-FE7487800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6763" y="4716463"/>
                <a:ext cx="3175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24">
                <a:extLst>
                  <a:ext uri="{FF2B5EF4-FFF2-40B4-BE49-F238E27FC236}">
                    <a16:creationId xmlns:a16="http://schemas.microsoft.com/office/drawing/2014/main" id="{DBDE506E-4386-7B4D-A498-7F68BA9BC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1738" y="4716463"/>
                <a:ext cx="1587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25">
                <a:extLst>
                  <a:ext uri="{FF2B5EF4-FFF2-40B4-BE49-F238E27FC236}">
                    <a16:creationId xmlns:a16="http://schemas.microsoft.com/office/drawing/2014/main" id="{D0132018-4029-C744-8E54-4AAD4A8AD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3538" y="4716463"/>
                <a:ext cx="3175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26">
                <a:extLst>
                  <a:ext uri="{FF2B5EF4-FFF2-40B4-BE49-F238E27FC236}">
                    <a16:creationId xmlns:a16="http://schemas.microsoft.com/office/drawing/2014/main" id="{59049F6E-AAAF-0E41-B83D-B7DC080ED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925" y="4716463"/>
                <a:ext cx="1588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27">
                <a:extLst>
                  <a:ext uri="{FF2B5EF4-FFF2-40B4-BE49-F238E27FC236}">
                    <a16:creationId xmlns:a16="http://schemas.microsoft.com/office/drawing/2014/main" id="{6BF251D3-4814-CF4B-BD2D-AF0F4AC39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0313" y="4716463"/>
                <a:ext cx="3175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28">
                <a:extLst>
                  <a:ext uri="{FF2B5EF4-FFF2-40B4-BE49-F238E27FC236}">
                    <a16:creationId xmlns:a16="http://schemas.microsoft.com/office/drawing/2014/main" id="{21549E2E-A199-E544-B407-A2DB2E0DE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5288" y="4716463"/>
                <a:ext cx="1587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29">
                <a:extLst>
                  <a:ext uri="{FF2B5EF4-FFF2-40B4-BE49-F238E27FC236}">
                    <a16:creationId xmlns:a16="http://schemas.microsoft.com/office/drawing/2014/main" id="{61DA422B-1588-0045-8DFD-C073D2481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7088" y="4716463"/>
                <a:ext cx="3175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30">
                <a:extLst>
                  <a:ext uri="{FF2B5EF4-FFF2-40B4-BE49-F238E27FC236}">
                    <a16:creationId xmlns:a16="http://schemas.microsoft.com/office/drawing/2014/main" id="{3B8324D1-7DCE-2D43-9F1C-0B772528B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2063" y="4716463"/>
                <a:ext cx="1587" cy="619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69">
                <a:extLst>
                  <a:ext uri="{FF2B5EF4-FFF2-40B4-BE49-F238E27FC236}">
                    <a16:creationId xmlns:a16="http://schemas.microsoft.com/office/drawing/2014/main" id="{E9A85286-D838-E940-84A2-9481D80A0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4563" y="3889375"/>
                <a:ext cx="3175" cy="79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Line 71">
                <a:extLst>
                  <a:ext uri="{FF2B5EF4-FFF2-40B4-BE49-F238E27FC236}">
                    <a16:creationId xmlns:a16="http://schemas.microsoft.com/office/drawing/2014/main" id="{E4A76BE8-D1D0-5648-AA30-A979E762D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3800" y="3609975"/>
                <a:ext cx="1588" cy="158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73">
                <a:extLst>
                  <a:ext uri="{FF2B5EF4-FFF2-40B4-BE49-F238E27FC236}">
                    <a16:creationId xmlns:a16="http://schemas.microsoft.com/office/drawing/2014/main" id="{F943E05A-A2AB-314D-AB69-94215B966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5600" y="3394075"/>
                <a:ext cx="1588" cy="206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75">
                <a:extLst>
                  <a:ext uri="{FF2B5EF4-FFF2-40B4-BE49-F238E27FC236}">
                    <a16:creationId xmlns:a16="http://schemas.microsoft.com/office/drawing/2014/main" id="{48950C5E-4997-224B-A8F1-78603F27E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575" y="3259138"/>
                <a:ext cx="1588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77">
                <a:extLst>
                  <a:ext uri="{FF2B5EF4-FFF2-40B4-BE49-F238E27FC236}">
                    <a16:creationId xmlns:a16="http://schemas.microsoft.com/office/drawing/2014/main" id="{C491B967-705A-E844-B5E5-7ADCAD716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3963" y="3159125"/>
                <a:ext cx="3175" cy="222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Line 79">
                <a:extLst>
                  <a:ext uri="{FF2B5EF4-FFF2-40B4-BE49-F238E27FC236}">
                    <a16:creationId xmlns:a16="http://schemas.microsoft.com/office/drawing/2014/main" id="{47A9C446-F449-F143-B6D4-95E455A3B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8938" y="3074988"/>
                <a:ext cx="1587" cy="222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Line 81">
                <a:extLst>
                  <a:ext uri="{FF2B5EF4-FFF2-40B4-BE49-F238E27FC236}">
                    <a16:creationId xmlns:a16="http://schemas.microsoft.com/office/drawing/2014/main" id="{157D7776-9D5D-394C-8A31-82FB2C171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0738" y="2987675"/>
                <a:ext cx="3175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83">
                <a:extLst>
                  <a:ext uri="{FF2B5EF4-FFF2-40B4-BE49-F238E27FC236}">
                    <a16:creationId xmlns:a16="http://schemas.microsoft.com/office/drawing/2014/main" id="{075FF623-8CDA-AC41-8003-34274F3E3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5713" y="2916238"/>
                <a:ext cx="1587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87">
                <a:extLst>
                  <a:ext uri="{FF2B5EF4-FFF2-40B4-BE49-F238E27FC236}">
                    <a16:creationId xmlns:a16="http://schemas.microsoft.com/office/drawing/2014/main" id="{4A1B24AB-B68E-AE46-8100-85792259B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4563" y="3897313"/>
                <a:ext cx="3175" cy="635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89">
                <a:extLst>
                  <a:ext uri="{FF2B5EF4-FFF2-40B4-BE49-F238E27FC236}">
                    <a16:creationId xmlns:a16="http://schemas.microsoft.com/office/drawing/2014/main" id="{B9F9DBB1-FE49-B44A-82B5-2B349F192E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3800" y="3625850"/>
                <a:ext cx="1588" cy="127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91">
                <a:extLst>
                  <a:ext uri="{FF2B5EF4-FFF2-40B4-BE49-F238E27FC236}">
                    <a16:creationId xmlns:a16="http://schemas.microsoft.com/office/drawing/2014/main" id="{A9DF79E9-4CF0-2144-9EEB-D3A5E21BF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5600" y="3414713"/>
                <a:ext cx="1588" cy="2063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93">
                <a:extLst>
                  <a:ext uri="{FF2B5EF4-FFF2-40B4-BE49-F238E27FC236}">
                    <a16:creationId xmlns:a16="http://schemas.microsoft.com/office/drawing/2014/main" id="{E4248CA3-3E27-114F-84AD-83A981E9F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575" y="3284538"/>
                <a:ext cx="1588" cy="2222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95">
                <a:extLst>
                  <a:ext uri="{FF2B5EF4-FFF2-40B4-BE49-F238E27FC236}">
                    <a16:creationId xmlns:a16="http://schemas.microsoft.com/office/drawing/2014/main" id="{A53B07E5-45F1-5241-90DE-120995F62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3963" y="3181350"/>
                <a:ext cx="3175" cy="2698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97">
                <a:extLst>
                  <a:ext uri="{FF2B5EF4-FFF2-40B4-BE49-F238E27FC236}">
                    <a16:creationId xmlns:a16="http://schemas.microsoft.com/office/drawing/2014/main" id="{EDCBB813-EE40-094A-A3CF-913C31F9B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938" y="3097213"/>
                <a:ext cx="1587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99">
                <a:extLst>
                  <a:ext uri="{FF2B5EF4-FFF2-40B4-BE49-F238E27FC236}">
                    <a16:creationId xmlns:a16="http://schemas.microsoft.com/office/drawing/2014/main" id="{D5EAF052-7D1A-8343-A7AD-680C890E3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738" y="3013075"/>
                <a:ext cx="3175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101">
                <a:extLst>
                  <a:ext uri="{FF2B5EF4-FFF2-40B4-BE49-F238E27FC236}">
                    <a16:creationId xmlns:a16="http://schemas.microsoft.com/office/drawing/2014/main" id="{62699326-070D-F645-8036-4DBB878A5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5713" y="2941638"/>
                <a:ext cx="1587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Rectangle 122">
                <a:extLst>
                  <a:ext uri="{FF2B5EF4-FFF2-40B4-BE49-F238E27FC236}">
                    <a16:creationId xmlns:a16="http://schemas.microsoft.com/office/drawing/2014/main" id="{8E4B9522-E269-2944-9BE8-893991D28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163" y="3860800"/>
                <a:ext cx="73025" cy="90488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69" name="Rectangle 123">
                <a:extLst>
                  <a:ext uri="{FF2B5EF4-FFF2-40B4-BE49-F238E27FC236}">
                    <a16:creationId xmlns:a16="http://schemas.microsoft.com/office/drawing/2014/main" id="{99879BA2-EED7-F644-A0A0-C543D8B8C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6813" y="3589338"/>
                <a:ext cx="73025" cy="88900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0" name="Rectangle 124">
                <a:extLst>
                  <a:ext uri="{FF2B5EF4-FFF2-40B4-BE49-F238E27FC236}">
                    <a16:creationId xmlns:a16="http://schemas.microsoft.com/office/drawing/2014/main" id="{8C778027-2C10-DC4A-B3CD-F9C85971C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200" y="3376613"/>
                <a:ext cx="73025" cy="920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1" name="Rectangle 125">
                <a:extLst>
                  <a:ext uri="{FF2B5EF4-FFF2-40B4-BE49-F238E27FC236}">
                    <a16:creationId xmlns:a16="http://schemas.microsoft.com/office/drawing/2014/main" id="{278089F9-AAE5-B240-9AD3-853DB46BB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0413" y="3246438"/>
                <a:ext cx="73025" cy="920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2" name="Rectangle 126">
                <a:extLst>
                  <a:ext uri="{FF2B5EF4-FFF2-40B4-BE49-F238E27FC236}">
                    <a16:creationId xmlns:a16="http://schemas.microsoft.com/office/drawing/2014/main" id="{96AE1CC6-1F30-5644-BB1E-03F9E9B17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0" y="3146425"/>
                <a:ext cx="74613" cy="88900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3" name="Rectangle 127">
                <a:extLst>
                  <a:ext uri="{FF2B5EF4-FFF2-40B4-BE49-F238E27FC236}">
                    <a16:creationId xmlns:a16="http://schemas.microsoft.com/office/drawing/2014/main" id="{B292988B-5D65-854F-BF9D-893B786CB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363" y="3059113"/>
                <a:ext cx="76200" cy="920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4" name="Rectangle 128">
                <a:extLst>
                  <a:ext uri="{FF2B5EF4-FFF2-40B4-BE49-F238E27FC236}">
                    <a16:creationId xmlns:a16="http://schemas.microsoft.com/office/drawing/2014/main" id="{C4470127-CF13-624C-AC42-B7335F751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575" y="2974975"/>
                <a:ext cx="74613" cy="920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5" name="Rectangle 129">
                <a:extLst>
                  <a:ext uri="{FF2B5EF4-FFF2-40B4-BE49-F238E27FC236}">
                    <a16:creationId xmlns:a16="http://schemas.microsoft.com/office/drawing/2014/main" id="{2DB68C41-C88F-EC43-92CC-568F8EE4B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3963" y="2901950"/>
                <a:ext cx="76200" cy="93663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6" name="Rectangle 130">
                <a:extLst>
                  <a:ext uri="{FF2B5EF4-FFF2-40B4-BE49-F238E27FC236}">
                    <a16:creationId xmlns:a16="http://schemas.microsoft.com/office/drawing/2014/main" id="{AA33603B-30CE-B04A-AE33-C6288311F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61" y="4598989"/>
                <a:ext cx="145367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0</a:t>
                </a:r>
                <a:endParaRPr lang="fr-FR" sz="1200"/>
              </a:p>
            </p:txBody>
          </p:sp>
          <p:sp>
            <p:nvSpPr>
              <p:cNvPr id="77" name="Rectangle 131">
                <a:extLst>
                  <a:ext uri="{FF2B5EF4-FFF2-40B4-BE49-F238E27FC236}">
                    <a16:creationId xmlns:a16="http://schemas.microsoft.com/office/drawing/2014/main" id="{CAB37CAA-F546-3840-BFB6-3AC6CC3C7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4324350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10</a:t>
                </a:r>
                <a:endParaRPr lang="fr-FR" sz="1200"/>
              </a:p>
            </p:txBody>
          </p:sp>
          <p:sp>
            <p:nvSpPr>
              <p:cNvPr id="78" name="Rectangle 132">
                <a:extLst>
                  <a:ext uri="{FF2B5EF4-FFF2-40B4-BE49-F238E27FC236}">
                    <a16:creationId xmlns:a16="http://schemas.microsoft.com/office/drawing/2014/main" id="{35917C0E-D8CB-FB49-9747-DFDF74F9C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4052887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20</a:t>
                </a:r>
                <a:endParaRPr lang="fr-FR" sz="1200"/>
              </a:p>
            </p:txBody>
          </p:sp>
          <p:sp>
            <p:nvSpPr>
              <p:cNvPr id="79" name="Rectangle 133">
                <a:extLst>
                  <a:ext uri="{FF2B5EF4-FFF2-40B4-BE49-F238E27FC236}">
                    <a16:creationId xmlns:a16="http://schemas.microsoft.com/office/drawing/2014/main" id="{CA5E9257-9C0E-EA4D-A9BA-53FE4ED36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3778250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30</a:t>
                </a:r>
                <a:endParaRPr lang="fr-FR" sz="1200"/>
              </a:p>
            </p:txBody>
          </p:sp>
          <p:sp>
            <p:nvSpPr>
              <p:cNvPr id="80" name="Rectangle 134">
                <a:extLst>
                  <a:ext uri="{FF2B5EF4-FFF2-40B4-BE49-F238E27FC236}">
                    <a16:creationId xmlns:a16="http://schemas.microsoft.com/office/drawing/2014/main" id="{435B09BA-A285-DD4E-8A28-490223226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3505200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40</a:t>
                </a:r>
                <a:endParaRPr lang="fr-FR" sz="1200"/>
              </a:p>
            </p:txBody>
          </p:sp>
          <p:sp>
            <p:nvSpPr>
              <p:cNvPr id="81" name="Rectangle 135">
                <a:extLst>
                  <a:ext uri="{FF2B5EF4-FFF2-40B4-BE49-F238E27FC236}">
                    <a16:creationId xmlns:a16="http://schemas.microsoft.com/office/drawing/2014/main" id="{0871702E-0B04-6748-91AD-366DBAABC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3230564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50</a:t>
                </a:r>
                <a:endParaRPr lang="fr-FR" sz="1200"/>
              </a:p>
            </p:txBody>
          </p:sp>
          <p:sp>
            <p:nvSpPr>
              <p:cNvPr id="82" name="Rectangle 136">
                <a:extLst>
                  <a:ext uri="{FF2B5EF4-FFF2-40B4-BE49-F238E27FC236}">
                    <a16:creationId xmlns:a16="http://schemas.microsoft.com/office/drawing/2014/main" id="{E8314FC6-45B0-5348-A4D1-0F0A635BB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2955925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60</a:t>
                </a:r>
                <a:endParaRPr lang="fr-FR" sz="1200"/>
              </a:p>
            </p:txBody>
          </p:sp>
          <p:sp>
            <p:nvSpPr>
              <p:cNvPr id="83" name="Rectangle 137">
                <a:extLst>
                  <a:ext uri="{FF2B5EF4-FFF2-40B4-BE49-F238E27FC236}">
                    <a16:creationId xmlns:a16="http://schemas.microsoft.com/office/drawing/2014/main" id="{402890D6-F182-EF4E-88F5-0C138200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2682874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70</a:t>
                </a:r>
                <a:endParaRPr lang="fr-FR" sz="1200"/>
              </a:p>
            </p:txBody>
          </p:sp>
          <p:sp>
            <p:nvSpPr>
              <p:cNvPr id="84" name="Rectangle 138">
                <a:extLst>
                  <a:ext uri="{FF2B5EF4-FFF2-40B4-BE49-F238E27FC236}">
                    <a16:creationId xmlns:a16="http://schemas.microsoft.com/office/drawing/2014/main" id="{76A43D65-0749-FC4A-AFE4-0912710E6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52" y="2408238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80</a:t>
                </a:r>
                <a:endParaRPr lang="fr-FR" sz="1200"/>
              </a:p>
            </p:txBody>
          </p:sp>
          <p:sp>
            <p:nvSpPr>
              <p:cNvPr id="85" name="Rectangle 139">
                <a:extLst>
                  <a:ext uri="{FF2B5EF4-FFF2-40B4-BE49-F238E27FC236}">
                    <a16:creationId xmlns:a16="http://schemas.microsoft.com/office/drawing/2014/main" id="{E99EDA94-2F27-7B4A-B288-3B869210A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150" y="4887913"/>
                <a:ext cx="145367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0</a:t>
                </a:r>
                <a:endParaRPr lang="fr-FR" sz="1200"/>
              </a:p>
            </p:txBody>
          </p:sp>
          <p:sp>
            <p:nvSpPr>
              <p:cNvPr id="86" name="Rectangle 140">
                <a:extLst>
                  <a:ext uri="{FF2B5EF4-FFF2-40B4-BE49-F238E27FC236}">
                    <a16:creationId xmlns:a16="http://schemas.microsoft.com/office/drawing/2014/main" id="{A24D1D0B-93B0-BB4A-81ED-314F7AFC9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536" y="4887913"/>
                <a:ext cx="145367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7</a:t>
                </a:r>
                <a:endParaRPr lang="fr-FR" sz="1200"/>
              </a:p>
            </p:txBody>
          </p:sp>
          <p:sp>
            <p:nvSpPr>
              <p:cNvPr id="87" name="Rectangle 141">
                <a:extLst>
                  <a:ext uri="{FF2B5EF4-FFF2-40B4-BE49-F238E27FC236}">
                    <a16:creationId xmlns:a16="http://schemas.microsoft.com/office/drawing/2014/main" id="{263BBD2D-3891-4F41-BA43-F4D5E831F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239" y="4887913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14</a:t>
                </a:r>
                <a:endParaRPr lang="fr-FR" sz="1200"/>
              </a:p>
            </p:txBody>
          </p:sp>
          <p:sp>
            <p:nvSpPr>
              <p:cNvPr id="88" name="Rectangle 142">
                <a:extLst>
                  <a:ext uri="{FF2B5EF4-FFF2-40B4-BE49-F238E27FC236}">
                    <a16:creationId xmlns:a16="http://schemas.microsoft.com/office/drawing/2014/main" id="{0AB7E4B2-C85A-674C-885B-7ED501E05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2038" y="4887913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21</a:t>
                </a:r>
                <a:endParaRPr lang="fr-FR" sz="1200"/>
              </a:p>
            </p:txBody>
          </p:sp>
          <p:sp>
            <p:nvSpPr>
              <p:cNvPr id="89" name="Rectangle 143">
                <a:extLst>
                  <a:ext uri="{FF2B5EF4-FFF2-40B4-BE49-F238E27FC236}">
                    <a16:creationId xmlns:a16="http://schemas.microsoft.com/office/drawing/2014/main" id="{4D8E4E01-F8C4-DE41-9F34-8FB792A10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014" y="4887913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28</a:t>
                </a:r>
                <a:endParaRPr lang="fr-FR" sz="1200"/>
              </a:p>
            </p:txBody>
          </p:sp>
          <p:sp>
            <p:nvSpPr>
              <p:cNvPr id="90" name="Rectangle 144">
                <a:extLst>
                  <a:ext uri="{FF2B5EF4-FFF2-40B4-BE49-F238E27FC236}">
                    <a16:creationId xmlns:a16="http://schemas.microsoft.com/office/drawing/2014/main" id="{C9876632-9800-1A48-957D-D717E58A0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1988" y="4887913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35</a:t>
                </a:r>
                <a:endParaRPr lang="fr-FR" sz="1200"/>
              </a:p>
            </p:txBody>
          </p:sp>
          <p:sp>
            <p:nvSpPr>
              <p:cNvPr id="91" name="Rectangle 145">
                <a:extLst>
                  <a:ext uri="{FF2B5EF4-FFF2-40B4-BE49-F238E27FC236}">
                    <a16:creationId xmlns:a16="http://schemas.microsoft.com/office/drawing/2014/main" id="{B3E621EF-AFE9-334D-887C-FD7C5C072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3789" y="4887913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42</a:t>
                </a:r>
                <a:endParaRPr lang="fr-FR" sz="1200"/>
              </a:p>
            </p:txBody>
          </p:sp>
          <p:sp>
            <p:nvSpPr>
              <p:cNvPr id="92" name="Rectangle 146">
                <a:extLst>
                  <a:ext uri="{FF2B5EF4-FFF2-40B4-BE49-F238E27FC236}">
                    <a16:creationId xmlns:a16="http://schemas.microsoft.com/office/drawing/2014/main" id="{20CF5F42-1DE7-7041-9006-19E5E8A25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8763" y="4887913"/>
                <a:ext cx="290736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49</a:t>
                </a:r>
                <a:endParaRPr lang="fr-FR" sz="1200"/>
              </a:p>
            </p:txBody>
          </p:sp>
          <p:sp>
            <p:nvSpPr>
              <p:cNvPr id="93" name="Rectangle 147">
                <a:extLst>
                  <a:ext uri="{FF2B5EF4-FFF2-40B4-BE49-F238E27FC236}">
                    <a16:creationId xmlns:a16="http://schemas.microsoft.com/office/drawing/2014/main" id="{85D850DD-84FA-ED4E-8347-BD0F5194A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099" y="5180013"/>
                <a:ext cx="1612064" cy="2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200"/>
                  <a:t>Temps (jours)</a:t>
                </a:r>
                <a:endParaRPr lang="fr-FR" sz="1200"/>
              </a:p>
            </p:txBody>
          </p:sp>
          <p:sp>
            <p:nvSpPr>
              <p:cNvPr id="94" name="Line 196">
                <a:extLst>
                  <a:ext uri="{FF2B5EF4-FFF2-40B4-BE49-F238E27FC236}">
                    <a16:creationId xmlns:a16="http://schemas.microsoft.com/office/drawing/2014/main" id="{FF7FAE3C-CBCF-0148-8AD2-0F270C272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5038" y="4581525"/>
                <a:ext cx="80962" cy="158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Line 215">
                <a:extLst>
                  <a:ext uri="{FF2B5EF4-FFF2-40B4-BE49-F238E27FC236}">
                    <a16:creationId xmlns:a16="http://schemas.microsoft.com/office/drawing/2014/main" id="{BD02AC62-335C-6046-A233-AE9228731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4725" y="4587875"/>
                <a:ext cx="1588" cy="127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Line 216">
                <a:extLst>
                  <a:ext uri="{FF2B5EF4-FFF2-40B4-BE49-F238E27FC236}">
                    <a16:creationId xmlns:a16="http://schemas.microsoft.com/office/drawing/2014/main" id="{60EF8C5E-F037-4A44-84C6-3BAAB00B9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5038" y="4587875"/>
                <a:ext cx="80962" cy="31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217">
                <a:extLst>
                  <a:ext uri="{FF2B5EF4-FFF2-40B4-BE49-F238E27FC236}">
                    <a16:creationId xmlns:a16="http://schemas.microsoft.com/office/drawing/2014/main" id="{5F33D5C6-3960-BD41-9263-799BEF17B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9200" y="4521200"/>
                <a:ext cx="1588" cy="127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218">
                <a:extLst>
                  <a:ext uri="{FF2B5EF4-FFF2-40B4-BE49-F238E27FC236}">
                    <a16:creationId xmlns:a16="http://schemas.microsoft.com/office/drawing/2014/main" id="{F048B390-C759-5549-841D-FD345A30F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100" y="4521200"/>
                <a:ext cx="79375" cy="31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219">
                <a:extLst>
                  <a:ext uri="{FF2B5EF4-FFF2-40B4-BE49-F238E27FC236}">
                    <a16:creationId xmlns:a16="http://schemas.microsoft.com/office/drawing/2014/main" id="{8AF60F0F-9AA5-A840-9643-8CC9C30C0F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6238" y="4416425"/>
                <a:ext cx="3175" cy="158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221">
                <a:extLst>
                  <a:ext uri="{FF2B5EF4-FFF2-40B4-BE49-F238E27FC236}">
                    <a16:creationId xmlns:a16="http://schemas.microsoft.com/office/drawing/2014/main" id="{D7358373-1043-C74E-9815-A05F64AFA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3275" y="4311650"/>
                <a:ext cx="1588" cy="158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223">
                <a:extLst>
                  <a:ext uri="{FF2B5EF4-FFF2-40B4-BE49-F238E27FC236}">
                    <a16:creationId xmlns:a16="http://schemas.microsoft.com/office/drawing/2014/main" id="{D6280713-8C86-B646-890A-2017B2FDA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8725" y="4198938"/>
                <a:ext cx="1588" cy="2063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Line 225">
                <a:extLst>
                  <a:ext uri="{FF2B5EF4-FFF2-40B4-BE49-F238E27FC236}">
                    <a16:creationId xmlns:a16="http://schemas.microsoft.com/office/drawing/2014/main" id="{D97EED9E-A98C-6644-A5EE-7C5CD5BA8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7350" y="4098925"/>
                <a:ext cx="1588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Line 227">
                <a:extLst>
                  <a:ext uri="{FF2B5EF4-FFF2-40B4-BE49-F238E27FC236}">
                    <a16:creationId xmlns:a16="http://schemas.microsoft.com/office/drawing/2014/main" id="{5786041A-726D-0746-B275-E885EC243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4388" y="4002088"/>
                <a:ext cx="3175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Line 235">
                <a:extLst>
                  <a:ext uri="{FF2B5EF4-FFF2-40B4-BE49-F238E27FC236}">
                    <a16:creationId xmlns:a16="http://schemas.microsoft.com/office/drawing/2014/main" id="{2C5BA9C4-AB63-DE49-B09B-5F05A4B23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4725" y="4600575"/>
                <a:ext cx="1588" cy="1428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236">
                <a:extLst>
                  <a:ext uri="{FF2B5EF4-FFF2-40B4-BE49-F238E27FC236}">
                    <a16:creationId xmlns:a16="http://schemas.microsoft.com/office/drawing/2014/main" id="{4CF97F4C-377F-3443-898B-9C0B904A0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5038" y="4614863"/>
                <a:ext cx="80962" cy="158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237">
                <a:extLst>
                  <a:ext uri="{FF2B5EF4-FFF2-40B4-BE49-F238E27FC236}">
                    <a16:creationId xmlns:a16="http://schemas.microsoft.com/office/drawing/2014/main" id="{D4064BC6-C4B8-3847-9A4A-D4B9B4445B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9200" y="4533900"/>
                <a:ext cx="1588" cy="1428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Line 238">
                <a:extLst>
                  <a:ext uri="{FF2B5EF4-FFF2-40B4-BE49-F238E27FC236}">
                    <a16:creationId xmlns:a16="http://schemas.microsoft.com/office/drawing/2014/main" id="{C09F543A-308F-DD4E-9562-A7C97DDC4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100" y="4548188"/>
                <a:ext cx="79375" cy="158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Line 239">
                <a:extLst>
                  <a:ext uri="{FF2B5EF4-FFF2-40B4-BE49-F238E27FC236}">
                    <a16:creationId xmlns:a16="http://schemas.microsoft.com/office/drawing/2014/main" id="{1C3544D8-3AC5-5047-A672-C18A588618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6238" y="4432300"/>
                <a:ext cx="3175" cy="1746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Line 241">
                <a:extLst>
                  <a:ext uri="{FF2B5EF4-FFF2-40B4-BE49-F238E27FC236}">
                    <a16:creationId xmlns:a16="http://schemas.microsoft.com/office/drawing/2014/main" id="{B5137008-9E3F-3747-9A2C-793205ACB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3275" y="4327525"/>
                <a:ext cx="1588" cy="1746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Line 243">
                <a:extLst>
                  <a:ext uri="{FF2B5EF4-FFF2-40B4-BE49-F238E27FC236}">
                    <a16:creationId xmlns:a16="http://schemas.microsoft.com/office/drawing/2014/main" id="{178E2531-156C-854B-8353-7920FE779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8725" y="4219575"/>
                <a:ext cx="1588" cy="2063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Line 245">
                <a:extLst>
                  <a:ext uri="{FF2B5EF4-FFF2-40B4-BE49-F238E27FC236}">
                    <a16:creationId xmlns:a16="http://schemas.microsoft.com/office/drawing/2014/main" id="{AF23F9FC-33DB-BB48-8CF2-819421CF5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7350" y="4124325"/>
                <a:ext cx="1588" cy="254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Line 247">
                <a:extLst>
                  <a:ext uri="{FF2B5EF4-FFF2-40B4-BE49-F238E27FC236}">
                    <a16:creationId xmlns:a16="http://schemas.microsoft.com/office/drawing/2014/main" id="{0521DFE7-03C2-F34E-B1D1-8BBCE2387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4388" y="4027488"/>
                <a:ext cx="3175" cy="3016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Line 255">
                <a:extLst>
                  <a:ext uri="{FF2B5EF4-FFF2-40B4-BE49-F238E27FC236}">
                    <a16:creationId xmlns:a16="http://schemas.microsoft.com/office/drawing/2014/main" id="{42C81B30-89BE-D048-84E4-A8138133B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4725" y="4587875"/>
                <a:ext cx="1588" cy="127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Line 257">
                <a:extLst>
                  <a:ext uri="{FF2B5EF4-FFF2-40B4-BE49-F238E27FC236}">
                    <a16:creationId xmlns:a16="http://schemas.microsoft.com/office/drawing/2014/main" id="{EFD47CDB-4812-A443-A813-2362A02F1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9200" y="4537075"/>
                <a:ext cx="1588" cy="127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Line 258">
                <a:extLst>
                  <a:ext uri="{FF2B5EF4-FFF2-40B4-BE49-F238E27FC236}">
                    <a16:creationId xmlns:a16="http://schemas.microsoft.com/office/drawing/2014/main" id="{FC9A13F3-C7A5-CD4A-B233-8919354DC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100" y="4537075"/>
                <a:ext cx="79375" cy="31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Line 275">
                <a:extLst>
                  <a:ext uri="{FF2B5EF4-FFF2-40B4-BE49-F238E27FC236}">
                    <a16:creationId xmlns:a16="http://schemas.microsoft.com/office/drawing/2014/main" id="{B749534B-4411-9548-8F42-E4C40610C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4725" y="4600575"/>
                <a:ext cx="1588" cy="111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Line 277">
                <a:extLst>
                  <a:ext uri="{FF2B5EF4-FFF2-40B4-BE49-F238E27FC236}">
                    <a16:creationId xmlns:a16="http://schemas.microsoft.com/office/drawing/2014/main" id="{E2446778-1114-6046-AF28-22E1EB751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9200" y="4549775"/>
                <a:ext cx="1588" cy="127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Line 278">
                <a:extLst>
                  <a:ext uri="{FF2B5EF4-FFF2-40B4-BE49-F238E27FC236}">
                    <a16:creationId xmlns:a16="http://schemas.microsoft.com/office/drawing/2014/main" id="{B643213F-662C-EE41-A796-D1FE1E97E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100" y="4562475"/>
                <a:ext cx="79375" cy="31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Line 316">
                <a:extLst>
                  <a:ext uri="{FF2B5EF4-FFF2-40B4-BE49-F238E27FC236}">
                    <a16:creationId xmlns:a16="http://schemas.microsoft.com/office/drawing/2014/main" id="{F81CEFF1-D6FD-5542-B81A-D5A81A7B89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5038" y="4557713"/>
                <a:ext cx="80962" cy="317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Rectangle 344">
                <a:extLst>
                  <a:ext uri="{FF2B5EF4-FFF2-40B4-BE49-F238E27FC236}">
                    <a16:creationId xmlns:a16="http://schemas.microsoft.com/office/drawing/2014/main" id="{662E89F4-0B5A-E747-BED9-548BEF988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38" y="4557713"/>
                <a:ext cx="79375" cy="88900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1" name="Rectangle 345">
                <a:extLst>
                  <a:ext uri="{FF2B5EF4-FFF2-40B4-BE49-F238E27FC236}">
                    <a16:creationId xmlns:a16="http://schemas.microsoft.com/office/drawing/2014/main" id="{C9B4112F-F51F-7247-A958-587C99EE9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100" y="4487863"/>
                <a:ext cx="77788" cy="90487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2" name="Rectangle 346">
                <a:extLst>
                  <a:ext uri="{FF2B5EF4-FFF2-40B4-BE49-F238E27FC236}">
                    <a16:creationId xmlns:a16="http://schemas.microsoft.com/office/drawing/2014/main" id="{E664BDC8-CD7F-1545-91BF-449EDF3A7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725" y="4387850"/>
                <a:ext cx="74613" cy="87313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3" name="Rectangle 347">
                <a:extLst>
                  <a:ext uri="{FF2B5EF4-FFF2-40B4-BE49-F238E27FC236}">
                    <a16:creationId xmlns:a16="http://schemas.microsoft.com/office/drawing/2014/main" id="{66B4A3FA-A303-0448-8995-E22DB4D93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588" y="4283075"/>
                <a:ext cx="79375" cy="90488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4" name="Rectangle 348">
                <a:extLst>
                  <a:ext uri="{FF2B5EF4-FFF2-40B4-BE49-F238E27FC236}">
                    <a16:creationId xmlns:a16="http://schemas.microsoft.com/office/drawing/2014/main" id="{7EF13916-D446-214C-80FC-AD294D3B6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625" y="4176713"/>
                <a:ext cx="77788" cy="85725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5" name="Rectangle 349">
                <a:extLst>
                  <a:ext uri="{FF2B5EF4-FFF2-40B4-BE49-F238E27FC236}">
                    <a16:creationId xmlns:a16="http://schemas.microsoft.com/office/drawing/2014/main" id="{530E912C-0ABD-1344-88B9-229B69089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78288"/>
                <a:ext cx="77788" cy="90487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6" name="Rectangle 350">
                <a:extLst>
                  <a:ext uri="{FF2B5EF4-FFF2-40B4-BE49-F238E27FC236}">
                    <a16:creationId xmlns:a16="http://schemas.microsoft.com/office/drawing/2014/main" id="{BE36A108-5C71-9C42-B47F-F16440C97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700" y="3984625"/>
                <a:ext cx="77788" cy="88900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7" name="Rectangle 351">
                <a:extLst>
                  <a:ext uri="{FF2B5EF4-FFF2-40B4-BE49-F238E27FC236}">
                    <a16:creationId xmlns:a16="http://schemas.microsoft.com/office/drawing/2014/main" id="{E6E1B3D0-66CF-9043-B80D-CFD967569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725" y="3889375"/>
                <a:ext cx="79375" cy="88900"/>
              </a:xfrm>
              <a:prstGeom prst="rect">
                <a:avLst/>
              </a:prstGeom>
              <a:solidFill>
                <a:srgbClr val="008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8" name="Text Box 460">
                <a:extLst>
                  <a:ext uri="{FF2B5EF4-FFF2-40B4-BE49-F238E27FC236}">
                    <a16:creationId xmlns:a16="http://schemas.microsoft.com/office/drawing/2014/main" id="{22AF7C91-E91F-E447-8586-EC5E53825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455" y="1753397"/>
                <a:ext cx="3607719" cy="6045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dirty="0"/>
                  <a:t>Glyphosate dégradé en CO</a:t>
                </a:r>
                <a:r>
                  <a:rPr lang="fr-FR" sz="1200" baseline="-25000" dirty="0"/>
                  <a:t>2</a:t>
                </a:r>
              </a:p>
              <a:p>
                <a:pPr>
                  <a:defRPr/>
                </a:pPr>
                <a:r>
                  <a:rPr lang="fr-FR" sz="1200" i="1" dirty="0"/>
                  <a:t>(% initial)</a:t>
                </a:r>
                <a:endParaRPr lang="fr-FR" sz="1200" dirty="0"/>
              </a:p>
            </p:txBody>
          </p:sp>
          <p:sp>
            <p:nvSpPr>
              <p:cNvPr id="129" name="Freeform 470">
                <a:extLst>
                  <a:ext uri="{FF2B5EF4-FFF2-40B4-BE49-F238E27FC236}">
                    <a16:creationId xmlns:a16="http://schemas.microsoft.com/office/drawing/2014/main" id="{70A3618F-4808-1647-ABBB-8993E62F7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880" y="2953606"/>
                <a:ext cx="3039451" cy="1771632"/>
              </a:xfrm>
              <a:custGeom>
                <a:avLst/>
                <a:gdLst>
                  <a:gd name="T0" fmla="*/ 0 w 1915"/>
                  <a:gd name="T1" fmla="*/ 1115 h 1115"/>
                  <a:gd name="T2" fmla="*/ 117 w 1915"/>
                  <a:gd name="T3" fmla="*/ 608 h 1115"/>
                  <a:gd name="T4" fmla="*/ 272 w 1915"/>
                  <a:gd name="T5" fmla="*/ 427 h 1115"/>
                  <a:gd name="T6" fmla="*/ 555 w 1915"/>
                  <a:gd name="T7" fmla="*/ 299 h 1115"/>
                  <a:gd name="T8" fmla="*/ 816 w 1915"/>
                  <a:gd name="T9" fmla="*/ 214 h 1115"/>
                  <a:gd name="T10" fmla="*/ 1093 w 1915"/>
                  <a:gd name="T11" fmla="*/ 150 h 1115"/>
                  <a:gd name="T12" fmla="*/ 1371 w 1915"/>
                  <a:gd name="T13" fmla="*/ 96 h 1115"/>
                  <a:gd name="T14" fmla="*/ 1637 w 1915"/>
                  <a:gd name="T15" fmla="*/ 43 h 1115"/>
                  <a:gd name="T16" fmla="*/ 1915 w 1915"/>
                  <a:gd name="T17" fmla="*/ 0 h 1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5" h="1115">
                    <a:moveTo>
                      <a:pt x="0" y="1115"/>
                    </a:moveTo>
                    <a:cubicBezTo>
                      <a:pt x="36" y="919"/>
                      <a:pt x="72" y="723"/>
                      <a:pt x="117" y="608"/>
                    </a:cubicBezTo>
                    <a:cubicBezTo>
                      <a:pt x="162" y="493"/>
                      <a:pt x="199" y="478"/>
                      <a:pt x="272" y="427"/>
                    </a:cubicBezTo>
                    <a:cubicBezTo>
                      <a:pt x="345" y="376"/>
                      <a:pt x="464" y="335"/>
                      <a:pt x="555" y="299"/>
                    </a:cubicBezTo>
                    <a:cubicBezTo>
                      <a:pt x="646" y="263"/>
                      <a:pt x="726" y="239"/>
                      <a:pt x="816" y="214"/>
                    </a:cubicBezTo>
                    <a:cubicBezTo>
                      <a:pt x="906" y="189"/>
                      <a:pt x="1001" y="170"/>
                      <a:pt x="1093" y="150"/>
                    </a:cubicBezTo>
                    <a:cubicBezTo>
                      <a:pt x="1185" y="130"/>
                      <a:pt x="1280" y="114"/>
                      <a:pt x="1371" y="96"/>
                    </a:cubicBezTo>
                    <a:cubicBezTo>
                      <a:pt x="1462" y="78"/>
                      <a:pt x="1546" y="59"/>
                      <a:pt x="1637" y="43"/>
                    </a:cubicBezTo>
                    <a:cubicBezTo>
                      <a:pt x="1728" y="27"/>
                      <a:pt x="1869" y="7"/>
                      <a:pt x="1915" y="0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200"/>
              </a:p>
            </p:txBody>
          </p:sp>
          <p:sp>
            <p:nvSpPr>
              <p:cNvPr id="130" name="Freeform 471">
                <a:extLst>
                  <a:ext uri="{FF2B5EF4-FFF2-40B4-BE49-F238E27FC236}">
                    <a16:creationId xmlns:a16="http://schemas.microsoft.com/office/drawing/2014/main" id="{F297814F-976D-3A48-BB7F-19B4806D7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880" y="3944220"/>
                <a:ext cx="3047272" cy="781019"/>
              </a:xfrm>
              <a:custGeom>
                <a:avLst/>
                <a:gdLst>
                  <a:gd name="T0" fmla="*/ 0 w 1920"/>
                  <a:gd name="T1" fmla="*/ 491 h 491"/>
                  <a:gd name="T2" fmla="*/ 144 w 1920"/>
                  <a:gd name="T3" fmla="*/ 395 h 491"/>
                  <a:gd name="T4" fmla="*/ 293 w 1920"/>
                  <a:gd name="T5" fmla="*/ 374 h 491"/>
                  <a:gd name="T6" fmla="*/ 560 w 1920"/>
                  <a:gd name="T7" fmla="*/ 304 h 491"/>
                  <a:gd name="T8" fmla="*/ 827 w 1920"/>
                  <a:gd name="T9" fmla="*/ 246 h 491"/>
                  <a:gd name="T10" fmla="*/ 1088 w 1920"/>
                  <a:gd name="T11" fmla="*/ 176 h 491"/>
                  <a:gd name="T12" fmla="*/ 1360 w 1920"/>
                  <a:gd name="T13" fmla="*/ 118 h 491"/>
                  <a:gd name="T14" fmla="*/ 1632 w 1920"/>
                  <a:gd name="T15" fmla="*/ 54 h 491"/>
                  <a:gd name="T16" fmla="*/ 1920 w 1920"/>
                  <a:gd name="T17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0" h="491">
                    <a:moveTo>
                      <a:pt x="0" y="491"/>
                    </a:moveTo>
                    <a:cubicBezTo>
                      <a:pt x="47" y="452"/>
                      <a:pt x="95" y="414"/>
                      <a:pt x="144" y="395"/>
                    </a:cubicBezTo>
                    <a:cubicBezTo>
                      <a:pt x="193" y="376"/>
                      <a:pt x="224" y="389"/>
                      <a:pt x="293" y="374"/>
                    </a:cubicBezTo>
                    <a:cubicBezTo>
                      <a:pt x="362" y="359"/>
                      <a:pt x="471" y="325"/>
                      <a:pt x="560" y="304"/>
                    </a:cubicBezTo>
                    <a:cubicBezTo>
                      <a:pt x="649" y="283"/>
                      <a:pt x="739" y="267"/>
                      <a:pt x="827" y="246"/>
                    </a:cubicBezTo>
                    <a:cubicBezTo>
                      <a:pt x="915" y="225"/>
                      <a:pt x="999" y="197"/>
                      <a:pt x="1088" y="176"/>
                    </a:cubicBezTo>
                    <a:cubicBezTo>
                      <a:pt x="1177" y="155"/>
                      <a:pt x="1269" y="138"/>
                      <a:pt x="1360" y="118"/>
                    </a:cubicBezTo>
                    <a:cubicBezTo>
                      <a:pt x="1451" y="98"/>
                      <a:pt x="1539" y="74"/>
                      <a:pt x="1632" y="54"/>
                    </a:cubicBezTo>
                    <a:cubicBezTo>
                      <a:pt x="1725" y="34"/>
                      <a:pt x="1872" y="7"/>
                      <a:pt x="1920" y="0"/>
                    </a:cubicBezTo>
                  </a:path>
                </a:pathLst>
              </a:custGeom>
              <a:noFill/>
              <a:ln w="127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200"/>
              </a:p>
            </p:txBody>
          </p:sp>
          <p:sp>
            <p:nvSpPr>
              <p:cNvPr id="131" name="Text Box 472">
                <a:extLst>
                  <a:ext uri="{FF2B5EF4-FFF2-40B4-BE49-F238E27FC236}">
                    <a16:creationId xmlns:a16="http://schemas.microsoft.com/office/drawing/2014/main" id="{C9870DD0-06C9-EB44-8451-37C81943AD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8514" y="2470433"/>
                <a:ext cx="690785" cy="361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dirty="0">
                    <a:solidFill>
                      <a:srgbClr val="FF0000"/>
                    </a:solidFill>
                  </a:rPr>
                  <a:t>Sol</a:t>
                </a:r>
              </a:p>
            </p:txBody>
          </p:sp>
          <p:sp>
            <p:nvSpPr>
              <p:cNvPr id="132" name="Text Box 473">
                <a:extLst>
                  <a:ext uri="{FF2B5EF4-FFF2-40B4-BE49-F238E27FC236}">
                    <a16:creationId xmlns:a16="http://schemas.microsoft.com/office/drawing/2014/main" id="{60F2287E-2E16-2C46-9AB0-516F6BB8D2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3010" y="3392653"/>
                <a:ext cx="1011413" cy="364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200" dirty="0" err="1">
                    <a:solidFill>
                      <a:srgbClr val="008000"/>
                    </a:solidFill>
                  </a:rPr>
                  <a:t>Mulch</a:t>
                </a:r>
                <a:endParaRPr lang="fr-FR" sz="1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33" name="Group 483">
                <a:extLst>
                  <a:ext uri="{FF2B5EF4-FFF2-40B4-BE49-F238E27FC236}">
                    <a16:creationId xmlns:a16="http://schemas.microsoft.com/office/drawing/2014/main" id="{3251270B-1099-D744-873A-EDFC4B9FA0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4800" y="1473200"/>
                <a:ext cx="4538664" cy="4703763"/>
                <a:chOff x="2592" y="928"/>
                <a:chExt cx="2859" cy="2963"/>
              </a:xfrm>
            </p:grpSpPr>
            <p:sp>
              <p:nvSpPr>
                <p:cNvPr id="134" name="Rectangle 466">
                  <a:extLst>
                    <a:ext uri="{FF2B5EF4-FFF2-40B4-BE49-F238E27FC236}">
                      <a16:creationId xmlns:a16="http://schemas.microsoft.com/office/drawing/2014/main" id="{C021C7BF-0A4D-6646-939A-04970A79B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2400"/>
                  <a:ext cx="2159" cy="864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CCFFCC"/>
                  </a:extrusionClr>
                </a:sp3d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35" name="Rectangle 465">
                  <a:extLst>
                    <a:ext uri="{FF2B5EF4-FFF2-40B4-BE49-F238E27FC236}">
                      <a16:creationId xmlns:a16="http://schemas.microsoft.com/office/drawing/2014/main" id="{311AD3B6-3558-C947-998F-E92CFDA0A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009"/>
                  <a:ext cx="2159" cy="863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grpSp>
              <p:nvGrpSpPr>
                <p:cNvPr id="136" name="Group 467">
                  <a:extLst>
                    <a:ext uri="{FF2B5EF4-FFF2-40B4-BE49-F238E27FC236}">
                      <a16:creationId xmlns:a16="http://schemas.microsoft.com/office/drawing/2014/main" id="{70DD5885-7A4F-6449-9F94-35B493A226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9" y="2521"/>
                  <a:ext cx="1920" cy="502"/>
                  <a:chOff x="3119" y="2521"/>
                  <a:chExt cx="1920" cy="502"/>
                </a:xfrm>
              </p:grpSpPr>
              <p:sp>
                <p:nvSpPr>
                  <p:cNvPr id="175" name="Rectangle 418">
                    <a:extLst>
                      <a:ext uri="{FF2B5EF4-FFF2-40B4-BE49-F238E27FC236}">
                        <a16:creationId xmlns:a16="http://schemas.microsoft.com/office/drawing/2014/main" id="{E991CDF3-4FAA-B84B-84BE-9A0DF52F79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457" y="2441"/>
                    <a:ext cx="502" cy="662"/>
                  </a:xfrm>
                  <a:prstGeom prst="rect">
                    <a:avLst/>
                  </a:prstGeom>
                  <a:solidFill>
                    <a:srgbClr val="000000"/>
                  </a:solidFill>
                  <a:ln w="11176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1200"/>
                  </a:p>
                </p:txBody>
              </p:sp>
              <p:sp>
                <p:nvSpPr>
                  <p:cNvPr id="176" name="Rectangle 419">
                    <a:extLst>
                      <a:ext uri="{FF2B5EF4-FFF2-40B4-BE49-F238E27FC236}">
                        <a16:creationId xmlns:a16="http://schemas.microsoft.com/office/drawing/2014/main" id="{DA518527-3F8A-384D-947F-471C295DBE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936" y="2581"/>
                    <a:ext cx="502" cy="381"/>
                  </a:xfrm>
                  <a:prstGeom prst="rect">
                    <a:avLst/>
                  </a:prstGeom>
                  <a:solidFill>
                    <a:srgbClr val="993366"/>
                  </a:solidFill>
                  <a:ln w="11113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1200"/>
                  </a:p>
                </p:txBody>
              </p:sp>
              <p:sp>
                <p:nvSpPr>
                  <p:cNvPr id="177" name="Rectangle 420">
                    <a:extLst>
                      <a:ext uri="{FF2B5EF4-FFF2-40B4-BE49-F238E27FC236}">
                        <a16:creationId xmlns:a16="http://schemas.microsoft.com/office/drawing/2014/main" id="{481CCAB3-B0CA-4246-8EFA-44636FBBF3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583" y="2609"/>
                    <a:ext cx="502" cy="325"/>
                  </a:xfrm>
                  <a:prstGeom prst="rect">
                    <a:avLst/>
                  </a:prstGeom>
                  <a:solidFill>
                    <a:srgbClr val="FFFFCC"/>
                  </a:solidFill>
                  <a:ln w="11113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1200"/>
                  </a:p>
                </p:txBody>
              </p:sp>
              <p:sp>
                <p:nvSpPr>
                  <p:cNvPr id="178" name="Rectangle 421">
                    <a:extLst>
                      <a:ext uri="{FF2B5EF4-FFF2-40B4-BE49-F238E27FC236}">
                        <a16:creationId xmlns:a16="http://schemas.microsoft.com/office/drawing/2014/main" id="{3A50EA05-286B-C14F-B4E3-07C1911882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144" y="2496"/>
                    <a:ext cx="502" cy="552"/>
                  </a:xfrm>
                  <a:prstGeom prst="rect">
                    <a:avLst/>
                  </a:prstGeom>
                  <a:solidFill>
                    <a:srgbClr val="CCFFFF"/>
                  </a:solidFill>
                  <a:ln w="11113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1200"/>
                  </a:p>
                </p:txBody>
              </p:sp>
            </p:grpSp>
            <p:sp>
              <p:nvSpPr>
                <p:cNvPr id="137" name="Rectangle 423">
                  <a:extLst>
                    <a:ext uri="{FF2B5EF4-FFF2-40B4-BE49-F238E27FC236}">
                      <a16:creationId xmlns:a16="http://schemas.microsoft.com/office/drawing/2014/main" id="{63F0C22F-62AF-AE4D-9FC7-216CBF416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772" y="1457"/>
                  <a:ext cx="516" cy="98"/>
                </a:xfrm>
                <a:prstGeom prst="rect">
                  <a:avLst/>
                </a:prstGeom>
                <a:solidFill>
                  <a:schemeClr val="tx1"/>
                </a:solidFill>
                <a:ln w="11176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38" name="Rectangle 424">
                  <a:extLst>
                    <a:ext uri="{FF2B5EF4-FFF2-40B4-BE49-F238E27FC236}">
                      <a16:creationId xmlns:a16="http://schemas.microsoft.com/office/drawing/2014/main" id="{9FB28F56-08DB-4743-81E6-5CFAB7E99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519" y="1301"/>
                  <a:ext cx="516" cy="409"/>
                </a:xfrm>
                <a:prstGeom prst="rect">
                  <a:avLst/>
                </a:prstGeom>
                <a:solidFill>
                  <a:srgbClr val="993366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39" name="Rectangle 425">
                  <a:extLst>
                    <a:ext uri="{FF2B5EF4-FFF2-40B4-BE49-F238E27FC236}">
                      <a16:creationId xmlns:a16="http://schemas.microsoft.com/office/drawing/2014/main" id="{B2545281-1E15-AC43-B8D9-C6C553DAA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581" y="786"/>
                  <a:ext cx="516" cy="1440"/>
                </a:xfrm>
                <a:prstGeom prst="rect">
                  <a:avLst/>
                </a:prstGeom>
                <a:solidFill>
                  <a:srgbClr val="CCFFFF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40" name="Line 435">
                  <a:extLst>
                    <a:ext uri="{FF2B5EF4-FFF2-40B4-BE49-F238E27FC236}">
                      <a16:creationId xmlns:a16="http://schemas.microsoft.com/office/drawing/2014/main" id="{727B17C1-5EA5-2A4C-B461-A847E77CAD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1" y="3407"/>
                  <a:ext cx="1954" cy="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1" name="Line 436">
                  <a:extLst>
                    <a:ext uri="{FF2B5EF4-FFF2-40B4-BE49-F238E27FC236}">
                      <a16:creationId xmlns:a16="http://schemas.microsoft.com/office/drawing/2014/main" id="{67E54B12-779E-974C-AB81-010C05D73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1" y="33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2" name="Line 437">
                  <a:extLst>
                    <a:ext uri="{FF2B5EF4-FFF2-40B4-BE49-F238E27FC236}">
                      <a16:creationId xmlns:a16="http://schemas.microsoft.com/office/drawing/2014/main" id="{48026951-1CC2-0846-95C3-7EE66AFE12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10" y="33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3" name="Line 438">
                  <a:extLst>
                    <a:ext uri="{FF2B5EF4-FFF2-40B4-BE49-F238E27FC236}">
                      <a16:creationId xmlns:a16="http://schemas.microsoft.com/office/drawing/2014/main" id="{6E06DCA6-83C3-344F-8B23-1C1AAFA6A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3" y="33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4" name="Line 439">
                  <a:extLst>
                    <a:ext uri="{FF2B5EF4-FFF2-40B4-BE49-F238E27FC236}">
                      <a16:creationId xmlns:a16="http://schemas.microsoft.com/office/drawing/2014/main" id="{6322C23E-34B1-6F44-AAFD-CBA939A988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98" y="33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5" name="Line 440">
                  <a:extLst>
                    <a:ext uri="{FF2B5EF4-FFF2-40B4-BE49-F238E27FC236}">
                      <a16:creationId xmlns:a16="http://schemas.microsoft.com/office/drawing/2014/main" id="{501EDD03-D93C-264D-A040-85522DA3E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89" y="33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6" name="Line 441">
                  <a:extLst>
                    <a:ext uri="{FF2B5EF4-FFF2-40B4-BE49-F238E27FC236}">
                      <a16:creationId xmlns:a16="http://schemas.microsoft.com/office/drawing/2014/main" id="{EBF2439F-E1E5-9042-B818-A9F4CB3602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73" y="33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47" name="Text Box 442">
                  <a:extLst>
                    <a:ext uri="{FF2B5EF4-FFF2-40B4-BE49-F238E27FC236}">
                      <a16:creationId xmlns:a16="http://schemas.microsoft.com/office/drawing/2014/main" id="{ED7CC555-092E-5B4F-B32F-EE0CB30668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1" y="3456"/>
                  <a:ext cx="289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/>
                    <a:t>0</a:t>
                  </a:r>
                </a:p>
              </p:txBody>
            </p:sp>
            <p:sp>
              <p:nvSpPr>
                <p:cNvPr id="148" name="Text Box 443">
                  <a:extLst>
                    <a:ext uri="{FF2B5EF4-FFF2-40B4-BE49-F238E27FC236}">
                      <a16:creationId xmlns:a16="http://schemas.microsoft.com/office/drawing/2014/main" id="{B06B483B-0061-AE4B-9285-442E87FB95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5" y="3456"/>
                  <a:ext cx="38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/>
                    <a:t>20</a:t>
                  </a:r>
                </a:p>
              </p:txBody>
            </p:sp>
            <p:sp>
              <p:nvSpPr>
                <p:cNvPr id="149" name="Text Box 444">
                  <a:extLst>
                    <a:ext uri="{FF2B5EF4-FFF2-40B4-BE49-F238E27FC236}">
                      <a16:creationId xmlns:a16="http://schemas.microsoft.com/office/drawing/2014/main" id="{9403D1EE-CD71-2947-BD5E-943017E482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1" y="3456"/>
                  <a:ext cx="38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/>
                    <a:t>40</a:t>
                  </a:r>
                </a:p>
              </p:txBody>
            </p:sp>
            <p:sp>
              <p:nvSpPr>
                <p:cNvPr id="150" name="Text Box 445">
                  <a:extLst>
                    <a:ext uri="{FF2B5EF4-FFF2-40B4-BE49-F238E27FC236}">
                      <a16:creationId xmlns:a16="http://schemas.microsoft.com/office/drawing/2014/main" id="{0C2EE390-03B1-0040-BA78-CFD71C6BBF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85" y="3456"/>
                  <a:ext cx="38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/>
                    <a:t>60</a:t>
                  </a:r>
                </a:p>
              </p:txBody>
            </p:sp>
            <p:sp>
              <p:nvSpPr>
                <p:cNvPr id="151" name="Text Box 446">
                  <a:extLst>
                    <a:ext uri="{FF2B5EF4-FFF2-40B4-BE49-F238E27FC236}">
                      <a16:creationId xmlns:a16="http://schemas.microsoft.com/office/drawing/2014/main" id="{C9378067-0146-D640-8EA5-D7BFDF234A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6" y="3456"/>
                  <a:ext cx="38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/>
                    <a:t>80</a:t>
                  </a:r>
                </a:p>
              </p:txBody>
            </p:sp>
            <p:sp>
              <p:nvSpPr>
                <p:cNvPr id="152" name="Text Box 447">
                  <a:extLst>
                    <a:ext uri="{FF2B5EF4-FFF2-40B4-BE49-F238E27FC236}">
                      <a16:creationId xmlns:a16="http://schemas.microsoft.com/office/drawing/2014/main" id="{C3F1EC7C-3EE5-7F46-A7FA-4FA82959CA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32" y="3456"/>
                  <a:ext cx="47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/>
                    <a:t>100</a:t>
                  </a:r>
                </a:p>
              </p:txBody>
            </p:sp>
            <p:sp>
              <p:nvSpPr>
                <p:cNvPr id="153" name="Text Box 448">
                  <a:extLst>
                    <a:ext uri="{FF2B5EF4-FFF2-40B4-BE49-F238E27FC236}">
                      <a16:creationId xmlns:a16="http://schemas.microsoft.com/office/drawing/2014/main" id="{B7726F36-13C4-3745-9FE8-6E2B457ABE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12" y="2687"/>
                  <a:ext cx="568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b="1" i="1" dirty="0">
                      <a:solidFill>
                        <a:schemeClr val="bg1"/>
                      </a:solidFill>
                    </a:rPr>
                    <a:t>37%</a:t>
                  </a:r>
                </a:p>
              </p:txBody>
            </p:sp>
            <p:sp>
              <p:nvSpPr>
                <p:cNvPr id="154" name="Text Box 449">
                  <a:extLst>
                    <a:ext uri="{FF2B5EF4-FFF2-40B4-BE49-F238E27FC236}">
                      <a16:creationId xmlns:a16="http://schemas.microsoft.com/office/drawing/2014/main" id="{96801965-27CA-B849-AD83-C7DB6E9FD0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9" y="2687"/>
                  <a:ext cx="568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b="1" i="1" dirty="0"/>
                    <a:t>27%</a:t>
                  </a:r>
                </a:p>
              </p:txBody>
            </p:sp>
            <p:sp>
              <p:nvSpPr>
                <p:cNvPr id="155" name="Text Box 450">
                  <a:extLst>
                    <a:ext uri="{FF2B5EF4-FFF2-40B4-BE49-F238E27FC236}">
                      <a16:creationId xmlns:a16="http://schemas.microsoft.com/office/drawing/2014/main" id="{3E695D39-D7AC-954C-B845-29DCE20E87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7" y="1414"/>
                  <a:ext cx="567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b="1" i="1" dirty="0"/>
                    <a:t>74%</a:t>
                  </a:r>
                </a:p>
              </p:txBody>
            </p:sp>
            <p:sp>
              <p:nvSpPr>
                <p:cNvPr id="156" name="Text Box 451">
                  <a:extLst>
                    <a:ext uri="{FF2B5EF4-FFF2-40B4-BE49-F238E27FC236}">
                      <a16:creationId xmlns:a16="http://schemas.microsoft.com/office/drawing/2014/main" id="{3AD335A9-055B-ED48-92EF-8C9EDA419E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9" y="1414"/>
                  <a:ext cx="568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b="1" i="1" dirty="0"/>
                    <a:t>21%</a:t>
                  </a:r>
                </a:p>
              </p:txBody>
            </p:sp>
            <p:sp>
              <p:nvSpPr>
                <p:cNvPr id="157" name="Text Box 452">
                  <a:extLst>
                    <a:ext uri="{FF2B5EF4-FFF2-40B4-BE49-F238E27FC236}">
                      <a16:creationId xmlns:a16="http://schemas.microsoft.com/office/drawing/2014/main" id="{139B9387-4E7D-2F42-91C3-FD3E6F83AF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85" y="2687"/>
                  <a:ext cx="568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b="1" i="1" dirty="0"/>
                    <a:t>19%</a:t>
                  </a:r>
                </a:p>
              </p:txBody>
            </p:sp>
            <p:sp>
              <p:nvSpPr>
                <p:cNvPr id="158" name="Text Box 453">
                  <a:extLst>
                    <a:ext uri="{FF2B5EF4-FFF2-40B4-BE49-F238E27FC236}">
                      <a16:creationId xmlns:a16="http://schemas.microsoft.com/office/drawing/2014/main" id="{801E1DFD-AC2D-EB4F-866E-B2E86A04FA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0" y="2687"/>
                  <a:ext cx="568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b="1" i="1" dirty="0"/>
                    <a:t>16%</a:t>
                  </a:r>
                </a:p>
              </p:txBody>
            </p:sp>
            <p:sp>
              <p:nvSpPr>
                <p:cNvPr id="159" name="Text Box 454">
                  <a:extLst>
                    <a:ext uri="{FF2B5EF4-FFF2-40B4-BE49-F238E27FC236}">
                      <a16:creationId xmlns:a16="http://schemas.microsoft.com/office/drawing/2014/main" id="{D5BCC067-C450-9C49-AF5F-F0D203D949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" y="1968"/>
                  <a:ext cx="727" cy="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000" b="1" i="1" dirty="0"/>
                    <a:t>Résidus</a:t>
                  </a:r>
                </a:p>
                <a:p>
                  <a:pPr algn="ctr">
                    <a:defRPr/>
                  </a:pPr>
                  <a:r>
                    <a:rPr lang="fr-FR" sz="1000" b="1" i="1" dirty="0"/>
                    <a:t>liés</a:t>
                  </a:r>
                </a:p>
              </p:txBody>
            </p:sp>
            <p:sp>
              <p:nvSpPr>
                <p:cNvPr id="160" name="Text Box 456">
                  <a:extLst>
                    <a:ext uri="{FF2B5EF4-FFF2-40B4-BE49-F238E27FC236}">
                      <a16:creationId xmlns:a16="http://schemas.microsoft.com/office/drawing/2014/main" id="{03E09D6D-2685-224A-9968-E7317240E1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96" y="1968"/>
                  <a:ext cx="969" cy="3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000" b="1" i="1" dirty="0">
                      <a:solidFill>
                        <a:srgbClr val="800080"/>
                      </a:solidFill>
                    </a:rPr>
                    <a:t>Extraction</a:t>
                  </a:r>
                </a:p>
                <a:p>
                  <a:pPr algn="ctr">
                    <a:defRPr/>
                  </a:pPr>
                  <a:r>
                    <a:rPr lang="fr-FR" sz="1000" b="1" i="1" dirty="0">
                      <a:solidFill>
                        <a:srgbClr val="800080"/>
                      </a:solidFill>
                    </a:rPr>
                    <a:t>(ammoniac</a:t>
                  </a:r>
                  <a:r>
                    <a:rPr lang="fr-FR" sz="1200" b="1" i="1" dirty="0">
                      <a:solidFill>
                        <a:srgbClr val="800080"/>
                      </a:solidFill>
                    </a:rPr>
                    <a:t>)</a:t>
                  </a:r>
                </a:p>
              </p:txBody>
            </p:sp>
            <p:sp>
              <p:nvSpPr>
                <p:cNvPr id="161" name="Text Box 457">
                  <a:extLst>
                    <a:ext uri="{FF2B5EF4-FFF2-40B4-BE49-F238E27FC236}">
                      <a16:creationId xmlns:a16="http://schemas.microsoft.com/office/drawing/2014/main" id="{9BB92ADF-A47C-7349-9C91-ED93304B3F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38" y="1968"/>
                  <a:ext cx="1082" cy="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000" i="1" dirty="0">
                      <a:solidFill>
                        <a:srgbClr val="E07800"/>
                      </a:solidFill>
                    </a:rPr>
                    <a:t>« </a:t>
                  </a:r>
                  <a:r>
                    <a:rPr lang="fr-FR" sz="1000" b="1" i="1" dirty="0">
                      <a:solidFill>
                        <a:srgbClr val="E07800"/>
                      </a:solidFill>
                    </a:rPr>
                    <a:t>Lixiviation</a:t>
                  </a:r>
                  <a:r>
                    <a:rPr lang="fr-FR" sz="1000" i="1" dirty="0">
                      <a:solidFill>
                        <a:srgbClr val="E07800"/>
                      </a:solidFill>
                    </a:rPr>
                    <a:t> »</a:t>
                  </a:r>
                </a:p>
                <a:p>
                  <a:pPr algn="ctr">
                    <a:defRPr/>
                  </a:pPr>
                  <a:r>
                    <a:rPr lang="fr-FR" sz="1000" i="1" dirty="0">
                      <a:solidFill>
                        <a:srgbClr val="E07800"/>
                      </a:solidFill>
                    </a:rPr>
                    <a:t>(eau)</a:t>
                  </a:r>
                </a:p>
              </p:txBody>
            </p:sp>
            <p:sp>
              <p:nvSpPr>
                <p:cNvPr id="162" name="Text Box 458">
                  <a:extLst>
                    <a:ext uri="{FF2B5EF4-FFF2-40B4-BE49-F238E27FC236}">
                      <a16:creationId xmlns:a16="http://schemas.microsoft.com/office/drawing/2014/main" id="{9EE09FFB-0B8A-EC4A-8BFA-57A50B6C5E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5" y="2031"/>
                  <a:ext cx="461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000" b="1" i="1" dirty="0">
                      <a:solidFill>
                        <a:schemeClr val="accent2"/>
                      </a:solidFill>
                    </a:rPr>
                    <a:t>CO</a:t>
                  </a:r>
                  <a:r>
                    <a:rPr lang="fr-FR" sz="1000" b="1" i="1" baseline="-25000" dirty="0">
                      <a:solidFill>
                        <a:schemeClr val="accent2"/>
                      </a:solidFill>
                    </a:rPr>
                    <a:t>2</a:t>
                  </a:r>
                  <a:endParaRPr lang="fr-FR" sz="1000" b="1" i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3" name="Text Box 459">
                  <a:extLst>
                    <a:ext uri="{FF2B5EF4-FFF2-40B4-BE49-F238E27FC236}">
                      <a16:creationId xmlns:a16="http://schemas.microsoft.com/office/drawing/2014/main" id="{585A310C-1557-DB44-B8F6-67CE111E59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43" y="928"/>
                  <a:ext cx="2463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200" b="1" dirty="0">
                      <a:solidFill>
                        <a:srgbClr val="FF0000"/>
                      </a:solidFill>
                    </a:rPr>
                    <a:t>Glyphosate appliqué sur le sol</a:t>
                  </a:r>
                </a:p>
              </p:txBody>
            </p:sp>
            <p:sp>
              <p:nvSpPr>
                <p:cNvPr id="164" name="Text Box 461">
                  <a:extLst>
                    <a:ext uri="{FF2B5EF4-FFF2-40B4-BE49-F238E27FC236}">
                      <a16:creationId xmlns:a16="http://schemas.microsoft.com/office/drawing/2014/main" id="{3BE0B85D-3F1C-9A48-BE74-2E1CACFE43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50" y="3024"/>
                  <a:ext cx="2696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200" b="1" dirty="0">
                      <a:solidFill>
                        <a:srgbClr val="008000"/>
                      </a:solidFill>
                    </a:rPr>
                    <a:t>Glyphosate appliqué sur le </a:t>
                  </a:r>
                  <a:r>
                    <a:rPr lang="fr-FR" sz="1200" b="1" dirty="0" err="1">
                      <a:solidFill>
                        <a:srgbClr val="008000"/>
                      </a:solidFill>
                    </a:rPr>
                    <a:t>mulch</a:t>
                  </a:r>
                  <a:endParaRPr lang="fr-FR" sz="12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65" name="AutoShape 463">
                  <a:extLst>
                    <a:ext uri="{FF2B5EF4-FFF2-40B4-BE49-F238E27FC236}">
                      <a16:creationId xmlns:a16="http://schemas.microsoft.com/office/drawing/2014/main" id="{317F9BE5-2636-F74C-88AD-563B849F7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312103">
                  <a:off x="2592" y="1680"/>
                  <a:ext cx="384" cy="145"/>
                </a:xfrm>
                <a:prstGeom prst="rightArrow">
                  <a:avLst>
                    <a:gd name="adj1" fmla="val 50000"/>
                    <a:gd name="adj2" fmla="val 66667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66" name="AutoShape 464">
                  <a:extLst>
                    <a:ext uri="{FF2B5EF4-FFF2-40B4-BE49-F238E27FC236}">
                      <a16:creationId xmlns:a16="http://schemas.microsoft.com/office/drawing/2014/main" id="{5C589E7A-B5EF-3D4B-9B57-D2D03322C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358611">
                  <a:off x="2592" y="2496"/>
                  <a:ext cx="384" cy="146"/>
                </a:xfrm>
                <a:prstGeom prst="rightArrow">
                  <a:avLst>
                    <a:gd name="adj1" fmla="val 50000"/>
                    <a:gd name="adj2" fmla="val 6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67" name="Line 474">
                  <a:extLst>
                    <a:ext uri="{FF2B5EF4-FFF2-40B4-BE49-F238E27FC236}">
                      <a16:creationId xmlns:a16="http://schemas.microsoft.com/office/drawing/2014/main" id="{EB9376B5-00A5-804A-BF10-73411C984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69" y="1824"/>
                  <a:ext cx="143" cy="192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68" name="Line 475">
                  <a:extLst>
                    <a:ext uri="{FF2B5EF4-FFF2-40B4-BE49-F238E27FC236}">
                      <a16:creationId xmlns:a16="http://schemas.microsoft.com/office/drawing/2014/main" id="{0BE44EF6-E891-194F-A3D0-417115A8A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295144" flipV="1">
                  <a:off x="3169" y="2231"/>
                  <a:ext cx="142" cy="192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69" name="Line 476">
                  <a:extLst>
                    <a:ext uri="{FF2B5EF4-FFF2-40B4-BE49-F238E27FC236}">
                      <a16:creationId xmlns:a16="http://schemas.microsoft.com/office/drawing/2014/main" id="{084BC226-BF95-1447-A428-4CBC8B70A5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295144" flipV="1">
                  <a:off x="3626" y="2231"/>
                  <a:ext cx="142" cy="192"/>
                </a:xfrm>
                <a:prstGeom prst="line">
                  <a:avLst/>
                </a:prstGeom>
                <a:noFill/>
                <a:ln w="9525">
                  <a:solidFill>
                    <a:srgbClr val="E078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70" name="Line 477">
                  <a:extLst>
                    <a:ext uri="{FF2B5EF4-FFF2-40B4-BE49-F238E27FC236}">
                      <a16:creationId xmlns:a16="http://schemas.microsoft.com/office/drawing/2014/main" id="{8643D9C4-1F14-214F-AAAD-6D70E3F5B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2" y="1824"/>
                  <a:ext cx="144" cy="192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71" name="Line 478">
                  <a:extLst>
                    <a:ext uri="{FF2B5EF4-FFF2-40B4-BE49-F238E27FC236}">
                      <a16:creationId xmlns:a16="http://schemas.microsoft.com/office/drawing/2014/main" id="{A4FEB731-DE94-0F48-9832-73059C317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790288" flipV="1">
                  <a:off x="4272" y="2264"/>
                  <a:ext cx="125" cy="16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72" name="Line 479">
                  <a:extLst>
                    <a:ext uri="{FF2B5EF4-FFF2-40B4-BE49-F238E27FC236}">
                      <a16:creationId xmlns:a16="http://schemas.microsoft.com/office/drawing/2014/main" id="{D7818AA5-67AB-4143-BE43-D50E45F4EE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7090396" flipV="1">
                  <a:off x="5064" y="1824"/>
                  <a:ext cx="14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73" name="Line 480">
                  <a:extLst>
                    <a:ext uri="{FF2B5EF4-FFF2-40B4-BE49-F238E27FC236}">
                      <a16:creationId xmlns:a16="http://schemas.microsoft.com/office/drawing/2014/main" id="{55FB1667-D8E0-8B47-A30C-026E35E5A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790288" flipV="1">
                  <a:off x="4896" y="2264"/>
                  <a:ext cx="125" cy="1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200"/>
                </a:p>
              </p:txBody>
            </p:sp>
            <p:sp>
              <p:nvSpPr>
                <p:cNvPr id="174" name="Text Box 482">
                  <a:extLst>
                    <a:ext uri="{FF2B5EF4-FFF2-40B4-BE49-F238E27FC236}">
                      <a16:creationId xmlns:a16="http://schemas.microsoft.com/office/drawing/2014/main" id="{BF7A834C-BB7B-B84C-A045-72F1435A6B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0" y="3662"/>
                  <a:ext cx="1892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dirty="0"/>
                    <a:t>% Glyphosate appliqué</a:t>
                  </a:r>
                </a:p>
              </p:txBody>
            </p:sp>
          </p:grpSp>
        </p:grpSp>
      </p:grpSp>
      <p:sp>
        <p:nvSpPr>
          <p:cNvPr id="179" name="Espace réservé du texte 2">
            <a:extLst>
              <a:ext uri="{FF2B5EF4-FFF2-40B4-BE49-F238E27FC236}">
                <a16:creationId xmlns:a16="http://schemas.microsoft.com/office/drawing/2014/main" id="{142436EF-9E4B-594C-9B37-1B3FF661F63F}"/>
              </a:ext>
            </a:extLst>
          </p:cNvPr>
          <p:cNvSpPr txBox="1">
            <a:spLocks/>
          </p:cNvSpPr>
          <p:nvPr/>
        </p:nvSpPr>
        <p:spPr>
          <a:xfrm>
            <a:off x="179388" y="405482"/>
            <a:ext cx="8964612" cy="5032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1600" dirty="0"/>
          </a:p>
          <a:p>
            <a:pPr>
              <a:defRPr/>
            </a:pPr>
            <a:r>
              <a:rPr lang="fr-FR" sz="1600" dirty="0"/>
              <a:t>dégradation / rétention (=&gt; mobilité potentielle)</a:t>
            </a:r>
          </a:p>
          <a:p>
            <a:pPr>
              <a:defRPr/>
            </a:pPr>
            <a:endParaRPr lang="fr-FR" sz="2400" dirty="0"/>
          </a:p>
        </p:txBody>
      </p:sp>
      <p:sp>
        <p:nvSpPr>
          <p:cNvPr id="180" name="AutoShape 25">
            <a:extLst>
              <a:ext uri="{FF2B5EF4-FFF2-40B4-BE49-F238E27FC236}">
                <a16:creationId xmlns:a16="http://schemas.microsoft.com/office/drawing/2014/main" id="{9117BC08-DC15-4B4D-BEB3-CD4BA5697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14" y="4669927"/>
            <a:ext cx="4464050" cy="273050"/>
          </a:xfrm>
          <a:prstGeom prst="roundRect">
            <a:avLst>
              <a:gd name="adj" fmla="val 16667"/>
            </a:avLst>
          </a:prstGeom>
          <a:solidFill>
            <a:srgbClr val="9E30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cs typeface="Arial" charset="0"/>
              </a:rPr>
              <a:t>Comportements très différents dans le sol et dans le </a:t>
            </a:r>
            <a:r>
              <a:rPr lang="fr-FR" sz="1000" b="1" dirty="0" err="1">
                <a:solidFill>
                  <a:schemeClr val="bg1"/>
                </a:solidFill>
                <a:cs typeface="Arial" charset="0"/>
              </a:rPr>
              <a:t>mulch</a:t>
            </a:r>
            <a:endParaRPr lang="fr-FR" sz="1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1" name="Espace réservé du numéro de diapositive 2">
            <a:extLst>
              <a:ext uri="{FF2B5EF4-FFF2-40B4-BE49-F238E27FC236}">
                <a16:creationId xmlns:a16="http://schemas.microsoft.com/office/drawing/2014/main" id="{3088776C-3EBA-7244-9599-06CA4E3FF42F}"/>
              </a:ext>
            </a:extLst>
          </p:cNvPr>
          <p:cNvSpPr txBox="1">
            <a:spLocks/>
          </p:cNvSpPr>
          <p:nvPr/>
        </p:nvSpPr>
        <p:spPr bwMode="auto">
          <a:xfrm>
            <a:off x="7032625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DB15C0D6-51F6-9047-976B-304C670F7038}" type="slidenum">
              <a:rPr lang="fr-FR"/>
              <a:pPr algn="r" eaLnBrk="1" hangingPunct="1"/>
              <a:t>17</a:t>
            </a:fld>
            <a:endParaRPr lang="fr-FR"/>
          </a:p>
        </p:txBody>
      </p:sp>
      <p:grpSp>
        <p:nvGrpSpPr>
          <p:cNvPr id="182" name="Grouper 162">
            <a:extLst>
              <a:ext uri="{FF2B5EF4-FFF2-40B4-BE49-F238E27FC236}">
                <a16:creationId xmlns:a16="http://schemas.microsoft.com/office/drawing/2014/main" id="{811D5BAA-F28D-9A40-B9E7-CD2635D3CA41}"/>
              </a:ext>
            </a:extLst>
          </p:cNvPr>
          <p:cNvGrpSpPr>
            <a:grpSpLocks/>
          </p:cNvGrpSpPr>
          <p:nvPr/>
        </p:nvGrpSpPr>
        <p:grpSpPr bwMode="auto">
          <a:xfrm>
            <a:off x="3742574" y="110624"/>
            <a:ext cx="4801632" cy="4943994"/>
            <a:chOff x="6588224" y="1052736"/>
            <a:chExt cx="5568181" cy="5298391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EDECDC8-4E14-BF4B-8AA2-E97AAB71723B}"/>
                </a:ext>
              </a:extLst>
            </p:cNvPr>
            <p:cNvSpPr/>
            <p:nvPr/>
          </p:nvSpPr>
          <p:spPr bwMode="auto">
            <a:xfrm>
              <a:off x="6588224" y="1387686"/>
              <a:ext cx="5568181" cy="4921070"/>
            </a:xfrm>
            <a:prstGeom prst="rect">
              <a:avLst/>
            </a:prstGeom>
            <a:solidFill>
              <a:srgbClr val="CCFFB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aphicFrame>
          <p:nvGraphicFramePr>
            <p:cNvPr id="184" name="Chart 2">
              <a:extLst>
                <a:ext uri="{FF2B5EF4-FFF2-40B4-BE49-F238E27FC236}">
                  <a16:creationId xmlns:a16="http://schemas.microsoft.com/office/drawing/2014/main" id="{A61DD6BD-C8F9-9440-AC39-9885AAB43C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850355" y="1463008"/>
            <a:ext cx="2684555" cy="17244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85" name="Chart 1">
              <a:extLst>
                <a:ext uri="{FF2B5EF4-FFF2-40B4-BE49-F238E27FC236}">
                  <a16:creationId xmlns:a16="http://schemas.microsoft.com/office/drawing/2014/main" id="{E1E3AB6E-5910-AB4F-9CB8-C670B296EE9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436933" y="1514390"/>
            <a:ext cx="2684554" cy="1673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6" name="Chart 1">
              <a:extLst>
                <a:ext uri="{FF2B5EF4-FFF2-40B4-BE49-F238E27FC236}">
                  <a16:creationId xmlns:a16="http://schemas.microsoft.com/office/drawing/2014/main" id="{A171D7D2-75EC-A145-B958-A853748187E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860153" y="2987014"/>
            <a:ext cx="2684554" cy="1673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7" name="Chart 1">
              <a:extLst>
                <a:ext uri="{FF2B5EF4-FFF2-40B4-BE49-F238E27FC236}">
                  <a16:creationId xmlns:a16="http://schemas.microsoft.com/office/drawing/2014/main" id="{FFE45B65-199B-9A46-96BE-975D83AC12D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446732" y="2987013"/>
            <a:ext cx="2684554" cy="1673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88" name="Chart 1">
              <a:extLst>
                <a:ext uri="{FF2B5EF4-FFF2-40B4-BE49-F238E27FC236}">
                  <a16:creationId xmlns:a16="http://schemas.microsoft.com/office/drawing/2014/main" id="{7F7006A0-87A3-A749-876B-664BCA221B2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850355" y="4468351"/>
            <a:ext cx="2684554" cy="1673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89" name="Chart 1">
              <a:extLst>
                <a:ext uri="{FF2B5EF4-FFF2-40B4-BE49-F238E27FC236}">
                  <a16:creationId xmlns:a16="http://schemas.microsoft.com/office/drawing/2014/main" id="{47BFCE3F-62A6-C14C-BDDE-655B828E0FD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436933" y="4468351"/>
            <a:ext cx="2684554" cy="1673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90" name="AutoShape 25">
              <a:extLst>
                <a:ext uri="{FF2B5EF4-FFF2-40B4-BE49-F238E27FC236}">
                  <a16:creationId xmlns:a16="http://schemas.microsoft.com/office/drawing/2014/main" id="{E979BE59-B9B1-B442-A51D-E79C1E2D4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787" y="1052736"/>
              <a:ext cx="3669252" cy="252403"/>
            </a:xfrm>
            <a:prstGeom prst="roundRect">
              <a:avLst>
                <a:gd name="adj" fmla="val 16667"/>
              </a:avLst>
            </a:prstGeom>
            <a:solidFill>
              <a:srgbClr val="9E30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cs typeface="Arial" charset="0"/>
                </a:rPr>
                <a:t>Modélisation du devenir sol (0-3 cm) et </a:t>
              </a:r>
              <a:r>
                <a:rPr lang="fr-FR" sz="1000" b="1" dirty="0" err="1">
                  <a:solidFill>
                    <a:schemeClr val="bg1"/>
                  </a:solidFill>
                  <a:cs typeface="Arial" charset="0"/>
                </a:rPr>
                <a:t>mulch</a:t>
              </a:r>
              <a:endParaRPr lang="fr-FR" sz="1000" b="1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91" name="Text Box 10">
              <a:extLst>
                <a:ext uri="{FF2B5EF4-FFF2-40B4-BE49-F238E27FC236}">
                  <a16:creationId xmlns:a16="http://schemas.microsoft.com/office/drawing/2014/main" id="{20160ABD-9002-7D4D-A9E9-28F468250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867" y="6074138"/>
              <a:ext cx="1327941" cy="276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 i="1" dirty="0" err="1"/>
                <a:t>Aslam</a:t>
              </a:r>
              <a:r>
                <a:rPr lang="fr-FR" sz="1200" b="1" i="1" dirty="0"/>
                <a:t> et al. 2014</a:t>
              </a:r>
            </a:p>
          </p:txBody>
        </p:sp>
        <p:sp>
          <p:nvSpPr>
            <p:cNvPr id="192" name="Rectangle 2">
              <a:extLst>
                <a:ext uri="{FF2B5EF4-FFF2-40B4-BE49-F238E27FC236}">
                  <a16:creationId xmlns:a16="http://schemas.microsoft.com/office/drawing/2014/main" id="{8E5097B9-5162-A04F-BE52-83988BA2B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0472" y="6021288"/>
              <a:ext cx="1187994" cy="32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/>
                <a:t>Time (</a:t>
              </a:r>
              <a:r>
                <a:rPr lang="fr-FR" sz="1400" dirty="0" err="1"/>
                <a:t>days</a:t>
              </a:r>
              <a:r>
                <a:rPr lang="fr-FR" sz="1400" dirty="0"/>
                <a:t>)</a:t>
              </a:r>
            </a:p>
          </p:txBody>
        </p:sp>
        <p:sp>
          <p:nvSpPr>
            <p:cNvPr id="193" name="Rectangle 181">
              <a:extLst>
                <a:ext uri="{FF2B5EF4-FFF2-40B4-BE49-F238E27FC236}">
                  <a16:creationId xmlns:a16="http://schemas.microsoft.com/office/drawing/2014/main" id="{AEBE1C44-FD3B-3D4B-81AE-954D64FCF2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978130" y="3548449"/>
              <a:ext cx="1769791" cy="356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/>
                <a:t>14C % initial </a:t>
              </a:r>
              <a:r>
                <a:rPr lang="fr-FR" sz="1400" dirty="0" err="1"/>
                <a:t>activity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17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4324" y="90933"/>
            <a:ext cx="8059845" cy="39119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3A6"/>
                </a:solidFill>
              </a:rPr>
              <a:t>Faire progresser la modélisation biophysique</a:t>
            </a:r>
          </a:p>
        </p:txBody>
      </p:sp>
      <p:sp>
        <p:nvSpPr>
          <p:cNvPr id="25" name="Rectangle 49">
            <a:extLst>
              <a:ext uri="{FF2B5EF4-FFF2-40B4-BE49-F238E27FC236}">
                <a16:creationId xmlns:a16="http://schemas.microsoft.com/office/drawing/2014/main" id="{1946CDA3-CFC1-0C48-8363-A49CF720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1006" y="4585097"/>
            <a:ext cx="14253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900" b="1" i="1">
                <a:solidFill>
                  <a:srgbClr val="660066"/>
                </a:solidFill>
                <a:cs typeface="Arial" panose="020B0604020202020204" pitchFamily="34" charset="0"/>
              </a:rPr>
              <a:t>Aslam et al., 2014 in press</a:t>
            </a:r>
            <a:endParaRPr lang="fr-FR" altLang="fr-FR" sz="900" b="1" i="1">
              <a:solidFill>
                <a:srgbClr val="660066"/>
              </a:solidFill>
            </a:endParaRPr>
          </a:p>
        </p:txBody>
      </p:sp>
      <p:sp>
        <p:nvSpPr>
          <p:cNvPr id="27" name="Rectangle 48">
            <a:extLst>
              <a:ext uri="{FF2B5EF4-FFF2-40B4-BE49-F238E27FC236}">
                <a16:creationId xmlns:a16="http://schemas.microsoft.com/office/drawing/2014/main" id="{E0B52665-5869-0644-A869-CF3742CE3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723" y="4398139"/>
            <a:ext cx="29164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1200" b="1" i="1"/>
              <a:t>Implémentation plateforme Sol-Virtuel</a:t>
            </a:r>
            <a:endParaRPr lang="fr-FR" altLang="fr-FR" sz="1200" i="1"/>
          </a:p>
        </p:txBody>
      </p:sp>
      <p:pic>
        <p:nvPicPr>
          <p:cNvPr id="28" name="Image 1">
            <a:extLst>
              <a:ext uri="{FF2B5EF4-FFF2-40B4-BE49-F238E27FC236}">
                <a16:creationId xmlns:a16="http://schemas.microsoft.com/office/drawing/2014/main" id="{210CA98C-211D-414C-AF6D-EBF03257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6"/>
          <a:stretch>
            <a:fillRect/>
          </a:stretch>
        </p:blipFill>
        <p:spPr bwMode="auto">
          <a:xfrm>
            <a:off x="7889783" y="3700695"/>
            <a:ext cx="910070" cy="111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2FBA2432-66EF-0747-88CB-CA3DAF55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9" y="1518048"/>
            <a:ext cx="2257425" cy="183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30" name="Grouper 45">
            <a:extLst>
              <a:ext uri="{FF2B5EF4-FFF2-40B4-BE49-F238E27FC236}">
                <a16:creationId xmlns:a16="http://schemas.microsoft.com/office/drawing/2014/main" id="{457A8A4D-8671-3242-A91B-0753E8641838}"/>
              </a:ext>
            </a:extLst>
          </p:cNvPr>
          <p:cNvGrpSpPr>
            <a:grpSpLocks/>
          </p:cNvGrpSpPr>
          <p:nvPr/>
        </p:nvGrpSpPr>
        <p:grpSpPr bwMode="auto">
          <a:xfrm>
            <a:off x="3977878" y="3461149"/>
            <a:ext cx="4100513" cy="1008711"/>
            <a:chOff x="3320895" y="5066292"/>
            <a:chExt cx="5469239" cy="1345270"/>
          </a:xfrm>
        </p:grpSpPr>
        <p:sp>
          <p:nvSpPr>
            <p:cNvPr id="33" name="ZoneTexte 26">
              <a:extLst>
                <a:ext uri="{FF2B5EF4-FFF2-40B4-BE49-F238E27FC236}">
                  <a16:creationId xmlns:a16="http://schemas.microsoft.com/office/drawing/2014/main" id="{F50D346C-DA26-444B-B2DA-2745C99A8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6520" y="5426441"/>
              <a:ext cx="4423614" cy="98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050" b="1" dirty="0">
                  <a:solidFill>
                    <a:srgbClr val="000090"/>
                  </a:solidFill>
                  <a:latin typeface="Arial" panose="020B0604020202020204" pitchFamily="34" charset="0"/>
                </a:rPr>
                <a:t>différents </a:t>
              </a:r>
              <a:r>
                <a:rPr lang="fr-FR" altLang="fr-FR" sz="1050" b="1" dirty="0" err="1">
                  <a:solidFill>
                    <a:srgbClr val="000090"/>
                  </a:solidFill>
                  <a:latin typeface="Arial" panose="020B0604020202020204" pitchFamily="34" charset="0"/>
                </a:rPr>
                <a:t>mulchs</a:t>
              </a:r>
              <a:r>
                <a:rPr lang="fr-FR" altLang="fr-FR" sz="1050" b="1" dirty="0">
                  <a:solidFill>
                    <a:srgbClr val="000090"/>
                  </a:solidFill>
                  <a:latin typeface="Arial" panose="020B0604020202020204" pitchFamily="34" charset="0"/>
                </a:rPr>
                <a:t> (cultures intermédiaires ou associées)</a:t>
              </a:r>
            </a:p>
            <a:p>
              <a:pPr eaLnBrk="1" hangingPunct="1"/>
              <a:r>
                <a:rPr lang="fr-FR" altLang="fr-FR" sz="1050" b="1" dirty="0">
                  <a:solidFill>
                    <a:srgbClr val="000090"/>
                  </a:solidFill>
                  <a:latin typeface="Arial" panose="020B0604020202020204" pitchFamily="34" charset="0"/>
                </a:rPr>
                <a:t>différents climats</a:t>
              </a:r>
            </a:p>
            <a:p>
              <a:pPr eaLnBrk="1" hangingPunct="1"/>
              <a:r>
                <a:rPr lang="fr-FR" altLang="fr-FR" sz="1050" b="1" dirty="0">
                  <a:solidFill>
                    <a:srgbClr val="000090"/>
                  </a:solidFill>
                  <a:latin typeface="Arial" panose="020B0604020202020204" pitchFamily="34" charset="0"/>
                </a:rPr>
                <a:t>différents types de sol</a:t>
              </a:r>
            </a:p>
          </p:txBody>
        </p:sp>
        <p:sp>
          <p:nvSpPr>
            <p:cNvPr id="34" name="Rectangle 34">
              <a:extLst>
                <a:ext uri="{FF2B5EF4-FFF2-40B4-BE49-F238E27FC236}">
                  <a16:creationId xmlns:a16="http://schemas.microsoft.com/office/drawing/2014/main" id="{5CA46604-0462-404D-AC6F-FD99DF5AA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895" y="5066292"/>
              <a:ext cx="5319421" cy="400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350" b="1">
                  <a:solidFill>
                    <a:srgbClr val="000090"/>
                  </a:solidFill>
                </a:rPr>
                <a:t>Objectif : test de scénarios vs situations in situ</a:t>
              </a:r>
            </a:p>
          </p:txBody>
        </p:sp>
        <p:sp>
          <p:nvSpPr>
            <p:cNvPr id="35" name="Flèche à angle droit 34">
              <a:extLst>
                <a:ext uri="{FF2B5EF4-FFF2-40B4-BE49-F238E27FC236}">
                  <a16:creationId xmlns:a16="http://schemas.microsoft.com/office/drawing/2014/main" id="{3DBF20C4-E8E4-C243-A473-5EF0A653A986}"/>
                </a:ext>
              </a:extLst>
            </p:cNvPr>
            <p:cNvSpPr/>
            <p:nvPr/>
          </p:nvSpPr>
          <p:spPr>
            <a:xfrm rot="5400000">
              <a:off x="3683797" y="5511667"/>
              <a:ext cx="638328" cy="487530"/>
            </a:xfrm>
            <a:prstGeom prst="bentUpArrow">
              <a:avLst>
                <a:gd name="adj1" fmla="val 25000"/>
                <a:gd name="adj2" fmla="val 26105"/>
                <a:gd name="adj3" fmla="val 25000"/>
              </a:avLst>
            </a:prstGeom>
            <a:solidFill>
              <a:srgbClr val="00009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</p:grpSp>
      <p:grpSp>
        <p:nvGrpSpPr>
          <p:cNvPr id="36" name="Grouper 850">
            <a:extLst>
              <a:ext uri="{FF2B5EF4-FFF2-40B4-BE49-F238E27FC236}">
                <a16:creationId xmlns:a16="http://schemas.microsoft.com/office/drawing/2014/main" id="{7F14BDDF-870E-D345-B7C9-6A67F348B364}"/>
              </a:ext>
            </a:extLst>
          </p:cNvPr>
          <p:cNvGrpSpPr>
            <a:grpSpLocks/>
          </p:cNvGrpSpPr>
          <p:nvPr/>
        </p:nvGrpSpPr>
        <p:grpSpPr bwMode="auto">
          <a:xfrm>
            <a:off x="255750" y="731044"/>
            <a:ext cx="3354225" cy="1786472"/>
            <a:chOff x="-1183000" y="642938"/>
            <a:chExt cx="4472300" cy="238136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2BA49497-E63F-804E-9A83-0CC0752FC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8" y="1369829"/>
              <a:ext cx="2211387" cy="1441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B79689D-C271-1C4C-BA8D-B0799AB65D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88" y="642938"/>
              <a:ext cx="2787651" cy="553857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99"/>
                </a:gs>
              </a:gsLst>
              <a:lin ang="5400000"/>
            </a:gradFill>
            <a:ln w="9525">
              <a:solidFill>
                <a:srgbClr val="292989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fr-FR" altLang="fr-FR" sz="1050" b="1">
                  <a:solidFill>
                    <a:srgbClr val="000000"/>
                  </a:solidFill>
                  <a:latin typeface="Arial" panose="020B0604020202020204" pitchFamily="34" charset="0"/>
                </a:rPr>
                <a:t>Modélisation de l’adsorption</a:t>
              </a:r>
            </a:p>
            <a:p>
              <a:pPr algn="ctr" eaLnBrk="1" hangingPunct="1"/>
              <a:r>
                <a:rPr lang="fr-FR" altLang="fr-FR" sz="1050" b="1">
                  <a:solidFill>
                    <a:srgbClr val="000000"/>
                  </a:solidFill>
                  <a:latin typeface="Arial" panose="020B0604020202020204" pitchFamily="34" charset="0"/>
                </a:rPr>
                <a:t>Koc=f(composition MO)</a:t>
              </a:r>
            </a:p>
          </p:txBody>
        </p:sp>
        <p:sp>
          <p:nvSpPr>
            <p:cNvPr id="39" name="Flèche vers le bas 38">
              <a:extLst>
                <a:ext uri="{FF2B5EF4-FFF2-40B4-BE49-F238E27FC236}">
                  <a16:creationId xmlns:a16="http://schemas.microsoft.com/office/drawing/2014/main" id="{88597F91-1F8E-2F4A-8916-DAC74C8CC6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75310">
              <a:off x="2713101" y="1195168"/>
              <a:ext cx="504697" cy="647700"/>
            </a:xfrm>
            <a:prstGeom prst="downArrow">
              <a:avLst>
                <a:gd name="adj1" fmla="val 50000"/>
                <a:gd name="adj2" fmla="val 498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1350">
                <a:solidFill>
                  <a:srgbClr val="000000"/>
                </a:solidFill>
                <a:latin typeface="Calibri" charset="0"/>
                <a:ea typeface="ＭＳ Ｐゴシック" charset="0"/>
              </a:endParaRPr>
            </a:p>
          </p:txBody>
        </p:sp>
        <p:sp>
          <p:nvSpPr>
            <p:cNvPr id="40" name="Rectangle 46">
              <a:extLst>
                <a:ext uri="{FF2B5EF4-FFF2-40B4-BE49-F238E27FC236}">
                  <a16:creationId xmlns:a16="http://schemas.microsoft.com/office/drawing/2014/main" id="{68517A9A-3D68-4E48-BD7B-E385FD0AE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83000" y="2614033"/>
              <a:ext cx="2022863" cy="410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 i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Aslam</a:t>
              </a:r>
              <a:r>
                <a:rPr lang="fr-FR" altLang="fr-FR" sz="1400" i="1" dirty="0">
                  <a:solidFill>
                    <a:srgbClr val="7030A0"/>
                  </a:solidFill>
                  <a:cs typeface="Arial" panose="020B0604020202020204" pitchFamily="34" charset="0"/>
                </a:rPr>
                <a:t> et al., 2013</a:t>
              </a:r>
              <a:endParaRPr lang="fr-FR" altLang="fr-FR" sz="1400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1" name="Grouper 855">
            <a:extLst>
              <a:ext uri="{FF2B5EF4-FFF2-40B4-BE49-F238E27FC236}">
                <a16:creationId xmlns:a16="http://schemas.microsoft.com/office/drawing/2014/main" id="{8EF25439-88DA-6B43-B12B-9144C73DD324}"/>
              </a:ext>
            </a:extLst>
          </p:cNvPr>
          <p:cNvGrpSpPr>
            <a:grpSpLocks/>
          </p:cNvGrpSpPr>
          <p:nvPr/>
        </p:nvGrpSpPr>
        <p:grpSpPr bwMode="auto">
          <a:xfrm>
            <a:off x="660366" y="717948"/>
            <a:ext cx="7195378" cy="4000792"/>
            <a:chOff x="-1406458" y="625475"/>
            <a:chExt cx="10341686" cy="5447489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FFE14B2B-92AC-EC4E-A8F9-E1E9218C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551" y="1113443"/>
              <a:ext cx="2880029" cy="2037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1317095-8FC2-914B-A2F4-8995D2308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6585" y="625475"/>
              <a:ext cx="3338643" cy="345733"/>
            </a:xfrm>
            <a:prstGeom prst="rect">
              <a:avLst/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660066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fr-FR" altLang="fr-FR" sz="1050" b="1">
                  <a:solidFill>
                    <a:srgbClr val="000000"/>
                  </a:solidFill>
                  <a:latin typeface="Arial" panose="020B0604020202020204" pitchFamily="34" charset="0"/>
                </a:rPr>
                <a:t>Modélisation de la dégradation</a:t>
              </a:r>
            </a:p>
          </p:txBody>
        </p:sp>
        <p:sp>
          <p:nvSpPr>
            <p:cNvPr id="44" name="Flèche vers le bas 43">
              <a:extLst>
                <a:ext uri="{FF2B5EF4-FFF2-40B4-BE49-F238E27FC236}">
                  <a16:creationId xmlns:a16="http://schemas.microsoft.com/office/drawing/2014/main" id="{AA6896FA-50C3-0F4E-AB29-315E84D10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25707">
              <a:off x="5302250" y="1196123"/>
              <a:ext cx="504817" cy="648463"/>
            </a:xfrm>
            <a:prstGeom prst="downArrow">
              <a:avLst>
                <a:gd name="adj1" fmla="val 50000"/>
                <a:gd name="adj2" fmla="val 4989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1350">
                <a:solidFill>
                  <a:srgbClr val="000000"/>
                </a:solidFill>
                <a:latin typeface="Calibri" charset="0"/>
                <a:ea typeface="ＭＳ Ｐゴシック" charset="0"/>
              </a:endParaRPr>
            </a:p>
          </p:txBody>
        </p: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9DB0E8E8-C49F-2D46-ACC8-9354E9E1C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06458" y="5653894"/>
              <a:ext cx="2144052" cy="41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400" i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Aslam</a:t>
              </a:r>
              <a:r>
                <a:rPr lang="fr-FR" altLang="fr-FR" sz="1400" i="1" dirty="0">
                  <a:solidFill>
                    <a:srgbClr val="7030A0"/>
                  </a:solidFill>
                  <a:cs typeface="Arial" panose="020B0604020202020204" pitchFamily="34" charset="0"/>
                </a:rPr>
                <a:t> et al., 2018</a:t>
              </a:r>
              <a:endParaRPr lang="fr-FR" altLang="fr-FR" sz="1400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6" name="Grouper 860">
            <a:extLst>
              <a:ext uri="{FF2B5EF4-FFF2-40B4-BE49-F238E27FC236}">
                <a16:creationId xmlns:a16="http://schemas.microsoft.com/office/drawing/2014/main" id="{10C84FE5-DCE8-8B4F-9D51-C4A797910EDD}"/>
              </a:ext>
            </a:extLst>
          </p:cNvPr>
          <p:cNvGrpSpPr>
            <a:grpSpLocks/>
          </p:cNvGrpSpPr>
          <p:nvPr/>
        </p:nvGrpSpPr>
        <p:grpSpPr bwMode="auto">
          <a:xfrm>
            <a:off x="1169194" y="2621757"/>
            <a:ext cx="2433638" cy="1764920"/>
            <a:chOff x="34925" y="3163888"/>
            <a:chExt cx="3244850" cy="2352675"/>
          </a:xfrm>
        </p:grpSpPr>
        <p:grpSp>
          <p:nvGrpSpPr>
            <p:cNvPr id="47" name="Grouper 5">
              <a:extLst>
                <a:ext uri="{FF2B5EF4-FFF2-40B4-BE49-F238E27FC236}">
                  <a16:creationId xmlns:a16="http://schemas.microsoft.com/office/drawing/2014/main" id="{5826B76D-8F3D-3142-BF68-CC1A0BF95F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25" y="3163888"/>
              <a:ext cx="3244850" cy="2352675"/>
              <a:chOff x="34925" y="3163888"/>
              <a:chExt cx="3244850" cy="2352675"/>
            </a:xfrm>
          </p:grpSpPr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457C29CC-E55A-3641-AC37-571CCEDDF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25" y="3163888"/>
                <a:ext cx="3024187" cy="338475"/>
              </a:xfrm>
              <a:prstGeom prst="rect">
                <a:avLst/>
              </a:prstGeom>
              <a:gradFill rotWithShape="1">
                <a:gsLst>
                  <a:gs pos="0">
                    <a:srgbClr val="EDEDED"/>
                  </a:gs>
                  <a:gs pos="64999">
                    <a:srgbClr val="D0D0D0"/>
                  </a:gs>
                  <a:gs pos="100000">
                    <a:srgbClr val="BCBCB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fr-FR" altLang="fr-FR" sz="105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Modélisation du transport</a:t>
                </a:r>
              </a:p>
            </p:txBody>
          </p:sp>
          <p:pic>
            <p:nvPicPr>
              <p:cNvPr id="51" name="Picture 3">
                <a:extLst>
                  <a:ext uri="{FF2B5EF4-FFF2-40B4-BE49-F238E27FC236}">
                    <a16:creationId xmlns:a16="http://schemas.microsoft.com/office/drawing/2014/main" id="{AA17A75B-01F9-A845-8FA4-2F1D5F65B0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925" y="3833813"/>
                <a:ext cx="2308225" cy="168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Flèche vers le bas 51">
                <a:extLst>
                  <a:ext uri="{FF2B5EF4-FFF2-40B4-BE49-F238E27FC236}">
                    <a16:creationId xmlns:a16="http://schemas.microsoft.com/office/drawing/2014/main" id="{943D9D0E-3869-3447-BAE9-63A67ACDB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94369">
                <a:off x="2776538" y="3514644"/>
                <a:ext cx="503237" cy="647548"/>
              </a:xfrm>
              <a:prstGeom prst="downArrow">
                <a:avLst>
                  <a:gd name="adj1" fmla="val 50000"/>
                  <a:gd name="adj2" fmla="val 500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1350">
                  <a:solidFill>
                    <a:srgbClr val="000000"/>
                  </a:solidFill>
                  <a:latin typeface="Calibri" charset="0"/>
                  <a:ea typeface="ＭＳ Ｐゴシック" charset="0"/>
                </a:endParaRPr>
              </a:p>
            </p:txBody>
          </p:sp>
        </p:grpSp>
        <p:sp>
          <p:nvSpPr>
            <p:cNvPr id="48" name="ZoneTexte 6">
              <a:extLst>
                <a:ext uri="{FF2B5EF4-FFF2-40B4-BE49-F238E27FC236}">
                  <a16:creationId xmlns:a16="http://schemas.microsoft.com/office/drawing/2014/main" id="{AE22885D-B8D7-284F-AD99-B2A82F2E7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468" y="3572534"/>
              <a:ext cx="1250769" cy="29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825">
                  <a:latin typeface="Arial" panose="020B0604020202020204" pitchFamily="34" charset="0"/>
                </a:rPr>
                <a:t>Modèle PASTIS</a:t>
              </a:r>
            </a:p>
          </p:txBody>
        </p:sp>
      </p:grpSp>
      <p:pic>
        <p:nvPicPr>
          <p:cNvPr id="53" name="Image 4">
            <a:extLst>
              <a:ext uri="{FF2B5EF4-FFF2-40B4-BE49-F238E27FC236}">
                <a16:creationId xmlns:a16="http://schemas.microsoft.com/office/drawing/2014/main" id="{5D89C3A0-C154-4F4C-B838-E0FE66F7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69" y="4773509"/>
            <a:ext cx="3840956" cy="23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ANR07-396">
            <a:extLst>
              <a:ext uri="{FF2B5EF4-FFF2-40B4-BE49-F238E27FC236}">
                <a16:creationId xmlns:a16="http://schemas.microsoft.com/office/drawing/2014/main" id="{3DCA6CC3-307B-2141-BE42-0A9AA930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69" y="4718740"/>
            <a:ext cx="635794" cy="2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49">
            <a:extLst>
              <a:ext uri="{FF2B5EF4-FFF2-40B4-BE49-F238E27FC236}">
                <a16:creationId xmlns:a16="http://schemas.microsoft.com/office/drawing/2014/main" id="{DC95EFF4-8386-6440-B2CB-C602E0D5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604" y="2770774"/>
            <a:ext cx="1557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i="1" dirty="0" err="1">
                <a:solidFill>
                  <a:srgbClr val="7030A0"/>
                </a:solidFill>
                <a:cs typeface="Arial" panose="020B0604020202020204" pitchFamily="34" charset="0"/>
              </a:rPr>
              <a:t>Aslam</a:t>
            </a:r>
            <a:r>
              <a:rPr lang="fr-FR" altLang="fr-FR" sz="1400" i="1" dirty="0">
                <a:solidFill>
                  <a:srgbClr val="7030A0"/>
                </a:solidFill>
                <a:cs typeface="Arial" panose="020B0604020202020204" pitchFamily="34" charset="0"/>
              </a:rPr>
              <a:t> et al., 2014 </a:t>
            </a:r>
            <a:endParaRPr lang="fr-FR" altLang="fr-FR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4324" y="90933"/>
            <a:ext cx="8059845" cy="39119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3A6"/>
                </a:solidFill>
              </a:rPr>
              <a:t>Faire progresser la modélisation biophysique</a:t>
            </a:r>
          </a:p>
        </p:txBody>
      </p:sp>
      <p:sp>
        <p:nvSpPr>
          <p:cNvPr id="25" name="Rectangle 49">
            <a:extLst>
              <a:ext uri="{FF2B5EF4-FFF2-40B4-BE49-F238E27FC236}">
                <a16:creationId xmlns:a16="http://schemas.microsoft.com/office/drawing/2014/main" id="{1946CDA3-CFC1-0C48-8363-A49CF720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1006" y="4585097"/>
            <a:ext cx="14253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900" b="1" i="1">
                <a:solidFill>
                  <a:srgbClr val="660066"/>
                </a:solidFill>
                <a:cs typeface="Arial" panose="020B0604020202020204" pitchFamily="34" charset="0"/>
              </a:rPr>
              <a:t>Aslam et al., 2014 in press</a:t>
            </a:r>
            <a:endParaRPr lang="fr-FR" altLang="fr-FR" sz="900" b="1" i="1">
              <a:solidFill>
                <a:srgbClr val="660066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D33D75-6107-5B45-A30C-DF0309283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920750"/>
            <a:ext cx="8432800" cy="3302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75CFECB-D78E-3F4F-9FE2-FB4FEC019857}"/>
              </a:ext>
            </a:extLst>
          </p:cNvPr>
          <p:cNvSpPr txBox="1"/>
          <p:nvPr/>
        </p:nvSpPr>
        <p:spPr>
          <a:xfrm>
            <a:off x="7207622" y="4467964"/>
            <a:ext cx="1506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400" i="1" dirty="0">
                <a:solidFill>
                  <a:srgbClr val="7030A0"/>
                </a:solidFill>
                <a:latin typeface="Calibri"/>
                <a:ea typeface="+mn-ea"/>
              </a:rPr>
              <a:t>Mamy et al., 2024</a:t>
            </a:r>
          </a:p>
        </p:txBody>
      </p:sp>
    </p:spTree>
    <p:extLst>
      <p:ext uri="{BB962C8B-B14F-4D97-AF65-F5344CB8AC3E}">
        <p14:creationId xmlns:p14="http://schemas.microsoft.com/office/powerpoint/2010/main" val="31185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4785" y="146893"/>
            <a:ext cx="6044884" cy="3911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Prévenir, protéger, restaurer 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BBEFB86F-B255-0549-B1C8-203FE989C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45" y="745778"/>
            <a:ext cx="420185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350" b="1" dirty="0">
                <a:solidFill>
                  <a:srgbClr val="275662"/>
                </a:solidFill>
                <a:latin typeface="Arial" charset="0"/>
              </a:rPr>
              <a:t>Ex : Eau Potable – Bassin Adour Garonne 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F7F010-99DF-D944-B244-904A87D841B5}"/>
              </a:ext>
            </a:extLst>
          </p:cNvPr>
          <p:cNvSpPr txBox="1"/>
          <p:nvPr/>
        </p:nvSpPr>
        <p:spPr>
          <a:xfrm>
            <a:off x="1403670" y="4633502"/>
            <a:ext cx="7312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UDAF : Unités de distribution eau potable non conforme au regard de la réglementation (FR et EU)</a:t>
            </a:r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10B9D9-B068-FA40-8346-3A54025E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11663" r="1972" b="25276"/>
          <a:stretch/>
        </p:blipFill>
        <p:spPr>
          <a:xfrm>
            <a:off x="463463" y="1070052"/>
            <a:ext cx="6810275" cy="35609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64DBA8-A70B-A145-91FF-FE21409D32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82" y="2677607"/>
            <a:ext cx="1216294" cy="12162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0C51BD-6E9C-5D4D-9910-72446FD419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69" y="692142"/>
            <a:ext cx="1646659" cy="1595200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B856ACB-0E9C-A947-A8B1-036631BF60CE}"/>
              </a:ext>
            </a:extLst>
          </p:cNvPr>
          <p:cNvCxnSpPr>
            <a:cxnSpLocks/>
          </p:cNvCxnSpPr>
          <p:nvPr/>
        </p:nvCxnSpPr>
        <p:spPr>
          <a:xfrm flipH="1" flipV="1">
            <a:off x="7273738" y="1790700"/>
            <a:ext cx="346260" cy="845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550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4324" y="90933"/>
            <a:ext cx="8059845" cy="39119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3A6"/>
                </a:solidFill>
              </a:rPr>
              <a:t>Faire progresser la modélisation biophysique</a:t>
            </a:r>
          </a:p>
        </p:txBody>
      </p:sp>
      <p:sp>
        <p:nvSpPr>
          <p:cNvPr id="25" name="Rectangle 49">
            <a:extLst>
              <a:ext uri="{FF2B5EF4-FFF2-40B4-BE49-F238E27FC236}">
                <a16:creationId xmlns:a16="http://schemas.microsoft.com/office/drawing/2014/main" id="{1946CDA3-CFC1-0C48-8363-A49CF720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1006" y="4585097"/>
            <a:ext cx="14253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900" b="1" i="1">
                <a:solidFill>
                  <a:srgbClr val="660066"/>
                </a:solidFill>
                <a:cs typeface="Arial" panose="020B0604020202020204" pitchFamily="34" charset="0"/>
              </a:rPr>
              <a:t>Aslam et al., 2014 in press</a:t>
            </a:r>
            <a:endParaRPr lang="fr-FR" altLang="fr-FR" sz="900" b="1" i="1">
              <a:solidFill>
                <a:srgbClr val="660066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D56ACE9-4093-A449-80FD-015AA3162549}"/>
              </a:ext>
            </a:extLst>
          </p:cNvPr>
          <p:cNvSpPr txBox="1"/>
          <p:nvPr/>
        </p:nvSpPr>
        <p:spPr>
          <a:xfrm>
            <a:off x="87541" y="510600"/>
            <a:ext cx="8867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>
                <a:srgbClr val="C5DD01"/>
              </a:buClr>
              <a:buSzTx/>
              <a:defRPr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Exemple d’une approche de modélisation basée sur le couplage entre un modèle « Culture » et un modèle « Pesticide »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5225D33-604C-E540-8AD7-3BE6CEDBA411}"/>
              </a:ext>
            </a:extLst>
          </p:cNvPr>
          <p:cNvSpPr/>
          <p:nvPr/>
        </p:nvSpPr>
        <p:spPr>
          <a:xfrm>
            <a:off x="2076954" y="1421883"/>
            <a:ext cx="1512168" cy="99533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2DC5A90-0C3A-2A4A-AFBB-69A91E6FCD2E}"/>
              </a:ext>
            </a:extLst>
          </p:cNvPr>
          <p:cNvSpPr/>
          <p:nvPr/>
        </p:nvSpPr>
        <p:spPr>
          <a:xfrm>
            <a:off x="4813258" y="1421883"/>
            <a:ext cx="1512168" cy="995338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240DFB10-DEA3-8949-B564-A04E4C411C4D}"/>
              </a:ext>
            </a:extLst>
          </p:cNvPr>
          <p:cNvSpPr txBox="1"/>
          <p:nvPr/>
        </p:nvSpPr>
        <p:spPr>
          <a:xfrm>
            <a:off x="2083473" y="1455580"/>
            <a:ext cx="1499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 « Culture »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800" i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STICS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F39AEAE9-A7BF-D541-A9CA-BF02168AD6A9}"/>
              </a:ext>
            </a:extLst>
          </p:cNvPr>
          <p:cNvSpPr txBox="1"/>
          <p:nvPr/>
        </p:nvSpPr>
        <p:spPr>
          <a:xfrm>
            <a:off x="4813257" y="1455580"/>
            <a:ext cx="151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 « Pesticide »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800" i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5A876EE-3B16-FB40-9E3A-8186A340AA83}"/>
              </a:ext>
            </a:extLst>
          </p:cNvPr>
          <p:cNvSpPr txBox="1"/>
          <p:nvPr/>
        </p:nvSpPr>
        <p:spPr>
          <a:xfrm>
            <a:off x="3929320" y="1678498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800" dirty="0">
                <a:solidFill>
                  <a:prstClr val="black"/>
                </a:solidFill>
                <a:latin typeface="Calibri"/>
                <a:ea typeface="+mn-ea"/>
              </a:rPr>
              <a:t>×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3A230CC-8826-724E-96F8-46319D254CF9}"/>
              </a:ext>
            </a:extLst>
          </p:cNvPr>
          <p:cNvSpPr txBox="1"/>
          <p:nvPr/>
        </p:nvSpPr>
        <p:spPr>
          <a:xfrm>
            <a:off x="2083474" y="2502873"/>
            <a:ext cx="1499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Système de culture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2E0CBDBF-F18C-1748-BAD8-D522D68D73F7}"/>
              </a:ext>
            </a:extLst>
          </p:cNvPr>
          <p:cNvSpPr txBox="1"/>
          <p:nvPr/>
        </p:nvSpPr>
        <p:spPr>
          <a:xfrm>
            <a:off x="4710119" y="2503744"/>
            <a:ext cx="1726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Devenir des pesticides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2D286C34-3D65-3E4A-BAD4-5F2B6F96350B}"/>
              </a:ext>
            </a:extLst>
          </p:cNvPr>
          <p:cNvSpPr txBox="1"/>
          <p:nvPr/>
        </p:nvSpPr>
        <p:spPr>
          <a:xfrm>
            <a:off x="7004030" y="4277320"/>
            <a:ext cx="180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400" i="1" dirty="0" err="1">
                <a:solidFill>
                  <a:srgbClr val="7030A0"/>
                </a:solidFill>
                <a:latin typeface="Calibri"/>
                <a:ea typeface="+mn-ea"/>
              </a:rPr>
              <a:t>Lammoglia</a:t>
            </a:r>
            <a:r>
              <a:rPr lang="fr-FR" sz="1400" i="1" dirty="0">
                <a:solidFill>
                  <a:srgbClr val="7030A0"/>
                </a:solidFill>
                <a:latin typeface="Calibri"/>
                <a:ea typeface="+mn-ea"/>
              </a:rPr>
              <a:t> et al. 2017</a:t>
            </a:r>
          </a:p>
        </p:txBody>
      </p:sp>
      <p:sp>
        <p:nvSpPr>
          <p:cNvPr id="82" name="Accolade ouvrante 81">
            <a:extLst>
              <a:ext uri="{FF2B5EF4-FFF2-40B4-BE49-F238E27FC236}">
                <a16:creationId xmlns:a16="http://schemas.microsoft.com/office/drawing/2014/main" id="{8F1FA93F-DC9E-B64C-98E2-19B208143309}"/>
              </a:ext>
            </a:extLst>
          </p:cNvPr>
          <p:cNvSpPr/>
          <p:nvPr/>
        </p:nvSpPr>
        <p:spPr>
          <a:xfrm rot="16200000">
            <a:off x="4070442" y="1013684"/>
            <a:ext cx="299935" cy="3996654"/>
          </a:xfrm>
          <a:prstGeom prst="leftBrac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0491206-9022-8544-99C2-4F6E5271DD0D}"/>
              </a:ext>
            </a:extLst>
          </p:cNvPr>
          <p:cNvSpPr txBox="1"/>
          <p:nvPr/>
        </p:nvSpPr>
        <p:spPr>
          <a:xfrm>
            <a:off x="2986904" y="3300772"/>
            <a:ext cx="2502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C5DD01"/>
              </a:buClr>
              <a:buSzTx/>
              <a:buFontTx/>
              <a:buNone/>
            </a:pPr>
            <a:r>
              <a:rPr lang="fr-FR" sz="1400" b="1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Devenir des pesticides appliqués dans les systèmes de culture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4D3F3A43-B7EE-CD46-A326-005A65CB2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33" y="1661689"/>
            <a:ext cx="865707" cy="63403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1FC98A9A-0F1B-1741-8AEB-80A642140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67" y="1646448"/>
            <a:ext cx="79254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5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78" grpId="0"/>
      <p:bldP spid="79" grpId="0"/>
      <p:bldP spid="80" grpId="0"/>
      <p:bldP spid="82" grpId="0" animBg="1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4324" y="90933"/>
            <a:ext cx="8059845" cy="3911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Faire progresser la modélisation biophysique</a:t>
            </a:r>
          </a:p>
        </p:txBody>
      </p:sp>
      <p:sp>
        <p:nvSpPr>
          <p:cNvPr id="25" name="Rectangle 49">
            <a:extLst>
              <a:ext uri="{FF2B5EF4-FFF2-40B4-BE49-F238E27FC236}">
                <a16:creationId xmlns:a16="http://schemas.microsoft.com/office/drawing/2014/main" id="{1946CDA3-CFC1-0C48-8363-A49CF720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1006" y="4585097"/>
            <a:ext cx="14253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900" b="1" i="1">
                <a:solidFill>
                  <a:srgbClr val="660066"/>
                </a:solidFill>
                <a:cs typeface="Arial" panose="020B0604020202020204" pitchFamily="34" charset="0"/>
              </a:rPr>
              <a:t>Aslam et al., 2014 in press</a:t>
            </a:r>
            <a:endParaRPr lang="fr-FR" altLang="fr-FR" sz="900" b="1" i="1">
              <a:solidFill>
                <a:srgbClr val="660066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D2934C-9415-4C4A-8CE6-C498266DD0A4}"/>
              </a:ext>
            </a:extLst>
          </p:cNvPr>
          <p:cNvSpPr txBox="1"/>
          <p:nvPr/>
        </p:nvSpPr>
        <p:spPr>
          <a:xfrm>
            <a:off x="0" y="3569759"/>
            <a:ext cx="907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>
                <a:srgbClr val="C5DD01"/>
              </a:buClr>
              <a:buSzTx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modèle reproduit de manière acceptable la dynamique des quantités d’eau percolées et les concentrations en pesticides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085714-9625-5B41-B4B9-0FA8026AAE76}"/>
              </a:ext>
            </a:extLst>
          </p:cNvPr>
          <p:cNvSpPr/>
          <p:nvPr/>
        </p:nvSpPr>
        <p:spPr>
          <a:xfrm>
            <a:off x="293606" y="4154534"/>
            <a:ext cx="863561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 </a:t>
            </a:r>
            <a:r>
              <a:rPr lang="fr-FR" sz="14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 type de modèle pourrait être utilisé pour tester différents systèmes dans des conditions agropédoclimatiques variées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516C390-6CAC-AA41-B8C6-0E45158FC68E}"/>
              </a:ext>
            </a:extLst>
          </p:cNvPr>
          <p:cNvGrpSpPr/>
          <p:nvPr/>
        </p:nvGrpSpPr>
        <p:grpSpPr>
          <a:xfrm>
            <a:off x="293606" y="482126"/>
            <a:ext cx="8635610" cy="2885467"/>
            <a:chOff x="566656" y="2204864"/>
            <a:chExt cx="8635610" cy="288546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365EA73-DE2E-BF4A-97B4-79485B29D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071" y="2859095"/>
              <a:ext cx="4370826" cy="223123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7A04650-2E4D-A848-8402-8E01E4D675A8}"/>
                </a:ext>
              </a:extLst>
            </p:cNvPr>
            <p:cNvSpPr/>
            <p:nvPr/>
          </p:nvSpPr>
          <p:spPr>
            <a:xfrm>
              <a:off x="1923314" y="2620660"/>
              <a:ext cx="2805082" cy="33225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FR" sz="1800" kern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A4D339A-FD87-1149-B3BC-4AD1A57F9F58}"/>
                </a:ext>
              </a:extLst>
            </p:cNvPr>
            <p:cNvSpPr txBox="1"/>
            <p:nvPr/>
          </p:nvSpPr>
          <p:spPr>
            <a:xfrm>
              <a:off x="3876348" y="3218661"/>
              <a:ext cx="1263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C5DD01"/>
                </a:buClr>
                <a:buSzTx/>
                <a:buFontTx/>
                <a:buNone/>
                <a:defRPr/>
              </a:pPr>
              <a:r>
                <a:rPr lang="fr-FR" sz="1000" dirty="0">
                  <a:solidFill>
                    <a:srgbClr val="4F81B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</a:t>
              </a:r>
              <a:r>
                <a:rPr lang="fr-FR" sz="10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Observé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C5DD01"/>
                </a:buClr>
                <a:buSzTx/>
                <a:buFontTx/>
                <a:buNone/>
                <a:defRPr/>
              </a:pPr>
              <a:r>
                <a:rPr lang="fr-FR" sz="10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</a:t>
              </a:r>
              <a:r>
                <a:rPr lang="fr-FR" sz="10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STICS-MACRO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ABC9B4-5CE7-4549-8899-6C8F8E43BBD9}"/>
                </a:ext>
              </a:extLst>
            </p:cNvPr>
            <p:cNvSpPr/>
            <p:nvPr/>
          </p:nvSpPr>
          <p:spPr>
            <a:xfrm>
              <a:off x="782099" y="2204864"/>
              <a:ext cx="8208912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Exemple de la modélisation du transfert d’eau et des concentrations en </a:t>
              </a:r>
              <a:r>
                <a:rPr lang="fr-FR" sz="1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imazamox</a:t>
              </a:r>
              <a:r>
                <a:rPr lang="fr-FR" sz="1200" kern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(herbicide du soja)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FR" sz="12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Système « Protection intégrée sans désherbage mécanique » (rotation orge-colza-blé-soja), Dijon-Epoisses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A5B233D-CDC2-4841-ABAB-2B66BE21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586" y="2870811"/>
              <a:ext cx="3421680" cy="1892292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373296B-3D1F-1945-9D56-5034F3AB8056}"/>
                </a:ext>
              </a:extLst>
            </p:cNvPr>
            <p:cNvSpPr txBox="1"/>
            <p:nvPr/>
          </p:nvSpPr>
          <p:spPr>
            <a:xfrm rot="16200000">
              <a:off x="-145150" y="3403328"/>
              <a:ext cx="18545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D01"/>
                </a:buClr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Quantité d’eau percolée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D01"/>
                </a:buClr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(mm)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EBB2EDF-3FF7-E04D-8372-F79A022311FA}"/>
                </a:ext>
              </a:extLst>
            </p:cNvPr>
            <p:cNvSpPr txBox="1"/>
            <p:nvPr/>
          </p:nvSpPr>
          <p:spPr>
            <a:xfrm rot="16200000">
              <a:off x="4815228" y="3514411"/>
              <a:ext cx="18545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D01"/>
                </a:buClr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Concentration en </a:t>
              </a:r>
              <a:r>
                <a:rPr kumimoji="0" lang="fr-FR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imazamox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 (µg/l)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F001C0D4-0A78-F042-9D86-AD47B1DF2593}"/>
              </a:ext>
            </a:extLst>
          </p:cNvPr>
          <p:cNvSpPr txBox="1"/>
          <p:nvPr/>
        </p:nvSpPr>
        <p:spPr>
          <a:xfrm>
            <a:off x="5684872" y="4508152"/>
            <a:ext cx="3170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400" i="1" dirty="0" err="1">
                <a:solidFill>
                  <a:srgbClr val="7030A0"/>
                </a:solidFill>
                <a:latin typeface="Calibri"/>
                <a:ea typeface="+mn-ea"/>
              </a:rPr>
              <a:t>Lammoglia</a:t>
            </a:r>
            <a:r>
              <a:rPr lang="fr-FR" sz="1400" i="1" dirty="0">
                <a:solidFill>
                  <a:srgbClr val="7030A0"/>
                </a:solidFill>
                <a:latin typeface="Calibri"/>
                <a:ea typeface="+mn-ea"/>
              </a:rPr>
              <a:t> et al. 2017, Mamy et al. 2024</a:t>
            </a:r>
          </a:p>
        </p:txBody>
      </p:sp>
    </p:spTree>
    <p:extLst>
      <p:ext uri="{BB962C8B-B14F-4D97-AF65-F5344CB8AC3E}">
        <p14:creationId xmlns:p14="http://schemas.microsoft.com/office/powerpoint/2010/main" val="14961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033" y="98476"/>
            <a:ext cx="8059845" cy="391193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00A3A6"/>
                </a:solidFill>
              </a:rPr>
              <a:t>Take</a:t>
            </a:r>
            <a:r>
              <a:rPr lang="fr-FR" b="1" dirty="0">
                <a:solidFill>
                  <a:srgbClr val="00A3A6"/>
                </a:solidFill>
              </a:rPr>
              <a:t> home message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79A4B7-695F-0248-B3B3-74837A6DA5A7}"/>
              </a:ext>
            </a:extLst>
          </p:cNvPr>
          <p:cNvSpPr txBox="1"/>
          <p:nvPr/>
        </p:nvSpPr>
        <p:spPr>
          <a:xfrm>
            <a:off x="0" y="728100"/>
            <a:ext cx="9030878" cy="353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500" b="1" dirty="0">
                <a:solidFill>
                  <a:srgbClr val="275662"/>
                </a:solidFill>
                <a:latin typeface="Arial"/>
                <a:cs typeface="Arial"/>
              </a:rPr>
              <a:t>Hydrodynamique : processus de premier ordre</a:t>
            </a: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Par où l’eau circule et à quelle vitesse ?</a:t>
            </a: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Humectation et évaporation contrôlent en partie les phénomènes de (bio)dégradation (</a:t>
            </a:r>
            <a:r>
              <a:rPr lang="fr-FR" sz="1200" dirty="0" err="1">
                <a:latin typeface="Arial"/>
                <a:cs typeface="Arial"/>
              </a:rPr>
              <a:t>Mulchs</a:t>
            </a:r>
            <a:r>
              <a:rPr lang="fr-FR" sz="1200" dirty="0">
                <a:latin typeface="Arial"/>
                <a:cs typeface="Arial"/>
              </a:rPr>
              <a:t>) </a:t>
            </a:r>
          </a:p>
          <a:p>
            <a:pPr marL="342900" lvl="1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500" b="1" dirty="0">
                <a:solidFill>
                  <a:srgbClr val="275662"/>
                </a:solidFill>
                <a:latin typeface="Arial"/>
                <a:cs typeface="Arial"/>
              </a:rPr>
              <a:t>Non labour : </a:t>
            </a:r>
            <a:r>
              <a:rPr lang="fr-FR" sz="1500" dirty="0">
                <a:solidFill>
                  <a:srgbClr val="275662"/>
                </a:solidFill>
                <a:latin typeface="Arial"/>
                <a:cs typeface="Arial"/>
              </a:rPr>
              <a:t>flux </a:t>
            </a:r>
            <a:r>
              <a:rPr lang="fr-FR" sz="1500" dirty="0" err="1">
                <a:solidFill>
                  <a:srgbClr val="275662"/>
                </a:solidFill>
                <a:latin typeface="Arial"/>
                <a:cs typeface="Arial"/>
              </a:rPr>
              <a:t>macropores</a:t>
            </a:r>
            <a:r>
              <a:rPr lang="fr-FR" sz="1500" dirty="0">
                <a:solidFill>
                  <a:srgbClr val="275662"/>
                </a:solidFill>
                <a:latin typeface="Arial"/>
                <a:cs typeface="Arial"/>
              </a:rPr>
              <a:t> (court-circuit) limitent sorption et dégradation </a:t>
            </a: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Des risques plus élevés pour les eaux souterraines </a:t>
            </a:r>
          </a:p>
          <a:p>
            <a:pPr marL="36195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500" b="1" dirty="0">
                <a:solidFill>
                  <a:srgbClr val="275662"/>
                </a:solidFill>
                <a:latin typeface="Arial"/>
                <a:cs typeface="Arial"/>
              </a:rPr>
              <a:t>Effets combinés avec les autres actions de l’AC</a:t>
            </a:r>
            <a:r>
              <a:rPr lang="fr-FR" sz="1500" dirty="0">
                <a:solidFill>
                  <a:srgbClr val="275662"/>
                </a:solidFill>
                <a:latin typeface="Arial"/>
                <a:cs typeface="Arial"/>
              </a:rPr>
              <a:t>	</a:t>
            </a:r>
            <a:endParaRPr lang="fr-FR" sz="1500" dirty="0">
              <a:latin typeface="Arial"/>
              <a:cs typeface="Arial"/>
            </a:endParaRP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 err="1">
                <a:latin typeface="Arial"/>
                <a:cs typeface="Arial"/>
              </a:rPr>
              <a:t>Mulchs</a:t>
            </a:r>
            <a:r>
              <a:rPr lang="fr-FR" sz="1200" dirty="0">
                <a:latin typeface="Arial"/>
                <a:cs typeface="Arial"/>
              </a:rPr>
              <a:t>, couverts intermédiaires, et allongement des rotations</a:t>
            </a:r>
          </a:p>
          <a:p>
            <a:pPr marL="342900" lvl="1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500" b="1" dirty="0">
                <a:solidFill>
                  <a:srgbClr val="275662"/>
                </a:solidFill>
                <a:latin typeface="Arial"/>
                <a:cs typeface="Arial"/>
              </a:rPr>
              <a:t>Couverts intermédiaires des leviers importants pour</a:t>
            </a:r>
            <a:endParaRPr lang="fr-FR" sz="1500" dirty="0">
              <a:solidFill>
                <a:srgbClr val="275662"/>
              </a:solidFill>
              <a:latin typeface="Arial"/>
              <a:cs typeface="Arial"/>
            </a:endParaRP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Réduire les flux à l’échelle de la saison culturale </a:t>
            </a: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Réduire les flux à l’échelle de la rotation</a:t>
            </a:r>
          </a:p>
          <a:p>
            <a:pPr marL="36195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500" b="1" dirty="0">
                <a:solidFill>
                  <a:srgbClr val="275662"/>
                </a:solidFill>
                <a:latin typeface="Arial"/>
                <a:cs typeface="Arial"/>
              </a:rPr>
              <a:t>Diversifier les cultures à l’échelle des paysages agricoles</a:t>
            </a: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Réduire les pressions de </a:t>
            </a:r>
            <a:r>
              <a:rPr lang="fr-FR" sz="1200" dirty="0" err="1">
                <a:latin typeface="Arial"/>
                <a:cs typeface="Arial"/>
              </a:rPr>
              <a:t>bioagresseurs</a:t>
            </a:r>
            <a:endParaRPr lang="fr-FR" sz="1200" dirty="0">
              <a:latin typeface="Arial"/>
              <a:cs typeface="Arial"/>
            </a:endParaRPr>
          </a:p>
          <a:p>
            <a:pPr marL="685800" lvl="2" algn="just">
              <a:lnSpc>
                <a:spcPct val="114000"/>
              </a:lnSpc>
              <a:spcAft>
                <a:spcPts val="300"/>
              </a:spcAft>
              <a:buClr>
                <a:srgbClr val="C5DD01"/>
              </a:buClr>
            </a:pPr>
            <a:r>
              <a:rPr lang="fr-FR" sz="1200" dirty="0">
                <a:latin typeface="Arial"/>
                <a:cs typeface="Arial"/>
              </a:rPr>
              <a:t>Augmenter la protection via des régulations biologiques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7BC739-B5D3-F143-9122-4610AB6D3D79}"/>
              </a:ext>
            </a:extLst>
          </p:cNvPr>
          <p:cNvSpPr txBox="1"/>
          <p:nvPr/>
        </p:nvSpPr>
        <p:spPr>
          <a:xfrm>
            <a:off x="3500455" y="4352714"/>
            <a:ext cx="51860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rgbClr val="275662"/>
                </a:solidFill>
                <a:latin typeface="Arial"/>
                <a:cs typeface="Arial"/>
              </a:rPr>
              <a:t>Réduction de la dépendance aux traitements phytosanitaires</a:t>
            </a:r>
            <a:endParaRPr lang="fr-FR" sz="1350" b="1" dirty="0">
              <a:solidFill>
                <a:srgbClr val="275662"/>
              </a:solidFill>
            </a:endParaRPr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1228150A-AFF8-1740-AD9C-4FB3115BA329}"/>
              </a:ext>
            </a:extLst>
          </p:cNvPr>
          <p:cNvSpPr/>
          <p:nvPr/>
        </p:nvSpPr>
        <p:spPr>
          <a:xfrm>
            <a:off x="2898648" y="4427734"/>
            <a:ext cx="601807" cy="15004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2F3CD3-8D55-C847-9843-5065E8CF5FEA}"/>
              </a:ext>
            </a:extLst>
          </p:cNvPr>
          <p:cNvSpPr txBox="1"/>
          <p:nvPr/>
        </p:nvSpPr>
        <p:spPr>
          <a:xfrm rot="19075521">
            <a:off x="6170320" y="1582404"/>
            <a:ext cx="2916747" cy="954107"/>
          </a:xfrm>
          <a:prstGeom prst="rect">
            <a:avLst/>
          </a:prstGeom>
          <a:solidFill>
            <a:srgbClr val="FC73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FFFF"/>
                </a:solidFill>
                <a:latin typeface="Arial"/>
                <a:cs typeface="Arial"/>
              </a:rPr>
              <a:t>+ Démultiplication des pollutions </a:t>
            </a:r>
          </a:p>
          <a:p>
            <a:pPr algn="ctr"/>
            <a:r>
              <a:rPr lang="fr-FR" sz="1400" dirty="0">
                <a:solidFill>
                  <a:srgbClr val="FFFFFF"/>
                </a:solidFill>
                <a:latin typeface="Arial"/>
                <a:cs typeface="Arial"/>
              </a:rPr>
              <a:t>via les produits de transformation </a:t>
            </a:r>
          </a:p>
          <a:p>
            <a:pPr algn="ctr"/>
            <a:r>
              <a:rPr lang="fr-FR" sz="14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fr-FR" sz="1400" dirty="0" err="1">
                <a:solidFill>
                  <a:srgbClr val="FFFFFF"/>
                </a:solidFill>
                <a:latin typeface="Arial"/>
                <a:cs typeface="Arial"/>
              </a:rPr>
              <a:t>cf</a:t>
            </a:r>
            <a:r>
              <a:rPr lang="fr-FR" sz="1400" dirty="0">
                <a:solidFill>
                  <a:srgbClr val="FFFFFF"/>
                </a:solidFill>
                <a:latin typeface="Arial"/>
                <a:cs typeface="Arial"/>
              </a:rPr>
              <a:t> Exposé Christelle </a:t>
            </a:r>
            <a:r>
              <a:rPr lang="fr-FR" sz="1400" dirty="0" err="1">
                <a:solidFill>
                  <a:srgbClr val="FFFFFF"/>
                </a:solidFill>
                <a:latin typeface="Arial"/>
                <a:cs typeface="Arial"/>
              </a:rPr>
              <a:t>Margoum</a:t>
            </a:r>
            <a:r>
              <a:rPr lang="fr-FR" sz="14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 algn="ctr"/>
            <a:endParaRPr lang="fr-F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212943" y="738411"/>
            <a:ext cx="8467594" cy="3926297"/>
          </a:xfrm>
        </p:spPr>
        <p:txBody>
          <a:bodyPr>
            <a:normAutofit fontScale="92500" lnSpcReduction="20000"/>
          </a:bodyPr>
          <a:lstStyle/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Connaissances existantes et largement diffusées </a:t>
            </a: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Traduites en action, en conseil via des connaissances actionnables ?</a:t>
            </a: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A3A6"/>
              </a:buClr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Manque d’approches systèmes pour les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SdC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innovants</a:t>
            </a: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A9C111-8E1D-9042-8516-4747108A9F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94" y="1148436"/>
            <a:ext cx="1177208" cy="181577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D2FCBA3-F148-734B-B716-7BDC463250D6}"/>
              </a:ext>
            </a:extLst>
          </p:cNvPr>
          <p:cNvGrpSpPr/>
          <p:nvPr/>
        </p:nvGrpSpPr>
        <p:grpSpPr>
          <a:xfrm>
            <a:off x="7581911" y="753140"/>
            <a:ext cx="1417320" cy="1828384"/>
            <a:chOff x="7146468" y="738411"/>
            <a:chExt cx="1788785" cy="251643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2C1015F-38A4-9F41-8129-CA24745BE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623" y="738411"/>
              <a:ext cx="1315138" cy="1860804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5799587-9AFC-EE4A-B0C4-D3341458D2AA}"/>
                </a:ext>
              </a:extLst>
            </p:cNvPr>
            <p:cNvSpPr txBox="1"/>
            <p:nvPr/>
          </p:nvSpPr>
          <p:spPr>
            <a:xfrm>
              <a:off x="7146468" y="2631600"/>
              <a:ext cx="178878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solidFill>
                    <a:srgbClr val="7030A0"/>
                  </a:solidFill>
                </a:rPr>
                <a:t>Saisine INRA </a:t>
              </a:r>
            </a:p>
            <a:p>
              <a:pPr algn="ctr"/>
              <a:r>
                <a:rPr lang="fr-FR" sz="1050" i="1" dirty="0">
                  <a:solidFill>
                    <a:srgbClr val="7030A0"/>
                  </a:solidFill>
                </a:rPr>
                <a:t>Alternatives au Glyphosate</a:t>
              </a:r>
            </a:p>
            <a:p>
              <a:pPr algn="ctr"/>
              <a:r>
                <a:rPr lang="fr-FR" sz="1200" i="1" dirty="0" err="1">
                  <a:solidFill>
                    <a:srgbClr val="7030A0"/>
                  </a:solidFill>
                </a:rPr>
                <a:t>Reboud</a:t>
              </a:r>
              <a:r>
                <a:rPr lang="fr-FR" sz="1200" i="1" dirty="0">
                  <a:solidFill>
                    <a:srgbClr val="7030A0"/>
                  </a:solidFill>
                </a:rPr>
                <a:t> et al., 2017 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938DBFC-C579-5E4F-B01A-F503B8716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39" y="1158736"/>
            <a:ext cx="1206003" cy="180547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8EF27A-1523-594E-B641-991F8A4CA1E1}"/>
              </a:ext>
            </a:extLst>
          </p:cNvPr>
          <p:cNvSpPr txBox="1"/>
          <p:nvPr/>
        </p:nvSpPr>
        <p:spPr>
          <a:xfrm>
            <a:off x="1977610" y="2994571"/>
            <a:ext cx="163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rgbClr val="7030A0"/>
                </a:solidFill>
              </a:rPr>
              <a:t>INRA et </a:t>
            </a:r>
            <a:r>
              <a:rPr lang="fr-FR" sz="1200" i="1" dirty="0" err="1">
                <a:solidFill>
                  <a:srgbClr val="7030A0"/>
                </a:solidFill>
              </a:rPr>
              <a:t>Arvalis</a:t>
            </a:r>
            <a:endParaRPr lang="fr-FR" sz="1200" i="1" dirty="0">
              <a:solidFill>
                <a:srgbClr val="7030A0"/>
              </a:solidFill>
            </a:endParaRPr>
          </a:p>
          <a:p>
            <a:pPr algn="ctr"/>
            <a:r>
              <a:rPr lang="fr-FR" sz="1200" i="1" dirty="0" err="1">
                <a:solidFill>
                  <a:srgbClr val="7030A0"/>
                </a:solidFill>
              </a:rPr>
              <a:t>Labreuche</a:t>
            </a:r>
            <a:r>
              <a:rPr lang="fr-FR" sz="1200" i="1" dirty="0">
                <a:solidFill>
                  <a:srgbClr val="7030A0"/>
                </a:solidFill>
              </a:rPr>
              <a:t> et al., 2014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118784-34DE-754D-B529-667C60EA4123}"/>
              </a:ext>
            </a:extLst>
          </p:cNvPr>
          <p:cNvSpPr txBox="1"/>
          <p:nvPr/>
        </p:nvSpPr>
        <p:spPr>
          <a:xfrm>
            <a:off x="3542151" y="2984272"/>
            <a:ext cx="168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rgbClr val="7030A0"/>
                </a:solidFill>
              </a:rPr>
              <a:t>INRAE </a:t>
            </a:r>
          </a:p>
          <a:p>
            <a:pPr algn="ctr"/>
            <a:r>
              <a:rPr lang="fr-FR" sz="1200" i="1" dirty="0">
                <a:solidFill>
                  <a:srgbClr val="7030A0"/>
                </a:solidFill>
              </a:rPr>
              <a:t>Cordeau et al.,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FADFB8-9515-554A-B38D-C6FFB114D6FD}"/>
              </a:ext>
            </a:extLst>
          </p:cNvPr>
          <p:cNvSpPr/>
          <p:nvPr/>
        </p:nvSpPr>
        <p:spPr>
          <a:xfrm>
            <a:off x="85346" y="1145678"/>
            <a:ext cx="2054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/>
              <a:t>Simplification du travail du sol</a:t>
            </a:r>
          </a:p>
          <a:p>
            <a:pPr algn="ctr"/>
            <a:r>
              <a:rPr lang="fr-FR" sz="1200" i="1" dirty="0">
                <a:solidFill>
                  <a:srgbClr val="7030A0"/>
                </a:solidFill>
              </a:rPr>
              <a:t>Les Colloques de l’INRA </a:t>
            </a:r>
          </a:p>
          <a:p>
            <a:pPr algn="ctr"/>
            <a:r>
              <a:rPr lang="fr-FR" sz="1200" i="1" dirty="0">
                <a:solidFill>
                  <a:srgbClr val="7030A0"/>
                </a:solidFill>
              </a:rPr>
              <a:t>Monnier et al., 1994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1FB8E5A-9842-484F-A773-745B81C739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10" y="3131568"/>
            <a:ext cx="1303030" cy="460109"/>
          </a:xfrm>
          <a:prstGeom prst="rect">
            <a:avLst/>
          </a:prstGeom>
        </p:spPr>
      </p:pic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0BCF339B-DC2B-1C4D-BDCD-5B3A8A9E401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655163" y="736569"/>
          <a:ext cx="763925" cy="108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7" imgW="3778250" imgH="5346700" progId="AcroExch.Document.7">
                  <p:embed/>
                </p:oleObj>
              </mc:Choice>
              <mc:Fallback>
                <p:oleObj name="Acrobat Document" r:id="rId7" imgW="3778250" imgH="5346700" progId="AcroExch.Document.7">
                  <p:embed/>
                  <p:pic>
                    <p:nvPicPr>
                      <p:cNvPr id="13" name="Object 6">
                        <a:extLst>
                          <a:ext uri="{FF2B5EF4-FFF2-40B4-BE49-F238E27FC236}">
                            <a16:creationId xmlns:a16="http://schemas.microsoft.com/office/drawing/2014/main" id="{0BCF339B-DC2B-1C4D-BDCD-5B3A8A9E40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163" y="736569"/>
                        <a:ext cx="763925" cy="108082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101FDE64-9899-BE4D-B8F5-2465A49818A2}"/>
              </a:ext>
            </a:extLst>
          </p:cNvPr>
          <p:cNvSpPr txBox="1"/>
          <p:nvPr/>
        </p:nvSpPr>
        <p:spPr>
          <a:xfrm>
            <a:off x="6223729" y="1111654"/>
            <a:ext cx="141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rgbClr val="7030A0"/>
                </a:solidFill>
              </a:rPr>
              <a:t>ESCO INRA-</a:t>
            </a:r>
            <a:r>
              <a:rPr lang="fr-FR" sz="1200" i="1" dirty="0" err="1">
                <a:solidFill>
                  <a:srgbClr val="7030A0"/>
                </a:solidFill>
              </a:rPr>
              <a:t>Cemagref</a:t>
            </a:r>
            <a:r>
              <a:rPr lang="fr-FR" sz="1200" i="1" dirty="0">
                <a:solidFill>
                  <a:srgbClr val="7030A0"/>
                </a:solidFill>
              </a:rPr>
              <a:t> 2005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1842E89-F8BA-E24C-A3DB-A549120D163C}"/>
              </a:ext>
            </a:extLst>
          </p:cNvPr>
          <p:cNvSpPr txBox="1"/>
          <p:nvPr/>
        </p:nvSpPr>
        <p:spPr>
          <a:xfrm>
            <a:off x="5883902" y="2119717"/>
            <a:ext cx="212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rgbClr val="7030A0"/>
                </a:solidFill>
              </a:rPr>
              <a:t>ESCO INRAE</a:t>
            </a:r>
          </a:p>
          <a:p>
            <a:pPr algn="ctr"/>
            <a:r>
              <a:rPr lang="fr-FR" sz="1200" i="1" dirty="0" err="1">
                <a:solidFill>
                  <a:srgbClr val="7030A0"/>
                </a:solidFill>
              </a:rPr>
              <a:t>Leehnardt</a:t>
            </a:r>
            <a:r>
              <a:rPr lang="fr-FR" sz="1200" i="1" dirty="0">
                <a:solidFill>
                  <a:srgbClr val="7030A0"/>
                </a:solidFill>
              </a:rPr>
              <a:t> et al. 2023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672F0F8-509E-6F4E-BAFF-3966F0E7D8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66" y="1921165"/>
            <a:ext cx="767463" cy="111000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F054208-487F-3A4C-873A-A0039783F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049" y="3083564"/>
            <a:ext cx="811722" cy="5767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7AAC174-F27C-5841-8E42-2DE3972828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0450" y="3842031"/>
            <a:ext cx="862321" cy="86232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17F7ACA-29FE-FA4E-911A-19627225A8A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6" y="3535848"/>
            <a:ext cx="1227246" cy="73975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6A65BD7-3EC2-EE47-9EE0-5090F9B25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03" y="4061062"/>
            <a:ext cx="582097" cy="48508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64A7566-FD88-5E42-93B7-CBD4EED163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6652" y="4604183"/>
            <a:ext cx="657362" cy="3030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8E3651F-D153-574C-B24F-039E8CD230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73" y="3472343"/>
            <a:ext cx="736600" cy="685800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E62D2D19-822C-314D-AFBA-18DC0EDF4AB6}"/>
              </a:ext>
            </a:extLst>
          </p:cNvPr>
          <p:cNvSpPr txBox="1">
            <a:spLocks/>
          </p:cNvSpPr>
          <p:nvPr/>
        </p:nvSpPr>
        <p:spPr>
          <a:xfrm>
            <a:off x="1053409" y="41791"/>
            <a:ext cx="6954886" cy="5393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kern="1200">
                <a:solidFill>
                  <a:schemeClr val="tx1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rgbClr val="00A3A6"/>
                </a:solidFill>
              </a:rPr>
              <a:t>Réduction du travail du sol et ses effets multiples </a:t>
            </a:r>
          </a:p>
        </p:txBody>
      </p:sp>
    </p:spTree>
    <p:extLst>
      <p:ext uri="{BB962C8B-B14F-4D97-AF65-F5344CB8AC3E}">
        <p14:creationId xmlns:p14="http://schemas.microsoft.com/office/powerpoint/2010/main" val="3620219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3527" y="110786"/>
            <a:ext cx="8059845" cy="39119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3A6"/>
                </a:solidFill>
              </a:rPr>
              <a:t>Besoins de recherche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0" y="635793"/>
            <a:ext cx="9144000" cy="4091849"/>
          </a:xfrm>
        </p:spPr>
        <p:txBody>
          <a:bodyPr>
            <a:normAutofit lnSpcReduction="10000"/>
          </a:bodyPr>
          <a:lstStyle/>
          <a:p>
            <a:pPr>
              <a:buSzPts val="2400"/>
            </a:pPr>
            <a:r>
              <a:rPr lang="fr-FR" sz="1800" b="1" dirty="0">
                <a:solidFill>
                  <a:srgbClr val="275662"/>
                </a:solidFill>
                <a:latin typeface="Calibri" panose="020F0502020204030204" pitchFamily="34" charset="0"/>
              </a:rPr>
              <a:t> Approches systémiques dans des </a:t>
            </a:r>
            <a:r>
              <a:rPr lang="fr-FR" sz="1800" b="1" dirty="0" err="1">
                <a:solidFill>
                  <a:srgbClr val="275662"/>
                </a:solidFill>
                <a:latin typeface="Calibri" panose="020F0502020204030204" pitchFamily="34" charset="0"/>
              </a:rPr>
              <a:t>SdC</a:t>
            </a:r>
            <a:r>
              <a:rPr lang="fr-FR" sz="1800" b="1" dirty="0">
                <a:solidFill>
                  <a:srgbClr val="275662"/>
                </a:solidFill>
                <a:latin typeface="Calibri" panose="020F0502020204030204" pitchFamily="34" charset="0"/>
              </a:rPr>
              <a:t> plus complexes</a:t>
            </a:r>
          </a:p>
          <a:p>
            <a:pPr marL="269081">
              <a:buSzPts val="2000"/>
            </a:pPr>
            <a:r>
              <a:rPr lang="fr-FR" sz="1500" dirty="0">
                <a:latin typeface="Calibri" panose="020F0502020204030204" pitchFamily="34" charset="0"/>
              </a:rPr>
              <a:t>Diversité de situations : travail du sol x climat x  </a:t>
            </a:r>
            <a:r>
              <a:rPr lang="fr-FR" sz="1500" dirty="0" err="1">
                <a:latin typeface="Calibri" panose="020F0502020204030204" pitchFamily="34" charset="0"/>
              </a:rPr>
              <a:t>soil</a:t>
            </a:r>
            <a:r>
              <a:rPr lang="fr-FR" sz="1500" dirty="0">
                <a:latin typeface="Calibri" panose="020F0502020204030204" pitchFamily="34" charset="0"/>
              </a:rPr>
              <a:t> type de sol x autres pratiques (cultures </a:t>
            </a:r>
            <a:r>
              <a:rPr lang="fr-FR" sz="1500" dirty="0" err="1">
                <a:latin typeface="Calibri" panose="020F0502020204030204" pitchFamily="34" charset="0"/>
              </a:rPr>
              <a:t>intremédiaires</a:t>
            </a:r>
            <a:r>
              <a:rPr lang="fr-FR" sz="1500" dirty="0">
                <a:latin typeface="Calibri" panose="020F0502020204030204" pitchFamily="34" charset="0"/>
              </a:rPr>
              <a:t>, fertilisation et amendements</a:t>
            </a:r>
            <a:r>
              <a:rPr lang="fr-FR" altLang="ja-JP" sz="1500" b="1" dirty="0">
                <a:solidFill>
                  <a:srgbClr val="275662"/>
                </a:solidFill>
                <a:latin typeface="Calibri" panose="020F0502020204030204" pitchFamily="34" charset="0"/>
              </a:rPr>
              <a:t>)</a:t>
            </a:r>
          </a:p>
          <a:p>
            <a:pPr marL="269081">
              <a:buSzPts val="2000"/>
            </a:pPr>
            <a:r>
              <a:rPr lang="fr-FR" sz="1500" dirty="0">
                <a:latin typeface="Calibri" panose="020F0502020204030204" pitchFamily="34" charset="0"/>
              </a:rPr>
              <a:t>Moins de données sur </a:t>
            </a:r>
            <a:r>
              <a:rPr lang="fr-FR" sz="1500" dirty="0" smtClean="0">
                <a:latin typeface="Calibri" panose="020F0502020204030204" pitchFamily="34" charset="0"/>
              </a:rPr>
              <a:t>fongicides, insecticides et </a:t>
            </a:r>
            <a:r>
              <a:rPr lang="fr-FR" sz="1500" dirty="0" err="1" smtClean="0">
                <a:latin typeface="Calibri" panose="020F0502020204030204" pitchFamily="34" charset="0"/>
              </a:rPr>
              <a:t>molluscicides</a:t>
            </a:r>
            <a:endParaRPr lang="fr-FR" sz="1500" dirty="0">
              <a:latin typeface="Calibri" panose="020F0502020204030204" pitchFamily="34" charset="0"/>
            </a:endParaRPr>
          </a:p>
          <a:p>
            <a:pPr marL="269081">
              <a:buSzPts val="2000"/>
            </a:pPr>
            <a:r>
              <a:rPr lang="fr-FR" sz="1500" dirty="0">
                <a:latin typeface="Calibri" panose="020F0502020204030204" pitchFamily="34" charset="0"/>
              </a:rPr>
              <a:t>Moins de données sur émissions vers l’air </a:t>
            </a:r>
          </a:p>
          <a:p>
            <a:pPr marL="269081">
              <a:buSzPts val="2000"/>
            </a:pPr>
            <a:r>
              <a:rPr lang="fr-FR" sz="1500" dirty="0">
                <a:latin typeface="Calibri" panose="020F0502020204030204" pitchFamily="34" charset="0"/>
              </a:rPr>
              <a:t>Besoins sur </a:t>
            </a:r>
            <a:r>
              <a:rPr lang="fr-FR" sz="1500" dirty="0" err="1">
                <a:latin typeface="Calibri" panose="020F0502020204030204" pitchFamily="34" charset="0"/>
              </a:rPr>
              <a:t>SdC</a:t>
            </a:r>
            <a:r>
              <a:rPr lang="fr-FR" sz="1500" dirty="0">
                <a:latin typeface="Calibri" panose="020F0502020204030204" pitchFamily="34" charset="0"/>
              </a:rPr>
              <a:t> en rupture et sur substances autorisées en </a:t>
            </a:r>
            <a:r>
              <a:rPr lang="fr-FR" sz="1500" dirty="0" err="1">
                <a:latin typeface="Calibri" panose="020F0502020204030204" pitchFamily="34" charset="0"/>
              </a:rPr>
              <a:t>biocontrôle</a:t>
            </a:r>
            <a:endParaRPr lang="fr-FR" sz="1500" dirty="0">
              <a:latin typeface="Calibri" panose="020F0502020204030204" pitchFamily="34" charset="0"/>
            </a:endParaRPr>
          </a:p>
          <a:p>
            <a:pPr marL="269081">
              <a:buSzPts val="2000"/>
            </a:pPr>
            <a:endParaRPr lang="fr-FR" sz="1500" dirty="0">
              <a:latin typeface="Calibri" panose="020F0502020204030204" pitchFamily="34" charset="0"/>
            </a:endParaRPr>
          </a:p>
          <a:p>
            <a:pPr>
              <a:buSzPts val="2400"/>
            </a:pPr>
            <a:r>
              <a:rPr lang="fr-FR" sz="2100" b="1" dirty="0">
                <a:solidFill>
                  <a:srgbClr val="275662"/>
                </a:solidFill>
                <a:latin typeface="Calibri" panose="020F0502020204030204" pitchFamily="34" charset="0"/>
              </a:rPr>
              <a:t> </a:t>
            </a:r>
            <a:r>
              <a:rPr lang="fr-FR" sz="1800" b="1" dirty="0">
                <a:solidFill>
                  <a:srgbClr val="275662"/>
                </a:solidFill>
                <a:latin typeface="Calibri" panose="020F0502020204030204" pitchFamily="34" charset="0"/>
              </a:rPr>
              <a:t>Etudes in situ sur nouveaux </a:t>
            </a:r>
            <a:r>
              <a:rPr lang="fr-FR" sz="1800" b="1" dirty="0" err="1">
                <a:solidFill>
                  <a:srgbClr val="275662"/>
                </a:solidFill>
                <a:latin typeface="Calibri" panose="020F0502020204030204" pitchFamily="34" charset="0"/>
              </a:rPr>
              <a:t>SdC</a:t>
            </a:r>
            <a:r>
              <a:rPr lang="fr-FR" sz="1800" b="1" dirty="0">
                <a:solidFill>
                  <a:srgbClr val="275662"/>
                </a:solidFill>
                <a:latin typeface="Calibri" panose="020F0502020204030204" pitchFamily="34" charset="0"/>
              </a:rPr>
              <a:t> (</a:t>
            </a:r>
            <a:r>
              <a:rPr lang="fr-FR" sz="1800" b="1" dirty="0" err="1">
                <a:solidFill>
                  <a:srgbClr val="275662"/>
                </a:solidFill>
                <a:latin typeface="Calibri" panose="020F0502020204030204" pitchFamily="34" charset="0"/>
              </a:rPr>
              <a:t>agroecologie</a:t>
            </a:r>
            <a:r>
              <a:rPr lang="fr-FR" sz="1800" b="1" dirty="0">
                <a:solidFill>
                  <a:srgbClr val="275662"/>
                </a:solidFill>
                <a:latin typeface="Calibri" panose="020F0502020204030204" pitchFamily="34" charset="0"/>
              </a:rPr>
              <a:t>, agroforesterie</a:t>
            </a:r>
            <a:r>
              <a:rPr lang="fr-FR" sz="2000" b="1" dirty="0">
                <a:solidFill>
                  <a:srgbClr val="275662"/>
                </a:solidFill>
                <a:latin typeface="Calibri" panose="020F0502020204030204" pitchFamily="34" charset="0"/>
              </a:rPr>
              <a:t>)</a:t>
            </a:r>
          </a:p>
          <a:p>
            <a:pPr marL="269081">
              <a:buSzPts val="2000"/>
            </a:pPr>
            <a:r>
              <a:rPr lang="fr-FR" sz="1500" dirty="0">
                <a:latin typeface="Calibri" panose="020F0502020204030204" pitchFamily="34" charset="0"/>
              </a:rPr>
              <a:t>Pluriannuelle</a:t>
            </a:r>
          </a:p>
          <a:p>
            <a:pPr marL="269081">
              <a:buSzPts val="2000"/>
            </a:pPr>
            <a:r>
              <a:rPr lang="fr-FR" altLang="ja-JP" sz="1500" dirty="0">
                <a:latin typeface="Calibri" panose="020F0502020204030204" pitchFamily="34" charset="0"/>
              </a:rPr>
              <a:t>Echelle parcelle et échelle paysage (effet mosaïque)</a:t>
            </a:r>
          </a:p>
          <a:p>
            <a:pPr marL="269081">
              <a:buSzPts val="2000"/>
            </a:pPr>
            <a:r>
              <a:rPr lang="fr-FR" altLang="ja-JP" sz="1500" dirty="0">
                <a:latin typeface="Calibri" panose="020F0502020204030204" pitchFamily="34" charset="0"/>
              </a:rPr>
              <a:t>Echelle paysage infrastructures écologiques : haies, bandes enherbées, fossés, zones humides</a:t>
            </a:r>
          </a:p>
          <a:p>
            <a:pPr marL="269081">
              <a:buSzPts val="2000"/>
            </a:pPr>
            <a:r>
              <a:rPr lang="fr-FR" altLang="ja-JP" sz="1500" dirty="0">
                <a:latin typeface="Calibri" panose="020F0502020204030204" pitchFamily="34" charset="0"/>
              </a:rPr>
              <a:t>Echelle territoire avec les acteurs – Intérêt des Observatoires, Zone Ateliers, mais aussi AAC </a:t>
            </a:r>
          </a:p>
          <a:p>
            <a:pPr>
              <a:buSzPts val="2400"/>
            </a:pPr>
            <a:endParaRPr lang="fr-FR" sz="1500" dirty="0">
              <a:solidFill>
                <a:srgbClr val="275662"/>
              </a:solidFill>
              <a:latin typeface="Calibri" panose="020F0502020204030204" pitchFamily="34" charset="0"/>
            </a:endParaRPr>
          </a:p>
          <a:p>
            <a:pPr>
              <a:buSzPts val="2400"/>
            </a:pPr>
            <a:r>
              <a:rPr lang="fr-FR" sz="2000" b="1" dirty="0">
                <a:solidFill>
                  <a:srgbClr val="275662"/>
                </a:solidFill>
                <a:latin typeface="Calibri" panose="020F0502020204030204" pitchFamily="34" charset="0"/>
              </a:rPr>
              <a:t>Modèles et indicateurs</a:t>
            </a:r>
            <a:endParaRPr lang="fr-FR" sz="2000" dirty="0">
              <a:solidFill>
                <a:srgbClr val="275662"/>
              </a:solidFill>
              <a:latin typeface="Calibri" panose="020F0502020204030204" pitchFamily="34" charset="0"/>
            </a:endParaRPr>
          </a:p>
          <a:p>
            <a:pPr marL="283369" lvl="1">
              <a:buSzPts val="2400"/>
            </a:pPr>
            <a:r>
              <a:rPr lang="fr-FR" dirty="0">
                <a:solidFill>
                  <a:schemeClr val="tx1"/>
                </a:solidFill>
              </a:rPr>
              <a:t>Modèle et indicateurs adaptés aux situations en AC – besoin de validation </a:t>
            </a:r>
          </a:p>
          <a:p>
            <a:pPr marL="283369" lvl="1">
              <a:buSzPts val="2400"/>
            </a:pPr>
            <a:r>
              <a:rPr lang="fr-FR" dirty="0">
                <a:solidFill>
                  <a:schemeClr val="tx1"/>
                </a:solidFill>
              </a:rPr>
              <a:t>Intégrer l’ensemble des flux dans l’évaluation des impacts et de l’exposition</a:t>
            </a:r>
          </a:p>
          <a:p>
            <a:pPr marL="283369" lvl="1">
              <a:buSzPts val="2400"/>
            </a:pPr>
            <a:r>
              <a:rPr lang="fr-FR" dirty="0">
                <a:solidFill>
                  <a:schemeClr val="tx1"/>
                </a:solidFill>
              </a:rPr>
              <a:t>Besoin d’appropriation par les acteurs de terrain et les agriculteurs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49465-6DA6-4140-924D-1B0A72E14E88}"/>
              </a:ext>
            </a:extLst>
          </p:cNvPr>
          <p:cNvSpPr/>
          <p:nvPr/>
        </p:nvSpPr>
        <p:spPr>
          <a:xfrm>
            <a:off x="6245157" y="1322122"/>
            <a:ext cx="2788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cs typeface="Calibri" panose="020F0502020204030204" pitchFamily="34" charset="0"/>
              </a:rPr>
              <a:t>Programme 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BAGHEERA</a:t>
            </a:r>
            <a:r>
              <a:rPr lang="fr-FR" sz="1400" dirty="0">
                <a:cs typeface="Calibri" panose="020F0502020204030204" pitchFamily="34" charset="0"/>
              </a:rPr>
              <a:t> (2025-2029) : 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B</a:t>
            </a:r>
            <a:r>
              <a:rPr lang="fr-FR" sz="1400" dirty="0">
                <a:cs typeface="Calibri" panose="020F0502020204030204" pitchFamily="34" charset="0"/>
              </a:rPr>
              <a:t>assin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A</a:t>
            </a:r>
            <a:r>
              <a:rPr lang="fr-FR" sz="1400" dirty="0">
                <a:cs typeface="Calibri" panose="020F0502020204030204" pitchFamily="34" charset="0"/>
              </a:rPr>
              <a:t>dour-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G</a:t>
            </a:r>
            <a:r>
              <a:rPr lang="fr-FR" sz="1400" dirty="0">
                <a:cs typeface="Calibri" panose="020F0502020204030204" pitchFamily="34" charset="0"/>
              </a:rPr>
              <a:t>aronne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: H</a:t>
            </a:r>
            <a:r>
              <a:rPr lang="fr-FR" sz="1400" dirty="0">
                <a:cs typeface="Calibri" panose="020F0502020204030204" pitchFamily="34" charset="0"/>
              </a:rPr>
              <a:t>ydrologie,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E</a:t>
            </a:r>
            <a:r>
              <a:rPr lang="fr-FR" sz="1400" dirty="0">
                <a:cs typeface="Calibri" panose="020F0502020204030204" pitchFamily="34" charset="0"/>
              </a:rPr>
              <a:t>nvironnement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fr-FR" sz="1400" dirty="0">
                <a:cs typeface="Calibri" panose="020F0502020204030204" pitchFamily="34" charset="0"/>
              </a:rPr>
              <a:t>et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E</a:t>
            </a:r>
            <a:r>
              <a:rPr lang="fr-FR" sz="1400" dirty="0">
                <a:cs typeface="Calibri" panose="020F0502020204030204" pitchFamily="34" charset="0"/>
              </a:rPr>
              <a:t>conomie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R</a:t>
            </a:r>
            <a:r>
              <a:rPr lang="fr-FR" sz="1400" dirty="0">
                <a:cs typeface="Calibri" panose="020F0502020204030204" pitchFamily="34" charset="0"/>
              </a:rPr>
              <a:t>éunis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fr-FR" sz="1400" dirty="0">
                <a:cs typeface="Calibri" panose="020F0502020204030204" pitchFamily="34" charset="0"/>
              </a:rPr>
              <a:t>par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fr-FR" sz="1400" dirty="0">
                <a:cs typeface="Calibri" panose="020F0502020204030204" pitchFamily="34" charset="0"/>
              </a:rPr>
              <a:t>l’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A</a:t>
            </a:r>
            <a:r>
              <a:rPr lang="fr-FR" sz="1400" dirty="0">
                <a:cs typeface="Calibri" panose="020F0502020204030204" pitchFamily="34" charset="0"/>
              </a:rPr>
              <a:t>groécologie</a:t>
            </a:r>
            <a:endParaRPr lang="fr-FR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F5767-E65F-9143-AAE2-5442E0C87B0D}"/>
              </a:ext>
            </a:extLst>
          </p:cNvPr>
          <p:cNvSpPr/>
          <p:nvPr/>
        </p:nvSpPr>
        <p:spPr>
          <a:xfrm>
            <a:off x="6521450" y="3412505"/>
            <a:ext cx="28130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cs typeface="Calibri" panose="020F0502020204030204" pitchFamily="34" charset="0"/>
              </a:rPr>
              <a:t>Projet 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Cocarde</a:t>
            </a:r>
            <a:r>
              <a:rPr lang="fr-FR" sz="1400" dirty="0">
                <a:cs typeface="Calibri" panose="020F0502020204030204" pitchFamily="34" charset="0"/>
              </a:rPr>
              <a:t> CA 89 2017-2019</a:t>
            </a:r>
          </a:p>
          <a:p>
            <a:r>
              <a:rPr lang="fr-FR" sz="1400" dirty="0">
                <a:cs typeface="Calibri" panose="020F0502020204030204" pitchFamily="34" charset="0"/>
              </a:rPr>
              <a:t>Certains territoires 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Be-</a:t>
            </a:r>
            <a:r>
              <a:rPr lang="fr-FR" sz="1400" b="1" dirty="0" err="1">
                <a:solidFill>
                  <a:srgbClr val="0070C0"/>
                </a:solidFill>
                <a:cs typeface="Calibri" panose="020F0502020204030204" pitchFamily="34" charset="0"/>
              </a:rPr>
              <a:t>Creative</a:t>
            </a:r>
            <a:r>
              <a:rPr lang="fr-FR" sz="1400" b="1" dirty="0">
                <a:cs typeface="Calibri" panose="020F0502020204030204" pitchFamily="34" charset="0"/>
              </a:rPr>
              <a:t> </a:t>
            </a:r>
            <a:r>
              <a:rPr lang="fr-FR" sz="1400" dirty="0" err="1">
                <a:cs typeface="Calibri" panose="020F0502020204030204" pitchFamily="34" charset="0"/>
              </a:rPr>
              <a:t>Saffré</a:t>
            </a:r>
            <a:r>
              <a:rPr lang="fr-FR" sz="1400" dirty="0">
                <a:cs typeface="Calibri" panose="020F0502020204030204" pitchFamily="34" charset="0"/>
              </a:rPr>
              <a:t> (44) 2020-2026</a:t>
            </a:r>
          </a:p>
          <a:p>
            <a:r>
              <a:rPr lang="fr-FR" sz="1400" dirty="0">
                <a:cs typeface="Calibri" panose="020F0502020204030204" pitchFamily="34" charset="0"/>
              </a:rPr>
              <a:t>Thèse Louise </a:t>
            </a:r>
            <a:r>
              <a:rPr lang="fr-FR" sz="1400" dirty="0" err="1">
                <a:cs typeface="Calibri" panose="020F0502020204030204" pitchFamily="34" charset="0"/>
              </a:rPr>
              <a:t>Bellet</a:t>
            </a:r>
            <a:r>
              <a:rPr lang="fr-FR" sz="1400" dirty="0">
                <a:cs typeface="Calibri" panose="020F0502020204030204" pitchFamily="34" charset="0"/>
              </a:rPr>
              <a:t> </a:t>
            </a:r>
            <a:r>
              <a:rPr lang="fr-FR" sz="1400" b="1" dirty="0" err="1">
                <a:solidFill>
                  <a:srgbClr val="0070C0"/>
                </a:solidFill>
                <a:cs typeface="Calibri" panose="020F0502020204030204" pitchFamily="34" charset="0"/>
              </a:rPr>
              <a:t>B’EauPHYX</a:t>
            </a:r>
            <a:r>
              <a:rPr lang="fr-FR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fr-FR" sz="1400" dirty="0">
                <a:cs typeface="Calibri" panose="020F0502020204030204" pitchFamily="34" charset="0"/>
              </a:rPr>
              <a:t>CIFFRE S2E77 2024-2026 </a:t>
            </a:r>
            <a:endParaRPr lang="fr-FR" sz="1400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CD4C77D-1390-3B47-A955-9205F6926098}"/>
              </a:ext>
            </a:extLst>
          </p:cNvPr>
          <p:cNvCxnSpPr>
            <a:cxnSpLocks/>
          </p:cNvCxnSpPr>
          <p:nvPr/>
        </p:nvCxnSpPr>
        <p:spPr>
          <a:xfrm>
            <a:off x="7480300" y="3264946"/>
            <a:ext cx="186165" cy="167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6180D49-1ADA-1647-96D2-4CC19EF8675A}"/>
              </a:ext>
            </a:extLst>
          </p:cNvPr>
          <p:cNvCxnSpPr>
            <a:cxnSpLocks/>
          </p:cNvCxnSpPr>
          <p:nvPr/>
        </p:nvCxnSpPr>
        <p:spPr>
          <a:xfrm flipV="1">
            <a:off x="5689600" y="4302611"/>
            <a:ext cx="831850" cy="116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449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147FD41-8AAF-4C4E-9AD0-652F8866F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16" y="835750"/>
            <a:ext cx="1140639" cy="454431"/>
          </a:xfrm>
        </p:spPr>
        <p:txBody>
          <a:bodyPr/>
          <a:lstStyle/>
          <a:p>
            <a:r>
              <a:rPr lang="fr-FR" b="0" dirty="0"/>
              <a:t>Merci !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99B1EC-E710-44E7-B053-9459BE89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493" y="296959"/>
            <a:ext cx="6858000" cy="24938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18CB49-D681-4681-97A5-BC99D5CD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943" y="2926123"/>
            <a:ext cx="6858000" cy="24938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699A52-704A-184E-9DC1-9DEB0109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45" y="2149688"/>
            <a:ext cx="5565458" cy="2949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2C174AE-65C8-AC48-A95D-731F3DFDA7D0}"/>
              </a:ext>
            </a:extLst>
          </p:cNvPr>
          <p:cNvSpPr txBox="1">
            <a:spLocks/>
          </p:cNvSpPr>
          <p:nvPr/>
        </p:nvSpPr>
        <p:spPr>
          <a:xfrm>
            <a:off x="1161288" y="255650"/>
            <a:ext cx="7631983" cy="1903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200000"/>
              <a:buFont typeface="Raleway" panose="020B0503030101060003" pitchFamily="34" charset="0"/>
              <a:buNone/>
              <a:defRPr sz="2800" b="0" kern="1200">
                <a:solidFill>
                  <a:schemeClr val="bg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2400"/>
            </a:pPr>
            <a:r>
              <a:rPr lang="fr-FR" sz="1500" b="1" i="1" dirty="0">
                <a:latin typeface="+mj-lt"/>
              </a:rPr>
              <a:t>PhD </a:t>
            </a:r>
            <a:r>
              <a:rPr lang="fr-FR" sz="1500" b="1" i="1" dirty="0" err="1">
                <a:latin typeface="+mj-lt"/>
              </a:rPr>
              <a:t>Students</a:t>
            </a:r>
            <a:r>
              <a:rPr lang="fr-FR" sz="1500" b="1" i="1" dirty="0">
                <a:latin typeface="+mj-lt"/>
              </a:rPr>
              <a:t> </a:t>
            </a:r>
            <a:r>
              <a:rPr lang="fr-FR" sz="1500" i="1" dirty="0" err="1">
                <a:latin typeface="+mj-lt"/>
              </a:rPr>
              <a:t>Sohaib</a:t>
            </a:r>
            <a:r>
              <a:rPr lang="fr-FR" sz="1500" i="1" dirty="0">
                <a:latin typeface="+mj-lt"/>
              </a:rPr>
              <a:t> </a:t>
            </a:r>
            <a:r>
              <a:rPr lang="fr-FR" sz="1500" i="1" dirty="0" err="1">
                <a:latin typeface="+mj-lt"/>
              </a:rPr>
              <a:t>Aslam</a:t>
            </a:r>
            <a:r>
              <a:rPr lang="fr-FR" sz="1500" i="1" dirty="0">
                <a:latin typeface="+mj-lt"/>
              </a:rPr>
              <a:t> (2014), Karen </a:t>
            </a:r>
            <a:r>
              <a:rPr lang="fr-FR" sz="1500" i="1" dirty="0" err="1">
                <a:latin typeface="+mj-lt"/>
              </a:rPr>
              <a:t>Yemadje-Lamoglia</a:t>
            </a:r>
            <a:r>
              <a:rPr lang="fr-FR" sz="1500" i="1" dirty="0">
                <a:latin typeface="+mj-lt"/>
              </a:rPr>
              <a:t> (2018), Ana </a:t>
            </a:r>
            <a:r>
              <a:rPr lang="fr-FR" sz="1500" i="1" dirty="0" err="1">
                <a:latin typeface="+mj-lt"/>
              </a:rPr>
              <a:t>Cassigneul</a:t>
            </a:r>
            <a:r>
              <a:rPr lang="fr-FR" sz="1500" i="1" dirty="0">
                <a:latin typeface="+mj-lt"/>
              </a:rPr>
              <a:t> (2019), Sixtine </a:t>
            </a:r>
            <a:r>
              <a:rPr lang="fr-FR" sz="1500" i="1" dirty="0" err="1">
                <a:latin typeface="+mj-lt"/>
              </a:rPr>
              <a:t>Cueff</a:t>
            </a:r>
            <a:r>
              <a:rPr lang="fr-FR" sz="1500" i="1" dirty="0">
                <a:latin typeface="+mj-lt"/>
              </a:rPr>
              <a:t> (2020) </a:t>
            </a:r>
          </a:p>
          <a:p>
            <a:pPr>
              <a:buSzPts val="2400"/>
            </a:pPr>
            <a:r>
              <a:rPr lang="fr-FR" sz="1500" b="1" i="1" dirty="0">
                <a:latin typeface="+mj-lt"/>
              </a:rPr>
              <a:t>Patricia Garnier, Laure </a:t>
            </a:r>
            <a:r>
              <a:rPr lang="fr-FR" sz="1500" b="1" i="1" dirty="0" err="1">
                <a:latin typeface="+mj-lt"/>
              </a:rPr>
              <a:t>Vieublé</a:t>
            </a:r>
            <a:r>
              <a:rPr lang="fr-FR" sz="1500" b="1" i="1" dirty="0">
                <a:latin typeface="+mj-lt"/>
              </a:rPr>
              <a:t>, Céline </a:t>
            </a:r>
            <a:r>
              <a:rPr lang="fr-FR" sz="1500" b="1" i="1" dirty="0" err="1">
                <a:latin typeface="+mj-lt"/>
              </a:rPr>
              <a:t>Décuq</a:t>
            </a:r>
            <a:r>
              <a:rPr lang="fr-FR" sz="1500" b="1" i="1" dirty="0">
                <a:latin typeface="+mj-lt"/>
              </a:rPr>
              <a:t>, Marjolaine Deschamps – INRAE ECOSYS</a:t>
            </a:r>
          </a:p>
          <a:p>
            <a:pPr>
              <a:buSzPts val="2400"/>
            </a:pPr>
            <a:r>
              <a:rPr lang="fr-FR" sz="1500" b="1" i="1" dirty="0">
                <a:latin typeface="+mj-lt"/>
              </a:rPr>
              <a:t>Sylvie </a:t>
            </a:r>
            <a:r>
              <a:rPr lang="fr-FR" sz="1500" b="1" i="1" dirty="0" err="1">
                <a:latin typeface="+mj-lt"/>
              </a:rPr>
              <a:t>Recous</a:t>
            </a:r>
            <a:r>
              <a:rPr lang="fr-FR" sz="1500" b="1" i="1" dirty="0">
                <a:latin typeface="+mj-lt"/>
              </a:rPr>
              <a:t> – INRAE Reims </a:t>
            </a:r>
          </a:p>
          <a:p>
            <a:pPr>
              <a:buSzPts val="2400"/>
            </a:pPr>
            <a:r>
              <a:rPr lang="fr-FR" sz="1500" b="1" i="1" dirty="0">
                <a:latin typeface="+mj-lt"/>
              </a:rPr>
              <a:t>François </a:t>
            </a:r>
            <a:r>
              <a:rPr lang="fr-FR" sz="1500" b="1" i="1" dirty="0" err="1">
                <a:latin typeface="+mj-lt"/>
              </a:rPr>
              <a:t>Lafolie</a:t>
            </a:r>
            <a:r>
              <a:rPr lang="fr-FR" sz="1500" b="1" i="1" dirty="0">
                <a:latin typeface="+mj-lt"/>
              </a:rPr>
              <a:t> – INRAE Avignon</a:t>
            </a:r>
          </a:p>
          <a:p>
            <a:pPr>
              <a:buSzPts val="2400"/>
            </a:pPr>
            <a:r>
              <a:rPr lang="fr-FR" sz="1500" b="1" i="1" dirty="0">
                <a:latin typeface="+mj-lt"/>
              </a:rPr>
              <a:t>Jean François </a:t>
            </a:r>
            <a:r>
              <a:rPr lang="fr-FR" sz="1500" b="1" i="1" dirty="0" err="1">
                <a:latin typeface="+mj-lt"/>
              </a:rPr>
              <a:t>Ouvry</a:t>
            </a:r>
            <a:r>
              <a:rPr lang="fr-FR" sz="1500" b="1" i="1" dirty="0">
                <a:latin typeface="+mj-lt"/>
              </a:rPr>
              <a:t> – AREAS</a:t>
            </a:r>
          </a:p>
          <a:p>
            <a:endParaRPr lang="fr-FR" sz="15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36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1589" y="111543"/>
            <a:ext cx="4636012" cy="3911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Réduire les usages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130464" y="223954"/>
            <a:ext cx="6318993" cy="3926297"/>
          </a:xfrm>
        </p:spPr>
        <p:txBody>
          <a:bodyPr>
            <a:normAutofit/>
          </a:bodyPr>
          <a:lstStyle/>
          <a:p>
            <a:endParaRPr lang="fr-FR" sz="1500" b="1" dirty="0">
              <a:solidFill>
                <a:srgbClr val="275662"/>
              </a:solidFill>
            </a:endParaRPr>
          </a:p>
          <a:p>
            <a:r>
              <a:rPr lang="fr-FR" sz="1500" b="1" dirty="0">
                <a:solidFill>
                  <a:srgbClr val="2756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tâche difficile</a:t>
            </a:r>
            <a:endParaRPr lang="fr-FR" sz="1500" b="1" dirty="0">
              <a:solidFill>
                <a:srgbClr val="27566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fr-FR" sz="15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980299-77A8-0B4C-968F-50336289C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" y="780020"/>
            <a:ext cx="3683108" cy="34826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1B27C7-D1C2-254E-97B5-7D1E8CA48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-11530" r="-1949" b="19115"/>
          <a:stretch/>
        </p:blipFill>
        <p:spPr>
          <a:xfrm>
            <a:off x="4035637" y="615147"/>
            <a:ext cx="5069041" cy="22006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594C750-F14B-A643-B926-C3A8D8F57696}"/>
              </a:ext>
            </a:extLst>
          </p:cNvPr>
          <p:cNvSpPr txBox="1"/>
          <p:nvPr/>
        </p:nvSpPr>
        <p:spPr>
          <a:xfrm>
            <a:off x="4111837" y="3207020"/>
            <a:ext cx="51083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Effets de « verrouillage sociotechnique »</a:t>
            </a:r>
          </a:p>
          <a:p>
            <a:r>
              <a:rPr lang="fr-FR" sz="1400" i="1" dirty="0"/>
              <a:t>Interdépendances entre les acteurs économiques engagés dans la logique de systèmes agricoles pour lesquels les pesticides jouent un rôle de pivot</a:t>
            </a:r>
          </a:p>
          <a:p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73B96F-4BE6-0841-89A7-04F1FC36ADD6}"/>
              </a:ext>
            </a:extLst>
          </p:cNvPr>
          <p:cNvSpPr/>
          <p:nvPr/>
        </p:nvSpPr>
        <p:spPr>
          <a:xfrm>
            <a:off x="6968209" y="4080032"/>
            <a:ext cx="1743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>
                <a:solidFill>
                  <a:srgbClr val="7030A0"/>
                </a:solidFill>
              </a:rPr>
              <a:t>Guichard et al., 2017 </a:t>
            </a:r>
          </a:p>
        </p:txBody>
      </p:sp>
    </p:spTree>
    <p:extLst>
      <p:ext uri="{BB962C8B-B14F-4D97-AF65-F5344CB8AC3E}">
        <p14:creationId xmlns:p14="http://schemas.microsoft.com/office/powerpoint/2010/main" val="151966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1589" y="111543"/>
            <a:ext cx="4636012" cy="3911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Réduire les usages en AC 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C467C30-7D15-374B-A4B5-7BEC2862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111543"/>
            <a:ext cx="1377150" cy="183131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7B377B0-A484-0845-9350-06E7057E3AB3}"/>
              </a:ext>
            </a:extLst>
          </p:cNvPr>
          <p:cNvSpPr txBox="1"/>
          <p:nvPr/>
        </p:nvSpPr>
        <p:spPr>
          <a:xfrm>
            <a:off x="0" y="1516482"/>
            <a:ext cx="9220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« Avec l’appui des Chambres d’Agriculture et des Instituts Techniques Agricoles, nous avons identifié </a:t>
            </a:r>
          </a:p>
          <a:p>
            <a:r>
              <a:rPr lang="fr-FR" sz="1400" i="1" dirty="0"/>
              <a:t>des situations de difficulté et d’impasses au regard des leviers et connaissances disponibles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i="1" dirty="0"/>
              <a:t>Le cas particulier de l’agriculture de conservation </a:t>
            </a:r>
            <a:r>
              <a:rPr lang="fr-FR" sz="1400" i="1" dirty="0"/>
              <a:t>; actuellement 4% environ des surfaces de grande culture.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Il n’y a pas d’alternative efficace au glyphosate pour entretenir une parcelle dans la durée sans travailler le sol.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Cette agriculture qui restaure les sols et stocke du carbone a été construite car le glyphosate permettait cette double action de détruire les couverts d’</a:t>
            </a:r>
            <a:r>
              <a:rPr lang="fr-FR" sz="1400" i="1" dirty="0" err="1"/>
              <a:t>interculture</a:t>
            </a:r>
            <a:r>
              <a:rPr lang="fr-FR" sz="1400" i="1" dirty="0"/>
              <a:t> (directive nitrate) et gérer la flore vivace. Ces agriculteurs pourraient être conduits à renoncer à leur principe et à réintroduire un travail superficiel, voire parfois un labour,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Couvrir un ensemble d’objectifs économiques, sociaux et de préservation de l’environnement et de la biodiversité est un défi technique, c’est pourquoi le rythme de transition à envisager devra donc prendre en compte des difficultés et impasses. En conséquence, le rythme d’adaptation par les agriculteurs sera affecté à la fois par ses productions, sa technicité, les équipements disponibles mais aussi des conditions pédoclimatiques particulières.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C7CBC3-135D-E549-88CE-4E621D10E240}"/>
              </a:ext>
            </a:extLst>
          </p:cNvPr>
          <p:cNvSpPr/>
          <p:nvPr/>
        </p:nvSpPr>
        <p:spPr>
          <a:xfrm>
            <a:off x="14283" y="958839"/>
            <a:ext cx="7211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Saisine INRA  - Alternatives au Glyphosate 2017 - Extrait Résumé Exécutif 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4CA1AD-E17B-B64F-8AE5-A94F43E4C6A0}"/>
              </a:ext>
            </a:extLst>
          </p:cNvPr>
          <p:cNvSpPr/>
          <p:nvPr/>
        </p:nvSpPr>
        <p:spPr>
          <a:xfrm>
            <a:off x="7025082" y="4628672"/>
            <a:ext cx="1629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 err="1">
                <a:solidFill>
                  <a:srgbClr val="7030A0"/>
                </a:solidFill>
              </a:rPr>
              <a:t>Reboud</a:t>
            </a:r>
            <a:r>
              <a:rPr lang="fr-FR" sz="1400" i="1" dirty="0">
                <a:solidFill>
                  <a:srgbClr val="7030A0"/>
                </a:solidFill>
              </a:rPr>
              <a:t> et al., 2017 </a:t>
            </a:r>
          </a:p>
        </p:txBody>
      </p:sp>
    </p:spTree>
    <p:extLst>
      <p:ext uri="{BB962C8B-B14F-4D97-AF65-F5344CB8AC3E}">
        <p14:creationId xmlns:p14="http://schemas.microsoft.com/office/powerpoint/2010/main" val="61585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3409" y="32647"/>
            <a:ext cx="6954886" cy="539388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Travail du sol et usage de pesticides</a:t>
            </a:r>
          </a:p>
        </p:txBody>
      </p:sp>
      <p:pic>
        <p:nvPicPr>
          <p:cNvPr id="11" name="Image 10" descr="Description : Macintosh HD:Users:benoit:Documents:Pierre:Expertise:14-Arvalis W du sol:ACTES_COLLOQUE_QUAE:Agreste:Travail du Sol et IFT.pdf">
            <a:extLst>
              <a:ext uri="{FF2B5EF4-FFF2-40B4-BE49-F238E27FC236}">
                <a16:creationId xmlns:a16="http://schemas.microsoft.com/office/drawing/2014/main" id="{8B09D9DB-5E6A-D244-92E0-0072483838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3" y="761298"/>
            <a:ext cx="4053138" cy="36186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EB25DAD-0B34-AD49-8705-F147D6BDF191}"/>
              </a:ext>
            </a:extLst>
          </p:cNvPr>
          <p:cNvSpPr txBox="1"/>
          <p:nvPr/>
        </p:nvSpPr>
        <p:spPr>
          <a:xfrm>
            <a:off x="4417051" y="2591808"/>
            <a:ext cx="4726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La suppression du labour entraîne des changements de stratégie de la protection des cultures :</a:t>
            </a:r>
          </a:p>
          <a:p>
            <a:pPr marL="180975" lvl="1"/>
            <a:r>
              <a:rPr lang="fr-FR" sz="1400" dirty="0"/>
              <a:t>+ Pression de </a:t>
            </a:r>
            <a:r>
              <a:rPr lang="fr-FR" sz="1400" dirty="0" err="1"/>
              <a:t>bioagresseurs</a:t>
            </a:r>
            <a:r>
              <a:rPr lang="fr-FR" sz="1400" dirty="0"/>
              <a:t> </a:t>
            </a:r>
          </a:p>
          <a:p>
            <a:pPr marL="180975" lvl="1"/>
            <a:r>
              <a:rPr lang="fr-FR" sz="1400" dirty="0"/>
              <a:t>+ Contrôle flore de graminées et usage d’herbicides non sélectifs en </a:t>
            </a:r>
            <a:r>
              <a:rPr lang="fr-FR" sz="1400" dirty="0" err="1"/>
              <a:t>interculture</a:t>
            </a:r>
            <a:endParaRPr lang="fr-FR" sz="1400" dirty="0"/>
          </a:p>
          <a:p>
            <a:pPr marL="180975" lvl="1"/>
            <a:r>
              <a:rPr lang="fr-FR" sz="1400" dirty="0"/>
              <a:t>+ Usage des herbicides à large spectre à action foliaire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1DE61-7016-BC44-AC95-F3C80705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2" y="534926"/>
            <a:ext cx="1359791" cy="203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CD545-1BAB-E346-8C28-590F52F46A9E}"/>
              </a:ext>
            </a:extLst>
          </p:cNvPr>
          <p:cNvSpPr/>
          <p:nvPr/>
        </p:nvSpPr>
        <p:spPr>
          <a:xfrm>
            <a:off x="5277167" y="4072199"/>
            <a:ext cx="3940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>
                <a:solidFill>
                  <a:srgbClr val="7030A0"/>
                </a:solidFill>
              </a:rPr>
              <a:t>QUAE - </a:t>
            </a:r>
            <a:r>
              <a:rPr lang="fr-FR" sz="1400" i="1" dirty="0" err="1">
                <a:solidFill>
                  <a:srgbClr val="7030A0"/>
                </a:solidFill>
              </a:rPr>
              <a:t>Labreuche</a:t>
            </a:r>
            <a:r>
              <a:rPr lang="fr-FR" sz="1400" i="1" dirty="0">
                <a:solidFill>
                  <a:srgbClr val="7030A0"/>
                </a:solidFill>
              </a:rPr>
              <a:t> et al., 2014, Cordeau et al., 2024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B25181-9DD8-8046-BCB0-9BA17530CD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36" y="176879"/>
            <a:ext cx="1449458" cy="22797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D33917-0339-0B41-BA19-B8A7038AA8A1}"/>
              </a:ext>
            </a:extLst>
          </p:cNvPr>
          <p:cNvSpPr/>
          <p:nvPr/>
        </p:nvSpPr>
        <p:spPr>
          <a:xfrm>
            <a:off x="2643666" y="4494982"/>
            <a:ext cx="4264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 err="1">
                <a:solidFill>
                  <a:srgbClr val="7030A0"/>
                </a:solidFill>
              </a:rPr>
              <a:t>Cf</a:t>
            </a:r>
            <a:r>
              <a:rPr lang="fr-FR" sz="1400" i="1" dirty="0">
                <a:solidFill>
                  <a:srgbClr val="7030A0"/>
                </a:solidFill>
              </a:rPr>
              <a:t> Chapitres Benoit et al., 2024 ; Colbach et Vacher, 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C858FE-63DC-5449-8CB1-18EB96910788}"/>
              </a:ext>
            </a:extLst>
          </p:cNvPr>
          <p:cNvSpPr/>
          <p:nvPr/>
        </p:nvSpPr>
        <p:spPr>
          <a:xfrm>
            <a:off x="7594933" y="4494982"/>
            <a:ext cx="1501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 err="1">
                <a:solidFill>
                  <a:srgbClr val="7030A0"/>
                </a:solidFill>
              </a:rPr>
              <a:t>Alleto</a:t>
            </a:r>
            <a:r>
              <a:rPr lang="fr-FR" sz="1400" i="1" dirty="0">
                <a:solidFill>
                  <a:srgbClr val="7030A0"/>
                </a:solidFill>
              </a:rPr>
              <a:t> et al., 2024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9941D09-C43C-8C46-8764-363D7FE023E8}"/>
              </a:ext>
            </a:extLst>
          </p:cNvPr>
          <p:cNvCxnSpPr>
            <a:cxnSpLocks/>
          </p:cNvCxnSpPr>
          <p:nvPr/>
        </p:nvCxnSpPr>
        <p:spPr>
          <a:xfrm>
            <a:off x="7708076" y="4379976"/>
            <a:ext cx="374904" cy="11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7C9BFBA-FED6-C445-A428-00DE75A0BBDD}"/>
              </a:ext>
            </a:extLst>
          </p:cNvPr>
          <p:cNvCxnSpPr>
            <a:cxnSpLocks/>
          </p:cNvCxnSpPr>
          <p:nvPr/>
        </p:nvCxnSpPr>
        <p:spPr>
          <a:xfrm flipH="1">
            <a:off x="5346727" y="4379976"/>
            <a:ext cx="690471" cy="183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7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3409" y="32647"/>
            <a:ext cx="6954886" cy="539388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Réduction du travail du sol et ses effets multiples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0" y="761298"/>
            <a:ext cx="8467594" cy="3926297"/>
          </a:xfrm>
        </p:spPr>
        <p:txBody>
          <a:bodyPr>
            <a:normAutofit/>
          </a:bodyPr>
          <a:lstStyle/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Travail du sol et usage de pesticides</a:t>
            </a: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Travail du sol et transfert des sols vers l’eau et l’air</a:t>
            </a: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254000">
              <a:spcAft>
                <a:spcPts val="300"/>
              </a:spcAft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Via des modifications des propriétés </a:t>
            </a:r>
          </a:p>
          <a:p>
            <a:pPr marL="933450" lvl="1" indent="-254000">
              <a:spcBef>
                <a:spcPts val="0"/>
              </a:spcBef>
              <a:spcAft>
                <a:spcPts val="300"/>
              </a:spcAft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Physiques et hydrodynamiques</a:t>
            </a:r>
          </a:p>
          <a:p>
            <a:pPr marL="933450" lvl="1" indent="-254000">
              <a:spcBef>
                <a:spcPts val="0"/>
              </a:spcBef>
              <a:spcAft>
                <a:spcPts val="300"/>
              </a:spcAft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Physico-chimiques (OM, pH, </a:t>
            </a:r>
            <a:r>
              <a:rPr lang="fr-FR" sz="1350" dirty="0" err="1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mulch</a:t>
            </a: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33450" lvl="1" indent="-254000">
              <a:spcBef>
                <a:spcPts val="0"/>
              </a:spcBef>
              <a:spcAft>
                <a:spcPts val="300"/>
              </a:spcAft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Biologiques and microbiologiques (communautés microbiennes, faune du sol)</a:t>
            </a:r>
          </a:p>
          <a:p>
            <a:pPr marL="257175" indent="-257175">
              <a:spcAft>
                <a:spcPts val="300"/>
              </a:spcAft>
              <a:buClr>
                <a:srgbClr val="00A3A6"/>
              </a:buClr>
              <a:buFont typeface="Wingdings" pitchFamily="2" charset="2"/>
              <a:buChar char="§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263525">
              <a:buClr>
                <a:srgbClr val="00A3A6"/>
              </a:buClr>
              <a:buFont typeface="Wingdings" pitchFamily="2" charset="2"/>
              <a:buChar char="§"/>
              <a:tabLst>
                <a:tab pos="398463" algn="l"/>
              </a:tabLst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effets en interactions avec le climat et la nature des sols et les autres pratiques culturales</a:t>
            </a: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Agriculture de conservation : bien plus que la réduction du travail du sol</a:t>
            </a:r>
          </a:p>
          <a:p>
            <a:pPr marL="715963" lvl="1" indent="-26352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Couverts intermédiaires</a:t>
            </a:r>
          </a:p>
          <a:p>
            <a:pPr marL="715963" lvl="1" indent="-26352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Allongement de la rotation </a:t>
            </a:r>
          </a:p>
          <a:p>
            <a:pPr marL="715963" lvl="1" indent="-263525">
              <a:buClr>
                <a:srgbClr val="00A3A6"/>
              </a:buClr>
              <a:buFont typeface="Wingdings" pitchFamily="2" charset="2"/>
              <a:buChar char="§"/>
            </a:pPr>
            <a:r>
              <a:rPr lang="fr-FR" sz="1350" dirty="0">
                <a:solidFill>
                  <a:srgbClr val="00A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Diversification des cultures</a:t>
            </a:r>
          </a:p>
          <a:p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7E7C6-847D-754E-BD86-C67F5D06232D}"/>
              </a:ext>
            </a:extLst>
          </p:cNvPr>
          <p:cNvSpPr/>
          <p:nvPr/>
        </p:nvSpPr>
        <p:spPr>
          <a:xfrm>
            <a:off x="5534268" y="1194455"/>
            <a:ext cx="31751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rgbClr val="7030A0"/>
                </a:solidFill>
              </a:rPr>
              <a:t>Barriuso</a:t>
            </a:r>
            <a:r>
              <a:rPr lang="fr-FR" sz="1400" i="1" dirty="0">
                <a:solidFill>
                  <a:srgbClr val="7030A0"/>
                </a:solidFill>
              </a:rPr>
              <a:t>  et al., 2008 ;  </a:t>
            </a:r>
            <a:r>
              <a:rPr lang="fr-FR" sz="1400" i="1" dirty="0" err="1">
                <a:solidFill>
                  <a:srgbClr val="7030A0"/>
                </a:solidFill>
              </a:rPr>
              <a:t>Alletto</a:t>
            </a:r>
            <a:r>
              <a:rPr lang="fr-FR" sz="1400" i="1" dirty="0">
                <a:solidFill>
                  <a:srgbClr val="7030A0"/>
                </a:solidFill>
              </a:rPr>
              <a:t> et al., 2010 ; Benoit et al., 2014 ; Bedos et al., 2018,  </a:t>
            </a:r>
            <a:r>
              <a:rPr lang="fr-FR" sz="1400" i="1" dirty="0" err="1">
                <a:solidFill>
                  <a:srgbClr val="7030A0"/>
                </a:solidFill>
              </a:rPr>
              <a:t>Alletto</a:t>
            </a:r>
            <a:r>
              <a:rPr lang="fr-FR" sz="1400" i="1" dirty="0">
                <a:solidFill>
                  <a:srgbClr val="7030A0"/>
                </a:solidFill>
              </a:rPr>
              <a:t> et al.,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153021-28DE-934F-9A6B-983D17F9FD73}"/>
              </a:ext>
            </a:extLst>
          </p:cNvPr>
          <p:cNvSpPr/>
          <p:nvPr/>
        </p:nvSpPr>
        <p:spPr>
          <a:xfrm>
            <a:off x="6874531" y="3646799"/>
            <a:ext cx="18349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rgbClr val="7030A0"/>
                </a:solidFill>
              </a:rPr>
              <a:t>Erensstein</a:t>
            </a:r>
            <a:r>
              <a:rPr lang="fr-FR" sz="1400" i="1" dirty="0">
                <a:solidFill>
                  <a:srgbClr val="7030A0"/>
                </a:solidFill>
              </a:rPr>
              <a:t> et al., 2003; </a:t>
            </a:r>
            <a:r>
              <a:rPr lang="fr-FR" sz="1400" i="1" dirty="0" err="1">
                <a:solidFill>
                  <a:srgbClr val="7030A0"/>
                </a:solidFill>
              </a:rPr>
              <a:t>Derpsch</a:t>
            </a:r>
            <a:r>
              <a:rPr lang="fr-FR" sz="1400" i="1" dirty="0">
                <a:solidFill>
                  <a:srgbClr val="7030A0"/>
                </a:solidFill>
              </a:rPr>
              <a:t> et al., 2010; FAO, 2012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2402AB-FB19-9B44-BD43-1B3E647663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53" y="1823319"/>
            <a:ext cx="1252484" cy="8317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09EA29-53FE-9340-94AF-EC0246131C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45" y="3669994"/>
            <a:ext cx="1536000" cy="11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95EA19-E9D8-4F4A-97B8-AA127F4E23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25" y="3840558"/>
            <a:ext cx="1535999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6607" y="28925"/>
            <a:ext cx="6660525" cy="539388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Interactions type de sol x climat x pratiques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1A9509-553E-F24F-BDD4-0C11FF3E9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827" y="821982"/>
            <a:ext cx="1664982" cy="17994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B435F3-B3FC-844D-BC31-6087B625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6" y="834766"/>
            <a:ext cx="1773956" cy="180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2B8411-688A-BD49-BBFA-4CABD1F820D7}"/>
              </a:ext>
            </a:extLst>
          </p:cNvPr>
          <p:cNvSpPr/>
          <p:nvPr/>
        </p:nvSpPr>
        <p:spPr>
          <a:xfrm>
            <a:off x="758956" y="2765257"/>
            <a:ext cx="1589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900" dirty="0">
                <a:latin typeface="Trebuchet MS" panose="020B0703020202090204" pitchFamily="34" charset="0"/>
              </a:rPr>
              <a:t>État de surface peu ruisselant d’un sol limoneux argileux après un travail du sol profond 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F4C52E9-FF6E-9E45-9B9B-5BB63479B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031" y="834767"/>
            <a:ext cx="1651320" cy="1786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FFC1AF-E40D-AF4A-BBCC-65FAF25E65BD}"/>
              </a:ext>
            </a:extLst>
          </p:cNvPr>
          <p:cNvSpPr/>
          <p:nvPr/>
        </p:nvSpPr>
        <p:spPr>
          <a:xfrm>
            <a:off x="784902" y="2424475"/>
            <a:ext cx="1284326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825" dirty="0">
                <a:solidFill>
                  <a:schemeClr val="bg1"/>
                </a:solidFill>
                <a:latin typeface="Trebuchet MS" panose="020B0703020202090204" pitchFamily="34" charset="0"/>
              </a:rPr>
              <a:t>© Jean-François </a:t>
            </a:r>
            <a:r>
              <a:rPr lang="fr-FR" sz="825" dirty="0" err="1">
                <a:solidFill>
                  <a:schemeClr val="bg1"/>
                </a:solidFill>
                <a:latin typeface="Trebuchet MS" panose="020B0703020202090204" pitchFamily="34" charset="0"/>
              </a:rPr>
              <a:t>Ouvry</a:t>
            </a:r>
            <a:r>
              <a:rPr lang="fr-FR" sz="825" dirty="0">
                <a:solidFill>
                  <a:schemeClr val="bg1"/>
                </a:solidFill>
                <a:latin typeface="Trebuchet MS" panose="020B0703020202090204" pitchFamily="34" charset="0"/>
              </a:rPr>
              <a:t>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9EB03C-1BF3-3543-860A-448A67456BB0}"/>
              </a:ext>
            </a:extLst>
          </p:cNvPr>
          <p:cNvSpPr/>
          <p:nvPr/>
        </p:nvSpPr>
        <p:spPr>
          <a:xfrm>
            <a:off x="2775105" y="847419"/>
            <a:ext cx="1284326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825" dirty="0">
                <a:solidFill>
                  <a:schemeClr val="bg1"/>
                </a:solidFill>
                <a:latin typeface="Trebuchet MS" panose="020B0703020202090204" pitchFamily="34" charset="0"/>
              </a:rPr>
              <a:t>© Jean-François </a:t>
            </a:r>
            <a:r>
              <a:rPr lang="fr-FR" sz="825" dirty="0" err="1">
                <a:solidFill>
                  <a:schemeClr val="bg1"/>
                </a:solidFill>
                <a:latin typeface="Trebuchet MS" panose="020B0703020202090204" pitchFamily="34" charset="0"/>
              </a:rPr>
              <a:t>Ouvry</a:t>
            </a:r>
            <a:r>
              <a:rPr lang="fr-FR" sz="825" dirty="0">
                <a:solidFill>
                  <a:schemeClr val="bg1"/>
                </a:solidFill>
                <a:latin typeface="Trebuchet MS" panose="020B0703020202090204" pitchFamily="34" charset="0"/>
              </a:rPr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3B0320-0CD3-C14F-B6CB-1C124F861AEF}"/>
              </a:ext>
            </a:extLst>
          </p:cNvPr>
          <p:cNvSpPr/>
          <p:nvPr/>
        </p:nvSpPr>
        <p:spPr>
          <a:xfrm>
            <a:off x="5231783" y="2401193"/>
            <a:ext cx="1284326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825" dirty="0">
                <a:solidFill>
                  <a:schemeClr val="bg1"/>
                </a:solidFill>
                <a:latin typeface="Trebuchet MS" panose="020B0703020202090204" pitchFamily="34" charset="0"/>
              </a:rPr>
              <a:t>© Jean-François </a:t>
            </a:r>
            <a:r>
              <a:rPr lang="fr-FR" sz="825" dirty="0" err="1">
                <a:solidFill>
                  <a:schemeClr val="bg1"/>
                </a:solidFill>
                <a:latin typeface="Trebuchet MS" panose="020B0703020202090204" pitchFamily="34" charset="0"/>
              </a:rPr>
              <a:t>Ouvry</a:t>
            </a:r>
            <a:r>
              <a:rPr lang="fr-FR" sz="825" dirty="0">
                <a:solidFill>
                  <a:schemeClr val="bg1"/>
                </a:solidFill>
                <a:latin typeface="Trebuchet MS" panose="020B0703020202090204" pitchFamily="34" charset="0"/>
              </a:rPr>
              <a:t>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20DCA2-A438-4E47-8AFC-31F759415B05}"/>
              </a:ext>
            </a:extLst>
          </p:cNvPr>
          <p:cNvSpPr/>
          <p:nvPr/>
        </p:nvSpPr>
        <p:spPr>
          <a:xfrm>
            <a:off x="2806031" y="2742953"/>
            <a:ext cx="172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900" dirty="0">
                <a:latin typeface="Trebuchet MS" panose="020B0703020202090204" pitchFamily="34" charset="0"/>
              </a:rPr>
              <a:t>État de surface peu ruisselant d’un sol limoneux battant, en fin d’automne, après un travail superficiel.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9FF4F9-9957-254C-8A4C-C06E5A1F489A}"/>
              </a:ext>
            </a:extLst>
          </p:cNvPr>
          <p:cNvSpPr/>
          <p:nvPr/>
        </p:nvSpPr>
        <p:spPr>
          <a:xfrm>
            <a:off x="4718360" y="2742953"/>
            <a:ext cx="1775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900" dirty="0">
                <a:latin typeface="Trebuchet MS" panose="020B0703020202090204" pitchFamily="34" charset="0"/>
              </a:rPr>
              <a:t>État de surface d’un sol de limon battant après un semis direct de céréale d’automne sous couvert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51CCC3D-91B0-E74E-BF0D-BE4CFCF08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254" y="3509995"/>
            <a:ext cx="1716318" cy="11801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0D7D50C-7455-2041-9512-B31E66F52AE2}"/>
              </a:ext>
            </a:extLst>
          </p:cNvPr>
          <p:cNvSpPr/>
          <p:nvPr/>
        </p:nvSpPr>
        <p:spPr>
          <a:xfrm>
            <a:off x="3813678" y="3895589"/>
            <a:ext cx="2144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900" dirty="0">
                <a:latin typeface="Trebuchet MS" panose="020B0703020202090204" pitchFamily="34" charset="0"/>
              </a:rPr>
              <a:t>État de surface d’un sol de limon battant après un semis de betterave selon la technique du </a:t>
            </a:r>
            <a:r>
              <a:rPr lang="fr-FR" sz="900" dirty="0" err="1">
                <a:latin typeface="Trebuchet MS" panose="020B0703020202090204" pitchFamily="34" charset="0"/>
              </a:rPr>
              <a:t>strip</a:t>
            </a:r>
            <a:r>
              <a:rPr lang="fr-FR" sz="900" dirty="0">
                <a:latin typeface="Trebuchet MS" panose="020B0703020202090204" pitchFamily="34" charset="0"/>
              </a:rPr>
              <a:t>-till. © Jean-François </a:t>
            </a:r>
            <a:r>
              <a:rPr lang="fr-FR" sz="900" dirty="0" err="1">
                <a:latin typeface="Trebuchet MS" panose="020B0703020202090204" pitchFamily="34" charset="0"/>
              </a:rPr>
              <a:t>Ouvry</a:t>
            </a:r>
            <a:r>
              <a:rPr lang="fr-FR" sz="900" dirty="0">
                <a:latin typeface="Trebuchet MS" panose="020B0703020202090204" pitchFamily="34" charset="0"/>
              </a:rPr>
              <a:t> , AREAS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17FB18-4FE5-C64A-830B-E7868CE42554}"/>
              </a:ext>
            </a:extLst>
          </p:cNvPr>
          <p:cNvSpPr txBox="1"/>
          <p:nvPr/>
        </p:nvSpPr>
        <p:spPr>
          <a:xfrm>
            <a:off x="6073879" y="4453364"/>
            <a:ext cx="3151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</a:rPr>
              <a:t>Benoit et al., 2021 in QUAE, </a:t>
            </a:r>
            <a:r>
              <a:rPr lang="fr-FR" sz="1400" i="1" dirty="0" err="1">
                <a:solidFill>
                  <a:srgbClr val="7030A0"/>
                </a:solidFill>
              </a:rPr>
              <a:t>Boiffin</a:t>
            </a:r>
            <a:r>
              <a:rPr lang="fr-FR" sz="1400" i="1" dirty="0">
                <a:solidFill>
                  <a:srgbClr val="7030A0"/>
                </a:solidFill>
              </a:rPr>
              <a:t> et al.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03F62A-5691-7D42-B04C-E76228B24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66" y="957065"/>
            <a:ext cx="2159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7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2821" y="208997"/>
            <a:ext cx="7855682" cy="39119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Références terrain en France sur des systèmes bas intrants</a:t>
            </a:r>
            <a:br>
              <a:rPr lang="fr-FR" sz="2000" b="1" dirty="0">
                <a:solidFill>
                  <a:srgbClr val="00A3A6"/>
                </a:solidFill>
              </a:rPr>
            </a:br>
            <a:endParaRPr lang="fr-FR" sz="2000" b="1" dirty="0">
              <a:solidFill>
                <a:srgbClr val="00A3A6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6BA90DF-60A5-9344-A8EF-534BFCBCB649}"/>
              </a:ext>
            </a:extLst>
          </p:cNvPr>
          <p:cNvGrpSpPr/>
          <p:nvPr/>
        </p:nvGrpSpPr>
        <p:grpSpPr>
          <a:xfrm>
            <a:off x="638827" y="3162889"/>
            <a:ext cx="7991605" cy="1822470"/>
            <a:chOff x="1164566" y="3162889"/>
            <a:chExt cx="6495976" cy="1444539"/>
          </a:xfrm>
        </p:grpSpPr>
        <p:sp>
          <p:nvSpPr>
            <p:cNvPr id="27" name="Text Box 412">
              <a:extLst>
                <a:ext uri="{FF2B5EF4-FFF2-40B4-BE49-F238E27FC236}">
                  <a16:creationId xmlns:a16="http://schemas.microsoft.com/office/drawing/2014/main" id="{EF500E87-813B-334D-AC4C-EAAFA64BB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082045" y="4090809"/>
              <a:ext cx="82105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600" b="1" i="1">
                  <a:solidFill>
                    <a:schemeClr val="bg1"/>
                  </a:solidFill>
                  <a:latin typeface="Arial" charset="0"/>
                  <a:cs typeface="Arial" charset="0"/>
                </a:rPr>
                <a:t>© Simon Giuliano</a:t>
              </a:r>
            </a:p>
          </p:txBody>
        </p:sp>
        <p:sp>
          <p:nvSpPr>
            <p:cNvPr id="28" name="Text Box 412">
              <a:extLst>
                <a:ext uri="{FF2B5EF4-FFF2-40B4-BE49-F238E27FC236}">
                  <a16:creationId xmlns:a16="http://schemas.microsoft.com/office/drawing/2014/main" id="{680E4F96-09F4-5845-AB37-5580C3A72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171163" y="3997346"/>
              <a:ext cx="7457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600" b="1" i="1">
                  <a:solidFill>
                    <a:schemeClr val="bg1"/>
                  </a:solidFill>
                  <a:latin typeface="Arial" charset="0"/>
                  <a:cs typeface="Arial" charset="0"/>
                </a:rPr>
                <a:t>© Lionel Alletto</a:t>
              </a:r>
            </a:p>
          </p:txBody>
        </p:sp>
        <p:sp>
          <p:nvSpPr>
            <p:cNvPr id="29" name="Text Box 412">
              <a:extLst>
                <a:ext uri="{FF2B5EF4-FFF2-40B4-BE49-F238E27FC236}">
                  <a16:creationId xmlns:a16="http://schemas.microsoft.com/office/drawing/2014/main" id="{CD69F164-B6C6-B14F-9590-B65667751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195350" y="3443415"/>
              <a:ext cx="7457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defTabSz="41148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fr-FR" sz="600" b="1" i="1">
                  <a:solidFill>
                    <a:schemeClr val="bg1"/>
                  </a:solidFill>
                  <a:latin typeface="Arial" charset="0"/>
                  <a:cs typeface="Arial" charset="0"/>
                </a:rPr>
                <a:t>© Lionel Alletto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5D4F49B-EB4E-824D-804C-88C85CE93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12"/>
            <a:stretch/>
          </p:blipFill>
          <p:spPr>
            <a:xfrm>
              <a:off x="1206491" y="3185878"/>
              <a:ext cx="1263949" cy="88820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690EDCD-3A64-2047-90D9-01251FF4F2E6}"/>
                </a:ext>
              </a:extLst>
            </p:cNvPr>
            <p:cNvSpPr/>
            <p:nvPr/>
          </p:nvSpPr>
          <p:spPr>
            <a:xfrm>
              <a:off x="1164566" y="3827625"/>
              <a:ext cx="130838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Site de Grignon </a:t>
              </a:r>
            </a:p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(© Google 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Earth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) </a:t>
              </a:r>
              <a:endParaRPr lang="fr-FR" sz="600" kern="50" dirty="0">
                <a:solidFill>
                  <a:srgbClr val="FFFFFF"/>
                </a:solidFill>
                <a:latin typeface="Times New Roman"/>
                <a:ea typeface="Andale Sans UI"/>
              </a:endParaRPr>
            </a:p>
          </p:txBody>
        </p:sp>
        <p:pic>
          <p:nvPicPr>
            <p:cNvPr id="34" name="Image 5">
              <a:extLst>
                <a:ext uri="{FF2B5EF4-FFF2-40B4-BE49-F238E27FC236}">
                  <a16:creationId xmlns:a16="http://schemas.microsoft.com/office/drawing/2014/main" id="{0ABBFA16-F57B-A849-A93E-ED5E61FD0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083" y="3185878"/>
              <a:ext cx="1354843" cy="888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7CF44B-8952-774F-9122-AE97871AE313}"/>
                </a:ext>
              </a:extLst>
            </p:cNvPr>
            <p:cNvSpPr/>
            <p:nvPr/>
          </p:nvSpPr>
          <p:spPr>
            <a:xfrm>
              <a:off x="3007560" y="3827625"/>
              <a:ext cx="13433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Site de Dijon</a:t>
              </a:r>
            </a:p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(© P. 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Farcy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, INRA) </a:t>
              </a:r>
              <a:endParaRPr lang="fr-FR" sz="600" kern="50" dirty="0">
                <a:solidFill>
                  <a:srgbClr val="FFFFFF"/>
                </a:solidFill>
                <a:latin typeface="Times New Roman"/>
                <a:ea typeface="Andale Sans UI"/>
              </a:endParaRPr>
            </a:p>
          </p:txBody>
        </p:sp>
        <p:pic>
          <p:nvPicPr>
            <p:cNvPr id="36" name="Picture 2" descr="Description : D:\Users\Ubertosi\Documents\Sauvegarde\AGROSUP\Recherche\FABER\FABER\photos\Profil_A1\IMG_0262.jpg">
              <a:extLst>
                <a:ext uri="{FF2B5EF4-FFF2-40B4-BE49-F238E27FC236}">
                  <a16:creationId xmlns:a16="http://schemas.microsoft.com/office/drawing/2014/main" id="{C3D2E137-22D6-0348-A37C-F6541C730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828" y="3185462"/>
              <a:ext cx="591536" cy="88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EE3F51-965C-6747-9E7E-F04B5BD0E0E3}"/>
                </a:ext>
              </a:extLst>
            </p:cNvPr>
            <p:cNvSpPr/>
            <p:nvPr/>
          </p:nvSpPr>
          <p:spPr>
            <a:xfrm>
              <a:off x="2406704" y="3753374"/>
              <a:ext cx="7093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Site de Dijon</a:t>
              </a:r>
            </a:p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(© B. 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Nicolardot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,</a:t>
              </a:r>
            </a:p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 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AgroSup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 Dijon) </a:t>
              </a:r>
              <a:endParaRPr lang="fr-FR" sz="600" kern="50" dirty="0">
                <a:solidFill>
                  <a:srgbClr val="FFFFFF"/>
                </a:solidFill>
                <a:latin typeface="Times New Roman"/>
                <a:ea typeface="Andale Sans UI"/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4CC6170-14C3-F64F-A54B-EFA2BB1DE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320" y="3217444"/>
              <a:ext cx="1101726" cy="85663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3EBA8F-530E-3347-B89B-757754A8A43B}"/>
                </a:ext>
              </a:extLst>
            </p:cNvPr>
            <p:cNvSpPr/>
            <p:nvPr/>
          </p:nvSpPr>
          <p:spPr>
            <a:xfrm>
              <a:off x="4350920" y="3829593"/>
              <a:ext cx="142795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Site d’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Auzeville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 </a:t>
              </a:r>
            </a:p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(© E. Justes, INRA) </a:t>
              </a:r>
              <a:endParaRPr lang="fr-FR" sz="600" kern="50" dirty="0">
                <a:solidFill>
                  <a:srgbClr val="FFFFFF"/>
                </a:solidFill>
                <a:latin typeface="Times New Roman"/>
                <a:ea typeface="Andale Sans UI"/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A3736AF-8F88-334E-85B9-59B066FC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046" y="3217444"/>
              <a:ext cx="1101726" cy="85663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91AF4CC-A8DF-8942-9C16-D74EF543C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05"/>
            <a:stretch/>
          </p:blipFill>
          <p:spPr>
            <a:xfrm>
              <a:off x="6586772" y="3217444"/>
              <a:ext cx="734478" cy="856638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1474DE-461D-394F-B6EF-6EB59783C7B6}"/>
                </a:ext>
              </a:extLst>
            </p:cNvPr>
            <p:cNvSpPr/>
            <p:nvPr/>
          </p:nvSpPr>
          <p:spPr>
            <a:xfrm>
              <a:off x="5809081" y="3919957"/>
              <a:ext cx="1803698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Site de Lamothe (© L. 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Alletto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, EI </a:t>
              </a:r>
              <a:r>
                <a:rPr lang="fr-FR" sz="600" kern="1000" dirty="0" err="1">
                  <a:solidFill>
                    <a:srgbClr val="FFFFFF"/>
                  </a:solidFill>
                  <a:ea typeface="Calibri-Bold"/>
                  <a:cs typeface="Arial"/>
                </a:rPr>
                <a:t>Purpan</a:t>
              </a:r>
              <a:r>
                <a:rPr lang="fr-FR" sz="600" kern="1000" dirty="0">
                  <a:solidFill>
                    <a:srgbClr val="FFFFFF"/>
                  </a:solidFill>
                  <a:ea typeface="Calibri-Bold"/>
                  <a:cs typeface="Arial"/>
                </a:rPr>
                <a:t>) </a:t>
              </a:r>
              <a:endParaRPr lang="fr-FR" sz="600" kern="50" dirty="0">
                <a:solidFill>
                  <a:srgbClr val="FFFFFF"/>
                </a:solidFill>
                <a:latin typeface="Times New Roman"/>
                <a:ea typeface="Andale Sans U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CF778F-7690-B148-B313-31D4126D5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583" y="4191930"/>
              <a:ext cx="622859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fr-FR" sz="1050" b="1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Projets :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</a:t>
              </a:r>
              <a:r>
                <a:rPr lang="fr-FR" sz="1050" dirty="0" err="1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MicMac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Design (</a:t>
              </a:r>
              <a:r>
                <a:rPr lang="fr-FR" sz="1050" dirty="0" err="1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Eric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Justes, INRA / ANR </a:t>
              </a:r>
              <a:r>
                <a:rPr lang="fr-FR" sz="1050" dirty="0" err="1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Systerra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), SystemEco</a:t>
              </a:r>
              <a:r>
                <a:rPr lang="fr-FR" sz="1050" baseline="3000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4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(Nicolas Munier-</a:t>
              </a:r>
              <a:r>
                <a:rPr lang="fr-FR" sz="1050" dirty="0" err="1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Jolain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, INRA / ONEMA), </a:t>
              </a:r>
            </a:p>
            <a:p>
              <a:pPr algn="just"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               </a:t>
              </a:r>
              <a:r>
                <a:rPr lang="fr-FR" sz="1050" dirty="0" err="1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Ecopest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(Laure Mamy, INRA / ONEMA), </a:t>
              </a:r>
              <a:r>
                <a:rPr lang="fr-FR" sz="1050" dirty="0" err="1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Perform</a:t>
              </a:r>
              <a:r>
                <a:rPr lang="fr-FR" sz="1050" dirty="0">
                  <a:solidFill>
                    <a:srgbClr val="000000"/>
                  </a:solidFill>
                  <a:cs typeface="Arial" charset="0"/>
                  <a:sym typeface="Wingdings" panose="05000000000000000000" pitchFamily="2" charset="2"/>
                </a:rPr>
                <a:t> (Laure Mamy, INRA / ONEMA)</a:t>
              </a:r>
              <a:endParaRPr lang="fr-FR" sz="105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E700CDC-F74D-CF48-9FBD-8E3EB024A8D8}"/>
              </a:ext>
            </a:extLst>
          </p:cNvPr>
          <p:cNvSpPr txBox="1"/>
          <p:nvPr/>
        </p:nvSpPr>
        <p:spPr>
          <a:xfrm>
            <a:off x="7371420" y="4497175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2010 - 2017</a:t>
            </a:r>
          </a:p>
        </p:txBody>
      </p:sp>
      <p:pic>
        <p:nvPicPr>
          <p:cNvPr id="44" name="Image 4" descr="CarteDispositifExpe.pdf">
            <a:extLst>
              <a:ext uri="{FF2B5EF4-FFF2-40B4-BE49-F238E27FC236}">
                <a16:creationId xmlns:a16="http://schemas.microsoft.com/office/drawing/2014/main" id="{5FEC51BF-EA6D-6A42-8D7F-30386B335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t="30565" r="7220" b="30925"/>
          <a:stretch>
            <a:fillRect/>
          </a:stretch>
        </p:blipFill>
        <p:spPr bwMode="auto">
          <a:xfrm>
            <a:off x="5641690" y="1416386"/>
            <a:ext cx="2214653" cy="181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98E8CDBC-005B-E247-83DF-93A8C21A1DD7}"/>
              </a:ext>
            </a:extLst>
          </p:cNvPr>
          <p:cNvSpPr txBox="1"/>
          <p:nvPr/>
        </p:nvSpPr>
        <p:spPr>
          <a:xfrm>
            <a:off x="0" y="548680"/>
            <a:ext cx="8964488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 des flux de pesticides vers les eaux souterraines dans des systèmes innovants de grandes cultures</a:t>
            </a:r>
          </a:p>
          <a:p>
            <a:pPr marL="285750" indent="-285750" algn="just">
              <a:lnSpc>
                <a:spcPct val="114000"/>
              </a:lnSpc>
              <a:buClr>
                <a:srgbClr val="C5DD01"/>
              </a:buClr>
              <a:buFont typeface="Wingdings" pitchFamily="2" charset="2"/>
              <a:buChar char="v"/>
            </a:pPr>
            <a:r>
              <a:rPr lang="fr-F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d’un réseau de 4 sites expérimentaux de longue durée</a:t>
            </a:r>
          </a:p>
          <a:p>
            <a:pPr algn="just">
              <a:lnSpc>
                <a:spcPct val="114000"/>
              </a:lnSpc>
              <a:buClr>
                <a:srgbClr val="C5DD01"/>
              </a:buClr>
            </a:pPr>
            <a:endParaRPr lang="fr-F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BC33D2-3D8A-E340-AD9F-67DAF6077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68" y="1116636"/>
            <a:ext cx="60499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 defTabSz="449263" fontAlgn="base">
              <a:spcBef>
                <a:spcPct val="0"/>
              </a:spcBef>
              <a:spcAft>
                <a:spcPct val="0"/>
              </a:spcAft>
              <a:buClr>
                <a:srgbClr val="C5DD01"/>
              </a:buClr>
              <a:buSzPct val="100000"/>
              <a:buFont typeface="Wingdings" charset="2"/>
              <a:buChar char="v"/>
            </a:pP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14 systèmes innovants expérimentés (rotations diversifiées, cultures intermédiaires, cultures associées,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mulch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…) </a:t>
            </a:r>
          </a:p>
          <a:p>
            <a:pPr marL="285750" indent="-285750" algn="just" defTabSz="449263" fontAlgn="base">
              <a:spcBef>
                <a:spcPct val="0"/>
              </a:spcBef>
              <a:spcAft>
                <a:spcPct val="0"/>
              </a:spcAft>
              <a:buClr>
                <a:srgbClr val="C5DD01"/>
              </a:buClr>
              <a:buSzPct val="100000"/>
              <a:buFont typeface="Wingdings" charset="2"/>
              <a:buChar char="v"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Séquences de cultures les plus fréquentes en France</a:t>
            </a:r>
          </a:p>
          <a:p>
            <a:pPr marL="285750" indent="-285750"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buChar char="v"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7492AE1F-EF68-4849-BDF8-EDC03802E0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320" y="1052736"/>
            <a:ext cx="1371600" cy="647700"/>
          </a:xfrm>
          <a:prstGeom prst="rect">
            <a:avLst/>
          </a:prstGeom>
        </p:spPr>
      </p:pic>
      <p:sp>
        <p:nvSpPr>
          <p:cNvPr id="61" name="Rectangle 9">
            <a:extLst>
              <a:ext uri="{FF2B5EF4-FFF2-40B4-BE49-F238E27FC236}">
                <a16:creationId xmlns:a16="http://schemas.microsoft.com/office/drawing/2014/main" id="{923E541B-42BD-A643-96DE-2A39878E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769" y="2821394"/>
            <a:ext cx="7704856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</a:t>
            </a:r>
            <a:r>
              <a:rPr lang="fr-FR" sz="1200" dirty="0">
                <a:solidFill>
                  <a:srgbClr val="297FD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 pitchFamily="18" charset="2"/>
              </a:rPr>
              <a:t>Monoculture de maïs irriguée</a:t>
            </a:r>
            <a:endParaRPr lang="fr-FR" sz="1200" i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Verdana" pitchFamily="34" charset="0"/>
            </a:endParaRPr>
          </a:p>
        </p:txBody>
      </p:sp>
      <p:sp>
        <p:nvSpPr>
          <p:cNvPr id="62" name="Rectangle 9">
            <a:extLst>
              <a:ext uri="{FF2B5EF4-FFF2-40B4-BE49-F238E27FC236}">
                <a16:creationId xmlns:a16="http://schemas.microsoft.com/office/drawing/2014/main" id="{E8017996-A6FD-B444-83CC-34C17E53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242" y="2164426"/>
            <a:ext cx="7704856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</a:t>
            </a:r>
            <a:r>
              <a:rPr lang="fr-FR" sz="1200" dirty="0">
                <a:solidFill>
                  <a:srgbClr val="297FD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 pitchFamily="18" charset="2"/>
              </a:rPr>
              <a:t>Rotation colza - blé - orge</a:t>
            </a:r>
            <a:endParaRPr lang="fr-FR" sz="1200" i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Verdana" pitchFamily="34" charset="0"/>
            </a:endParaRPr>
          </a:p>
        </p:txBody>
      </p:sp>
      <p:sp>
        <p:nvSpPr>
          <p:cNvPr id="63" name="Rectangle 9">
            <a:extLst>
              <a:ext uri="{FF2B5EF4-FFF2-40B4-BE49-F238E27FC236}">
                <a16:creationId xmlns:a16="http://schemas.microsoft.com/office/drawing/2014/main" id="{0FF36F75-6CCD-5C4D-8B09-600890720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769" y="2490194"/>
            <a:ext cx="7704856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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3" pitchFamily="18" charset="2"/>
              </a:rPr>
              <a:t>Rotation tournesol - blé dur en sec</a:t>
            </a:r>
            <a:endParaRPr lang="fr-FR" sz="1200" i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Verdana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9C1CC71-B95A-CD43-BE3B-D97C96C0260B}"/>
              </a:ext>
            </a:extLst>
          </p:cNvPr>
          <p:cNvSpPr txBox="1"/>
          <p:nvPr/>
        </p:nvSpPr>
        <p:spPr>
          <a:xfrm>
            <a:off x="565183" y="1832024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C5DD01"/>
              </a:buClr>
              <a:buSzTx/>
              <a:buFont typeface="Wingdings" pitchFamily="2" charset="2"/>
              <a:buChar char="v"/>
            </a:pP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Séquences représentatives de différentes zones de culture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E1404217-09C4-D740-8B49-091C0AAEB3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301" y="2824757"/>
            <a:ext cx="264256" cy="270000"/>
          </a:xfrm>
          <a:prstGeom prst="rect">
            <a:avLst/>
          </a:prstGeom>
        </p:spPr>
      </p:pic>
      <p:grpSp>
        <p:nvGrpSpPr>
          <p:cNvPr id="66" name="Groupe 33">
            <a:extLst>
              <a:ext uri="{FF2B5EF4-FFF2-40B4-BE49-F238E27FC236}">
                <a16:creationId xmlns:a16="http://schemas.microsoft.com/office/drawing/2014/main" id="{A8B1C295-E141-6F49-A6BF-CA3C1EA68DD1}"/>
              </a:ext>
            </a:extLst>
          </p:cNvPr>
          <p:cNvGrpSpPr>
            <a:grpSpLocks noChangeAspect="1"/>
          </p:cNvGrpSpPr>
          <p:nvPr/>
        </p:nvGrpSpPr>
        <p:grpSpPr>
          <a:xfrm>
            <a:off x="925223" y="2120056"/>
            <a:ext cx="324153" cy="360000"/>
            <a:chOff x="8233118" y="2090881"/>
            <a:chExt cx="642363" cy="704986"/>
          </a:xfrm>
        </p:grpSpPr>
        <p:pic>
          <p:nvPicPr>
            <p:cNvPr id="67" name="Picture 46">
              <a:extLst>
                <a:ext uri="{FF2B5EF4-FFF2-40B4-BE49-F238E27FC236}">
                  <a16:creationId xmlns:a16="http://schemas.microsoft.com/office/drawing/2014/main" id="{559400A0-E9B3-F847-B2C0-4826F9D3C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317" y="2178871"/>
              <a:ext cx="442164" cy="54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27F80918-EE2A-F342-98C3-95B19F4D3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33118" y="2171024"/>
              <a:ext cx="290565" cy="543268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695E2073-0500-AD4C-9CFB-7D83AE51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36074" y="2090881"/>
              <a:ext cx="637199" cy="704986"/>
            </a:xfrm>
            <a:prstGeom prst="rect">
              <a:avLst/>
            </a:prstGeom>
          </p:spPr>
        </p:pic>
      </p:grpSp>
      <p:grpSp>
        <p:nvGrpSpPr>
          <p:cNvPr id="70" name="Groupe 37">
            <a:extLst>
              <a:ext uri="{FF2B5EF4-FFF2-40B4-BE49-F238E27FC236}">
                <a16:creationId xmlns:a16="http://schemas.microsoft.com/office/drawing/2014/main" id="{1DC057E5-8DA1-1F4B-8201-A1A3F8B2F4BB}"/>
              </a:ext>
            </a:extLst>
          </p:cNvPr>
          <p:cNvGrpSpPr>
            <a:grpSpLocks noChangeAspect="1"/>
          </p:cNvGrpSpPr>
          <p:nvPr/>
        </p:nvGrpSpPr>
        <p:grpSpPr>
          <a:xfrm>
            <a:off x="902792" y="2483332"/>
            <a:ext cx="348040" cy="306000"/>
            <a:chOff x="8253716" y="3627541"/>
            <a:chExt cx="717938" cy="691174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4EF3D135-85DE-564B-A278-73E6688D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53716" y="3650751"/>
              <a:ext cx="479055" cy="614545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90FDF3B7-7767-AE44-9FD9-B787D0A5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46939" y="3627541"/>
              <a:ext cx="624715" cy="691174"/>
            </a:xfrm>
            <a:prstGeom prst="rect">
              <a:avLst/>
            </a:prstGeom>
          </p:spPr>
        </p:pic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9CDE4154-9A71-8A4C-A11B-51396F12E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256" y="6210300"/>
            <a:ext cx="1371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9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42121B54-0247-2445-B88F-031A2592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" y="3887227"/>
            <a:ext cx="1028700" cy="485775"/>
          </a:xfrm>
          <a:prstGeom prst="rect">
            <a:avLst/>
          </a:prstGeom>
        </p:spPr>
      </p:pic>
      <p:graphicFrame>
        <p:nvGraphicFramePr>
          <p:cNvPr id="58" name="Tableau 57">
            <a:extLst>
              <a:ext uri="{FF2B5EF4-FFF2-40B4-BE49-F238E27FC236}">
                <a16:creationId xmlns:a16="http://schemas.microsoft.com/office/drawing/2014/main" id="{6E33304F-8965-1B4F-8FBF-818A7AA36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609141"/>
              </p:ext>
            </p:extLst>
          </p:nvPr>
        </p:nvGraphicFramePr>
        <p:xfrm>
          <a:off x="1304256" y="1178638"/>
          <a:ext cx="6696744" cy="960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Systèmes Colza</a:t>
                      </a:r>
                      <a:r>
                        <a:rPr lang="fr-FR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Blé - Orge</a:t>
                      </a:r>
                    </a:p>
                    <a:p>
                      <a:endParaRPr lang="fr-FR" sz="9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Systèmes</a:t>
                      </a:r>
                      <a:r>
                        <a:rPr lang="fr-FR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Tournesol - Blé dur en sec</a:t>
                      </a:r>
                    </a:p>
                    <a:p>
                      <a:endParaRPr lang="fr-FR" sz="9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Systèmes</a:t>
                      </a:r>
                      <a:r>
                        <a:rPr lang="fr-FR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Monoculture de maïs irriguée</a:t>
                      </a:r>
                    </a:p>
                    <a:p>
                      <a:endParaRPr lang="fr-FR" sz="9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fr-FR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Lysimètres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mèche</a:t>
                      </a:r>
                    </a:p>
                    <a:p>
                      <a:r>
                        <a:rPr lang="fr-FR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Lysimètres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plaque poreuse</a:t>
                      </a:r>
                    </a:p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Bougies poreuses</a:t>
                      </a:r>
                    </a:p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3" panose="05040102010807070707" pitchFamily="18" charset="2"/>
                        </a:rPr>
                        <a:t>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 cm de profondeur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r>
                        <a:rPr lang="fr-FR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Lysimètres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plaque poreuse</a:t>
                      </a:r>
                    </a:p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3" panose="05040102010807070707" pitchFamily="18" charset="2"/>
                        </a:rPr>
                        <a:t> 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cm de profondeur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r>
                        <a:rPr lang="fr-FR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Lysimètres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plaque poreuse</a:t>
                      </a:r>
                    </a:p>
                    <a:p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3" panose="05040102010807070707" pitchFamily="18" charset="2"/>
                        </a:rPr>
                        <a:t></a:t>
                      </a:r>
                      <a:r>
                        <a:rPr lang="fr-F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 cm de profondeur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B94BE890-990D-774C-960E-C9784273661F}"/>
              </a:ext>
            </a:extLst>
          </p:cNvPr>
          <p:cNvGrpSpPr/>
          <p:nvPr/>
        </p:nvGrpSpPr>
        <p:grpSpPr>
          <a:xfrm>
            <a:off x="1304256" y="894091"/>
            <a:ext cx="414337" cy="270000"/>
            <a:chOff x="1304256" y="894091"/>
            <a:chExt cx="414337" cy="270000"/>
          </a:xfrm>
        </p:grpSpPr>
        <p:pic>
          <p:nvPicPr>
            <p:cNvPr id="60" name="Picture 46">
              <a:extLst>
                <a:ext uri="{FF2B5EF4-FFF2-40B4-BE49-F238E27FC236}">
                  <a16:creationId xmlns:a16="http://schemas.microsoft.com/office/drawing/2014/main" id="{6D9565DB-7312-AD4B-9556-AF319A7B3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025" y="941202"/>
              <a:ext cx="167346" cy="20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812FA037-22D5-244D-99D4-5CA433B45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4256" y="938197"/>
              <a:ext cx="109970" cy="208064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09B7ED0B-9960-9047-93E5-C314A67B4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7432" y="894091"/>
              <a:ext cx="241161" cy="270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57C7997-A0FA-E748-A205-9CBBCF72FFA4}"/>
              </a:ext>
            </a:extLst>
          </p:cNvPr>
          <p:cNvGrpSpPr/>
          <p:nvPr/>
        </p:nvGrpSpPr>
        <p:grpSpPr>
          <a:xfrm>
            <a:off x="3518586" y="934591"/>
            <a:ext cx="354896" cy="229500"/>
            <a:chOff x="3518586" y="934591"/>
            <a:chExt cx="354896" cy="229500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46A041FB-641A-0E48-B482-0FFF807C2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8586" y="944857"/>
              <a:ext cx="174176" cy="204056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8A99826C-7009-CA44-A171-E586D45B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6346" y="934591"/>
              <a:ext cx="227136" cy="229500"/>
            </a:xfrm>
            <a:prstGeom prst="rect">
              <a:avLst/>
            </a:prstGeom>
          </p:spPr>
        </p:pic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2D2BC32C-BD2D-354A-8B44-CDB9A99EA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4083" y="941407"/>
            <a:ext cx="198192" cy="2025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99809EB3-EA71-C844-8F40-5008E250DD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33" y="2301669"/>
            <a:ext cx="11514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D6DEE9CF-D88A-7541-A567-59D7313F35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"/>
          <a:stretch/>
        </p:blipFill>
        <p:spPr bwMode="auto">
          <a:xfrm>
            <a:off x="5227833" y="3165765"/>
            <a:ext cx="1169656" cy="8597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7">
            <a:extLst>
              <a:ext uri="{FF2B5EF4-FFF2-40B4-BE49-F238E27FC236}">
                <a16:creationId xmlns:a16="http://schemas.microsoft.com/office/drawing/2014/main" id="{968EC39B-D462-1148-A866-80FDCA0A54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/>
          <a:stretch/>
        </p:blipFill>
        <p:spPr bwMode="auto">
          <a:xfrm>
            <a:off x="6377021" y="3164872"/>
            <a:ext cx="1603865" cy="8580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 descr="D:\Users\Ubertosi\Documents\Sauvegarde\AGROSUP\Recherche\FABER\FABER\photos\Lysimètres\IMG_0300.jpg">
            <a:extLst>
              <a:ext uri="{FF2B5EF4-FFF2-40B4-BE49-F238E27FC236}">
                <a16:creationId xmlns:a16="http://schemas.microsoft.com/office/drawing/2014/main" id="{34D7E369-3A3C-0D42-889B-60B1C7EB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05" y="2301719"/>
            <a:ext cx="1296144" cy="864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D:\Users\Ubertosi\Documents\Sauvegarde\AGROSUP\Recherche\FABER\FABER\photos\Lysimètres\IMG_0307.jpg">
            <a:extLst>
              <a:ext uri="{FF2B5EF4-FFF2-40B4-BE49-F238E27FC236}">
                <a16:creationId xmlns:a16="http://schemas.microsoft.com/office/drawing/2014/main" id="{138FF114-FE1C-9A45-B9D8-39AE8A782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1"/>
          <a:stretch/>
        </p:blipFill>
        <p:spPr bwMode="auto">
          <a:xfrm>
            <a:off x="1310005" y="3165816"/>
            <a:ext cx="1250633" cy="864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D:\Users\Ubertosi\Documents\Sauvegarde\AGROSUP\Recherche\FABER\FABER\photos\Lysimètres\IMG_0285.jpg">
            <a:extLst>
              <a:ext uri="{FF2B5EF4-FFF2-40B4-BE49-F238E27FC236}">
                <a16:creationId xmlns:a16="http://schemas.microsoft.com/office/drawing/2014/main" id="{F24383B0-E5E6-C044-8491-22FE277F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88" y="3165816"/>
            <a:ext cx="1296146" cy="864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D:\Users\Ubertosi\Documents\Sauvegarde\AGROSUP\Recherche\FABER\FABER\photos\Lysimètres\IMG_0322.jpg">
            <a:extLst>
              <a:ext uri="{FF2B5EF4-FFF2-40B4-BE49-F238E27FC236}">
                <a16:creationId xmlns:a16="http://schemas.microsoft.com/office/drawing/2014/main" id="{51E36065-3391-5D4B-B712-EF063AD4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88" y="2301719"/>
            <a:ext cx="1296145" cy="864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FFF1CABA-C5F1-2C43-AD6C-2D2BEBA7C4F3}"/>
              </a:ext>
            </a:extLst>
          </p:cNvPr>
          <p:cNvSpPr/>
          <p:nvPr/>
        </p:nvSpPr>
        <p:spPr>
          <a:xfrm>
            <a:off x="1279569" y="2302154"/>
            <a:ext cx="231163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600" b="1" kern="1000" dirty="0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Dijon-Epoisses (© B. </a:t>
            </a:r>
            <a:r>
              <a:rPr lang="fr-FR" sz="600" b="1" kern="1000" dirty="0" err="1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Nicolardot</a:t>
            </a:r>
            <a:r>
              <a:rPr lang="fr-FR" sz="600" b="1" kern="1000" dirty="0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, </a:t>
            </a:r>
            <a:r>
              <a:rPr lang="fr-FR" sz="600" b="1" kern="1000" dirty="0" err="1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AgroSup</a:t>
            </a:r>
            <a:r>
              <a:rPr lang="fr-FR" sz="600" b="1" kern="1000" dirty="0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 Dijon) </a:t>
            </a:r>
            <a:endParaRPr lang="fr-FR" sz="600" b="1" kern="50" dirty="0">
              <a:solidFill>
                <a:srgbClr val="FFFFFF"/>
              </a:solidFill>
              <a:latin typeface="Arial" panose="020B0604020202020204" pitchFamily="34" charset="0"/>
              <a:ea typeface="Andale Sans UI"/>
              <a:cs typeface="Arial" panose="020B0604020202020204" pitchFamily="34" charset="0"/>
            </a:endParaRP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B7AAC2C7-05AD-334B-8F0D-1F66DBCB2F2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4054"/>
          <a:stretch/>
        </p:blipFill>
        <p:spPr>
          <a:xfrm>
            <a:off x="6379318" y="2300775"/>
            <a:ext cx="1601569" cy="865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D79B3CB-260F-4B4A-893E-224FCF29C6FC}"/>
              </a:ext>
            </a:extLst>
          </p:cNvPr>
          <p:cNvSpPr/>
          <p:nvPr/>
        </p:nvSpPr>
        <p:spPr>
          <a:xfrm>
            <a:off x="5192772" y="2301211"/>
            <a:ext cx="244073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fr-FR" sz="600" b="1" kern="1000" dirty="0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Toulouse-Lamothe (© L. </a:t>
            </a:r>
            <a:r>
              <a:rPr lang="fr-FR" sz="600" b="1" kern="1000" dirty="0" err="1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Alletto</a:t>
            </a:r>
            <a:r>
              <a:rPr lang="fr-FR" sz="600" b="1" kern="1000" dirty="0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, INP - EI </a:t>
            </a:r>
            <a:r>
              <a:rPr lang="fr-FR" sz="600" b="1" kern="1000" dirty="0" err="1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Purpan</a:t>
            </a:r>
            <a:r>
              <a:rPr lang="fr-FR" sz="600" b="1" kern="1000" dirty="0">
                <a:solidFill>
                  <a:srgbClr val="FFFFFF"/>
                </a:solidFill>
                <a:latin typeface="Arial" panose="020B0604020202020204" pitchFamily="34" charset="0"/>
                <a:ea typeface="Calibri-Bold"/>
                <a:cs typeface="Arial" panose="020B0604020202020204" pitchFamily="34" charset="0"/>
              </a:rPr>
              <a:t>)</a:t>
            </a:r>
            <a:endParaRPr lang="fr-FR" sz="600" b="1" kern="50" dirty="0">
              <a:solidFill>
                <a:srgbClr val="FFFFFF"/>
              </a:solidFill>
              <a:latin typeface="Arial" panose="020B0604020202020204" pitchFamily="34" charset="0"/>
              <a:ea typeface="Andale Sans UI"/>
              <a:cs typeface="Arial" panose="020B0604020202020204" pitchFamily="34" charset="0"/>
            </a:endParaRP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4DF396A-A96B-9949-9D22-3BA5C3FEBB0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973" t="34564" r="22249"/>
          <a:stretch/>
        </p:blipFill>
        <p:spPr>
          <a:xfrm>
            <a:off x="3859167" y="2300776"/>
            <a:ext cx="955564" cy="727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1841A3CF-AAF7-E44C-BB09-FFFB796512E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0535"/>
          <a:stretch/>
        </p:blipFill>
        <p:spPr>
          <a:xfrm>
            <a:off x="3862464" y="2894842"/>
            <a:ext cx="952266" cy="1135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D2495C70-0EC8-CD42-9ACD-E938741E8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87" y="601671"/>
            <a:ext cx="7128960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350" b="1" dirty="0">
                <a:solidFill>
                  <a:srgbClr val="275662"/>
                </a:solidFill>
                <a:latin typeface="Arial" panose="020B0604020202020204" pitchFamily="34" charset="0"/>
              </a:rPr>
              <a:t>Mesure des concentrations en pesticides dans l’eau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4233008F-7DD0-384C-9940-CC930EFB62EF}"/>
              </a:ext>
            </a:extLst>
          </p:cNvPr>
          <p:cNvSpPr txBox="1"/>
          <p:nvPr/>
        </p:nvSpPr>
        <p:spPr>
          <a:xfrm>
            <a:off x="6623132" y="4237000"/>
            <a:ext cx="233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Mamy et al,  2017</a:t>
            </a:r>
          </a:p>
          <a:p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 Agronomiques</a:t>
            </a:r>
          </a:p>
        </p:txBody>
      </p:sp>
      <p:sp>
        <p:nvSpPr>
          <p:cNvPr id="81" name="Text Box 412">
            <a:extLst>
              <a:ext uri="{FF2B5EF4-FFF2-40B4-BE49-F238E27FC236}">
                <a16:creationId xmlns:a16="http://schemas.microsoft.com/office/drawing/2014/main" id="{FF46B7D7-2109-ED4F-87FF-AF3ECC4CB86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897670" y="3522407"/>
            <a:ext cx="8210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© Simon Giuliano</a:t>
            </a:r>
          </a:p>
        </p:txBody>
      </p:sp>
      <p:sp>
        <p:nvSpPr>
          <p:cNvPr id="82" name="Text Box 412">
            <a:extLst>
              <a:ext uri="{FF2B5EF4-FFF2-40B4-BE49-F238E27FC236}">
                <a16:creationId xmlns:a16="http://schemas.microsoft.com/office/drawing/2014/main" id="{A7147E97-8E66-0042-A005-D46D723CF0F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534547" y="2708126"/>
            <a:ext cx="7457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41148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© Lionel </a:t>
            </a:r>
            <a:r>
              <a:rPr lang="fr-FR" sz="600" b="1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Alletto</a:t>
            </a:r>
            <a:endParaRPr lang="fr-FR" sz="6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F4E1DEFE-BB18-9B4F-801C-8D06FF07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21" y="208997"/>
            <a:ext cx="7855682" cy="391193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A3A6"/>
                </a:solidFill>
              </a:rPr>
              <a:t>Références terrain en France sur des systèmes bas intrants</a:t>
            </a:r>
            <a:br>
              <a:rPr lang="fr-FR" sz="2000" b="1" dirty="0">
                <a:solidFill>
                  <a:srgbClr val="00A3A6"/>
                </a:solidFill>
              </a:rPr>
            </a:br>
            <a:endParaRPr lang="fr-FR" sz="2000" b="1" dirty="0">
              <a:solidFill>
                <a:srgbClr val="00A3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32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DB95C607E6C47AFB0367DBE1B5793" ma:contentTypeVersion="" ma:contentTypeDescription="Crée un document." ma:contentTypeScope="" ma:versionID="110ec31ba7d8ed4dec4e36e9de53038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264158f0382c6d7b4dca080ff42ddd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617FA9-8693-4A06-8390-D34D9F9BBAA0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DE107A3-BD4C-465C-BD24-E667CC3A9A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E793D0-517A-4AE6-B497-CD984F5C77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29544</TotalTime>
  <Words>2488</Words>
  <Application>Microsoft Office PowerPoint</Application>
  <PresentationFormat>Affichage à l'écran (16:9)</PresentationFormat>
  <Paragraphs>413</Paragraphs>
  <Slides>25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44" baseType="lpstr">
      <vt:lpstr>MS PGothic</vt:lpstr>
      <vt:lpstr>MS PGothic</vt:lpstr>
      <vt:lpstr>游ゴシック</vt:lpstr>
      <vt:lpstr>Andale Sans UI</vt:lpstr>
      <vt:lpstr>Arial</vt:lpstr>
      <vt:lpstr>Arial Black</vt:lpstr>
      <vt:lpstr>Calibri</vt:lpstr>
      <vt:lpstr>Calibri Light</vt:lpstr>
      <vt:lpstr>Calibri-Bold</vt:lpstr>
      <vt:lpstr>Helvetica</vt:lpstr>
      <vt:lpstr>HelveticaNeue</vt:lpstr>
      <vt:lpstr>Raleway</vt:lpstr>
      <vt:lpstr>Times New Roman</vt:lpstr>
      <vt:lpstr>Trebuchet MS</vt:lpstr>
      <vt:lpstr>Verdana</vt:lpstr>
      <vt:lpstr>Wingdings</vt:lpstr>
      <vt:lpstr>Wingdings 3</vt:lpstr>
      <vt:lpstr>Thème Office</vt:lpstr>
      <vt:lpstr>Acrobat Document</vt:lpstr>
      <vt:lpstr>Présentation PowerPoint</vt:lpstr>
      <vt:lpstr>Prévenir, protéger, restaurer </vt:lpstr>
      <vt:lpstr>Réduire les usages</vt:lpstr>
      <vt:lpstr>Réduire les usages en AC ?</vt:lpstr>
      <vt:lpstr>Travail du sol et usage de pesticides</vt:lpstr>
      <vt:lpstr>Réduction du travail du sol et ses effets multiples </vt:lpstr>
      <vt:lpstr>Interactions type de sol x climat x pratiques</vt:lpstr>
      <vt:lpstr>Références terrain en France sur des systèmes bas intrants </vt:lpstr>
      <vt:lpstr>Références terrain en France sur des systèmes bas intrants </vt:lpstr>
      <vt:lpstr>Références terrain en France sur des systèmes bas intrants </vt:lpstr>
      <vt:lpstr>Références terrain en France sur des systèmes bas intrants </vt:lpstr>
      <vt:lpstr>Références terrain en France sur des systèmes bas intrants </vt:lpstr>
      <vt:lpstr>Références terrain en France sur des systèmes bas intrants </vt:lpstr>
      <vt:lpstr>Expérimentations/observations chez les agriculteurs</vt:lpstr>
      <vt:lpstr>Présentation PowerPoint</vt:lpstr>
      <vt:lpstr>Expérimentations/observations chez les agriculteurs</vt:lpstr>
      <vt:lpstr>Faire progresser la modélisation biophysiqueeffects</vt:lpstr>
      <vt:lpstr>Faire progresser la modélisation biophysique</vt:lpstr>
      <vt:lpstr>Faire progresser la modélisation biophysique</vt:lpstr>
      <vt:lpstr>Faire progresser la modélisation biophysique</vt:lpstr>
      <vt:lpstr>Faire progresser la modélisation biophysique</vt:lpstr>
      <vt:lpstr>Take home message</vt:lpstr>
      <vt:lpstr>Présentation PowerPoint</vt:lpstr>
      <vt:lpstr>Besoins de recherche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Bruno Cheviron</cp:lastModifiedBy>
  <cp:revision>1880</cp:revision>
  <cp:lastPrinted>2021-06-22T14:10:10Z</cp:lastPrinted>
  <dcterms:created xsi:type="dcterms:W3CDTF">2019-12-11T10:12:20Z</dcterms:created>
  <dcterms:modified xsi:type="dcterms:W3CDTF">2025-05-22T06:40:08Z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0x01010067CDB95C607E6C47AFB0367DBE1B5793</vt:lpwstr>
  </property>
</Properties>
</file>