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85" r:id="rId4"/>
    <p:sldId id="382" r:id="rId5"/>
    <p:sldId id="383" r:id="rId6"/>
    <p:sldId id="379" r:id="rId7"/>
    <p:sldId id="259" r:id="rId8"/>
    <p:sldId id="388" r:id="rId9"/>
    <p:sldId id="389" r:id="rId10"/>
    <p:sldId id="358" r:id="rId11"/>
    <p:sldId id="384" r:id="rId12"/>
    <p:sldId id="38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8FAAD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14" autoAdjust="0"/>
    <p:restoredTop sz="92297" autoAdjust="0"/>
  </p:normalViewPr>
  <p:slideViewPr>
    <p:cSldViewPr snapToGrid="0">
      <p:cViewPr varScale="1">
        <p:scale>
          <a:sx n="50" d="100"/>
          <a:sy n="50" d="100"/>
        </p:scale>
        <p:origin x="1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B24D-E93E-4391-87E8-7258FA886E8F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39AA7-7CE4-450B-A5CC-FDFB9D6A0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68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Coût capteur </a:t>
            </a:r>
            <a:r>
              <a:rPr lang="fr-FR" dirty="0" err="1"/>
              <a:t>Pilowtech</a:t>
            </a:r>
            <a:r>
              <a:rPr lang="fr-FR" dirty="0"/>
              <a:t> environ 100 fois moins cher que le classique </a:t>
            </a:r>
            <a:r>
              <a:rPr lang="fr-FR" dirty="0" err="1"/>
              <a:t>Enviroscan</a:t>
            </a:r>
            <a:r>
              <a:rPr lang="fr-FR" dirty="0"/>
              <a:t> de </a:t>
            </a:r>
            <a:r>
              <a:rPr lang="fr-FR" dirty="0" err="1"/>
              <a:t>Sentek</a:t>
            </a:r>
            <a:r>
              <a:rPr lang="fr-FR" dirty="0"/>
              <a:t> + solution </a:t>
            </a:r>
            <a:r>
              <a:rPr lang="fr-FR" dirty="0" smtClean="0"/>
              <a:t>ouverte, : sonde capacitive et d’un </a:t>
            </a:r>
            <a:r>
              <a:rPr lang="fr-FR" dirty="0" err="1" smtClean="0"/>
              <a:t>micro-controleur</a:t>
            </a:r>
            <a:r>
              <a:rPr lang="fr-FR" dirty="0" smtClean="0"/>
              <a:t> qui </a:t>
            </a:r>
            <a:r>
              <a:rPr lang="fr-FR" dirty="0" err="1" smtClean="0"/>
              <a:t>ègre</a:t>
            </a:r>
            <a:r>
              <a:rPr lang="fr-FR" dirty="0" smtClean="0"/>
              <a:t> l’acquisition</a:t>
            </a:r>
            <a:r>
              <a:rPr lang="fr-FR" baseline="0" dirty="0" smtClean="0"/>
              <a:t> et la transmission d’info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9AA7-7CE4-450B-A5CC-FDFB9D6A02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98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Coût capteur </a:t>
            </a:r>
            <a:r>
              <a:rPr lang="fr-FR" dirty="0" err="1"/>
              <a:t>Pilowtech</a:t>
            </a:r>
            <a:r>
              <a:rPr lang="fr-FR" dirty="0"/>
              <a:t> environ 100 fois moins cher que le classique </a:t>
            </a:r>
            <a:r>
              <a:rPr lang="fr-FR" dirty="0" err="1"/>
              <a:t>Enviroscan</a:t>
            </a:r>
            <a:r>
              <a:rPr lang="fr-FR" dirty="0"/>
              <a:t> de </a:t>
            </a:r>
            <a:r>
              <a:rPr lang="fr-FR" dirty="0" err="1"/>
              <a:t>Sentek</a:t>
            </a:r>
            <a:r>
              <a:rPr lang="fr-FR" dirty="0"/>
              <a:t> + solution </a:t>
            </a:r>
            <a:r>
              <a:rPr lang="fr-FR" dirty="0" smtClean="0"/>
              <a:t>ouverte, : sonde capacitive et d’un </a:t>
            </a:r>
            <a:r>
              <a:rPr lang="fr-FR" dirty="0" err="1" smtClean="0"/>
              <a:t>micro-controleur</a:t>
            </a:r>
            <a:r>
              <a:rPr lang="fr-FR" dirty="0" smtClean="0"/>
              <a:t> qui </a:t>
            </a:r>
            <a:r>
              <a:rPr lang="fr-FR" dirty="0" err="1" smtClean="0"/>
              <a:t>ègre</a:t>
            </a:r>
            <a:r>
              <a:rPr lang="fr-FR" dirty="0" smtClean="0"/>
              <a:t> l’acquisition</a:t>
            </a:r>
            <a:r>
              <a:rPr lang="fr-FR" baseline="0" dirty="0" smtClean="0"/>
              <a:t> et la transmission d’info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9AA7-7CE4-450B-A5CC-FDFB9D6A025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Coût capteur </a:t>
            </a:r>
            <a:r>
              <a:rPr lang="fr-FR" dirty="0" err="1"/>
              <a:t>Pilowtech</a:t>
            </a:r>
            <a:r>
              <a:rPr lang="fr-FR" dirty="0"/>
              <a:t> environ 100 fois moins cher que le classique </a:t>
            </a:r>
            <a:r>
              <a:rPr lang="fr-FR" dirty="0" err="1"/>
              <a:t>Enviroscan</a:t>
            </a:r>
            <a:r>
              <a:rPr lang="fr-FR" dirty="0"/>
              <a:t> de </a:t>
            </a:r>
            <a:r>
              <a:rPr lang="fr-FR" dirty="0" err="1"/>
              <a:t>Sentek</a:t>
            </a:r>
            <a:r>
              <a:rPr lang="fr-FR" dirty="0"/>
              <a:t> + solution </a:t>
            </a:r>
            <a:r>
              <a:rPr lang="fr-FR" dirty="0" smtClean="0"/>
              <a:t>ouverte, : sonde capacitive et d’un </a:t>
            </a:r>
            <a:r>
              <a:rPr lang="fr-FR" dirty="0" err="1" smtClean="0"/>
              <a:t>micro-controleur</a:t>
            </a:r>
            <a:r>
              <a:rPr lang="fr-FR" dirty="0" smtClean="0"/>
              <a:t> qui </a:t>
            </a:r>
            <a:r>
              <a:rPr lang="fr-FR" dirty="0" err="1" smtClean="0"/>
              <a:t>ègre</a:t>
            </a:r>
            <a:r>
              <a:rPr lang="fr-FR" dirty="0" smtClean="0"/>
              <a:t> l’acquisition</a:t>
            </a:r>
            <a:r>
              <a:rPr lang="fr-FR" baseline="0" dirty="0" smtClean="0"/>
              <a:t> et la transmission d’info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9AA7-7CE4-450B-A5CC-FDFB9D6A02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86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Coût capteur </a:t>
            </a:r>
            <a:r>
              <a:rPr lang="fr-FR" dirty="0" err="1"/>
              <a:t>Pilowtech</a:t>
            </a:r>
            <a:r>
              <a:rPr lang="fr-FR" dirty="0"/>
              <a:t> environ 100 fois moins cher que le classique </a:t>
            </a:r>
            <a:r>
              <a:rPr lang="fr-FR" dirty="0" err="1"/>
              <a:t>Enviroscan</a:t>
            </a:r>
            <a:r>
              <a:rPr lang="fr-FR" dirty="0"/>
              <a:t> de </a:t>
            </a:r>
            <a:r>
              <a:rPr lang="fr-FR" dirty="0" err="1"/>
              <a:t>Sentek</a:t>
            </a:r>
            <a:r>
              <a:rPr lang="fr-FR" dirty="0"/>
              <a:t> + solution </a:t>
            </a:r>
            <a:r>
              <a:rPr lang="fr-FR" dirty="0" smtClean="0"/>
              <a:t>ouverte, : sonde capacitive et d’un </a:t>
            </a:r>
            <a:r>
              <a:rPr lang="fr-FR" dirty="0" err="1" smtClean="0"/>
              <a:t>micro-controleur</a:t>
            </a:r>
            <a:r>
              <a:rPr lang="fr-FR" dirty="0" smtClean="0"/>
              <a:t> qui </a:t>
            </a:r>
            <a:r>
              <a:rPr lang="fr-FR" dirty="0" err="1" smtClean="0"/>
              <a:t>ègre</a:t>
            </a:r>
            <a:r>
              <a:rPr lang="fr-FR" dirty="0" smtClean="0"/>
              <a:t> l’acquisition</a:t>
            </a:r>
            <a:r>
              <a:rPr lang="fr-FR" baseline="0" dirty="0" smtClean="0"/>
              <a:t> et la transmission d’info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9AA7-7CE4-450B-A5CC-FDFB9D6A02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335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 du </a:t>
            </a:r>
            <a:r>
              <a:rPr lang="fr-FR" dirty="0" err="1"/>
              <a:t>co</a:t>
            </a:r>
            <a:r>
              <a:rPr lang="fr-FR" dirty="0"/>
              <a:t>-design: accès internet limité </a:t>
            </a:r>
            <a:r>
              <a:rPr lang="fr-FR" dirty="0">
                <a:sym typeface="Wingdings" panose="05000000000000000000" pitchFamily="2" charset="2"/>
              </a:rPr>
              <a:t> souhait des agris d’avoir une lecture directe au champ  le taux de remplissage de la RU est lu sur un écran basique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9AA7-7CE4-450B-A5CC-FDFB9D6A025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088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 du </a:t>
            </a:r>
            <a:r>
              <a:rPr lang="fr-FR" dirty="0" err="1"/>
              <a:t>co</a:t>
            </a:r>
            <a:r>
              <a:rPr lang="fr-FR" dirty="0"/>
              <a:t>-design: accès internet limité </a:t>
            </a:r>
            <a:r>
              <a:rPr lang="fr-FR" dirty="0">
                <a:sym typeface="Wingdings" panose="05000000000000000000" pitchFamily="2" charset="2"/>
              </a:rPr>
              <a:t> souhait des agris d’avoir une lecture directe au champ  le taux de remplissage de la RU est lu sur un écran basique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9AA7-7CE4-450B-A5CC-FDFB9D6A025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06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 du </a:t>
            </a:r>
            <a:r>
              <a:rPr lang="fr-FR" dirty="0" err="1"/>
              <a:t>co</a:t>
            </a:r>
            <a:r>
              <a:rPr lang="fr-FR" dirty="0"/>
              <a:t>-design: accès internet limité </a:t>
            </a:r>
            <a:r>
              <a:rPr lang="fr-FR" dirty="0">
                <a:sym typeface="Wingdings" panose="05000000000000000000" pitchFamily="2" charset="2"/>
              </a:rPr>
              <a:t> souhait des agris d’avoir une lecture directe au champ  le taux de remplissage de la RU est lu sur un écran basique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9AA7-7CE4-450B-A5CC-FDFB9D6A025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588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9AA7-7CE4-450B-A5CC-FDFB9D6A025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44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1AE747-EFF9-4E11-AE5B-6848961C7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EE18F0-A9AA-4DBD-97D0-F5F02CDC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A56256-7E8C-4A7E-B69E-B060CCC2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FC3C-B3E7-4309-9351-5ADFDB8AD4D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6B2896-64FE-4948-9ED3-6A4E20FC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123728-4613-429E-B0DF-40FFF107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E798-45FA-4C4F-AB51-494CD1350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11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78ED1D-799D-465A-9E92-E16DD7F78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24905D-D352-4B6D-B505-3B069DDAF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B0297B-84F0-4734-AB28-0A98C616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FC3C-B3E7-4309-9351-5ADFDB8AD4D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8A21FD-1C7F-4717-A5AA-713879D1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1F09F4-635E-465F-9695-E47C4B9B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E798-45FA-4C4F-AB51-494CD1350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58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2420B6-586A-451B-A7C5-0EFF492F4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BD75A5-9D3B-4571-BC67-6280D9316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CABE67-00BF-4B7E-B60A-A0D4AD47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FC3C-B3E7-4309-9351-5ADFDB8AD4D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15DCEC-C0B9-4C86-8A7D-149DB208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0361BD-791E-4582-80A8-123A3DAA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E798-45FA-4C4F-AB51-494CD1350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16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154611" y="6408099"/>
            <a:ext cx="911701" cy="365125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CB92F453-8D47-4764-9803-23F999B54C4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85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6C0DB-2D2C-4B09-BB4D-EA481ACF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F62417-00E6-4380-9EC5-B92B38871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A44461-A6A2-4553-860C-31DB118E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FC3C-B3E7-4309-9351-5ADFDB8AD4D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D75FAE-0408-426D-A982-4B18566B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A364A0-821D-4246-A6AE-38EE2F71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E798-45FA-4C4F-AB51-494CD1350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30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44844-C694-4F64-891E-B321F5DC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A0A6D0-8D82-47FD-B472-0E569A8EC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107723-9F7D-48C9-A697-3841AB1D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FC3C-B3E7-4309-9351-5ADFDB8AD4D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7773F1-1785-444F-A9B9-F404CB4F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B43939-2AC6-490A-9EE8-F60BC51A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E798-45FA-4C4F-AB51-494CD1350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85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C7318-0073-42B0-A34C-1332FB94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077DA1-EAA5-4726-8FEE-EDD035673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098B73-1747-406E-B85C-F4F41D147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DE1EAC-01D8-46B6-BC55-EBF1C959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FC3C-B3E7-4309-9351-5ADFDB8AD4D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8A2A53-E936-428E-8F43-3C06D4FFA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90CB69-8789-4B68-BACE-EE0CEF78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E798-45FA-4C4F-AB51-494CD1350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69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70A3C-A3E8-4B93-9A91-8E6B286F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187473-6716-4597-A199-7EF9ADD5B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5F8877-D675-4B7E-84CD-3B4BE3CE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4DA1AF-5543-461E-9A67-EEB93D807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557EA0-6BEA-4F5D-9F82-602BE2F2A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6F34F8-EF65-4B99-92E6-3C2FBACC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FC3C-B3E7-4309-9351-5ADFDB8AD4D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B9F039-5032-4954-9F65-386554DD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9E0DAB-9782-486A-BDD5-0BE42C35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E798-45FA-4C4F-AB51-494CD1350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57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6AE31-5EEC-4AD3-9F0C-F1D9FD4D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36EB3C-FE16-4259-8E3B-4CB9B4F4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FC3C-B3E7-4309-9351-5ADFDB8AD4D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4D4628-7FFB-4A21-A132-220EA668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9B3474-C1E7-402E-A2BC-A2193B82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E798-45FA-4C4F-AB51-494CD1350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07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80CA67-8700-42D6-BC95-220AC4A8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FC3C-B3E7-4309-9351-5ADFDB8AD4D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72B254-2C5A-4C14-864A-5417B499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24B4CF-3D64-408A-82A7-42C20580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E798-45FA-4C4F-AB51-494CD1350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97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0C84D-33C7-4477-A149-DCB9DF8D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AEF798-D55E-4E26-8B18-C7F24656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4CD3C4-C04B-4D03-897B-C0A3EA316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C07B48-E5C4-425F-BA38-1AA3B82B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FC3C-B3E7-4309-9351-5ADFDB8AD4D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9282D5-5243-4EF9-B409-02B4FD78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D1C880-42EA-4871-80F0-0B8171B5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E798-45FA-4C4F-AB51-494CD1350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0472F-0371-458F-8214-F9723674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28CFE4-A669-4F24-83E9-54481557B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5E0186-7E0E-4C24-8775-E259EA336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1C20A6-5C8F-4430-9622-0C323B7B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FC3C-B3E7-4309-9351-5ADFDB8AD4D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B3C086-5411-4FAA-8E4F-3E6C7129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9097EA-2524-4371-B090-31C5C679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E798-45FA-4C4F-AB51-494CD1350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01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A00BBC9-F0CE-4EB2-9B9E-749F2611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DF28B2-1C1E-448D-A755-617486689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C0C7F3-AAC1-4E76-9A49-6A3C0498A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2FC3C-B3E7-4309-9351-5ADFDB8AD4D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E7B88F-97D8-4FC8-A3A7-7B12E02E0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99B1AE-1545-4577-A389-E9FC77D55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2E798-45FA-4C4F-AB51-494CD13504F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204" y="0"/>
            <a:ext cx="1483191" cy="19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8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https://crm.publications-johanet.fr/img/revueeinlogo.JPG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https://crm.publications-johanet.fr/img/revueeinlogo.JPG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https://crm.publications-johanet.fr/img/revueeinlogo.JPG" TargetMode="External"/><Relationship Id="rId4" Type="http://schemas.openxmlformats.org/officeDocument/2006/relationships/image" Target="../media/image2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F7A95-4E93-4AC6-96E1-E9A52C72D2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Des capteurs low-cost pour le </a:t>
            </a:r>
            <a:r>
              <a:rPr lang="fr-FR" dirty="0" smtClean="0"/>
              <a:t>améliorer les pratiques </a:t>
            </a:r>
            <a:r>
              <a:rPr lang="fr-FR" dirty="0"/>
              <a:t>d’irrigation?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267BED-D731-4E64-B0CA-52AB0F2F7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K Akakpo, G Belaud, S </a:t>
            </a:r>
            <a:r>
              <a:rPr lang="fr-FR" dirty="0" smtClean="0"/>
              <a:t>Bouarfa, D Leenhardt, C Wittling</a:t>
            </a:r>
          </a:p>
          <a:p>
            <a:r>
              <a:rPr lang="fr-FR" dirty="0" smtClean="0"/>
              <a:t>UMR GEAU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04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ED343-6281-4DF3-B974-69BD4B51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127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Quels retours d’expérience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5D4774-3D7A-4C55-AA47-E72078069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32731"/>
            <a:ext cx="11105388" cy="4976926"/>
          </a:xfrm>
        </p:spPr>
        <p:txBody>
          <a:bodyPr>
            <a:noAutofit/>
          </a:bodyPr>
          <a:lstStyle/>
          <a:p>
            <a:r>
              <a:rPr lang="fr-FR" sz="2400" dirty="0" smtClean="0">
                <a:effectLst/>
              </a:rPr>
              <a:t>Une demande en voie de généralisation : </a:t>
            </a:r>
          </a:p>
          <a:p>
            <a:pPr lvl="1"/>
            <a:r>
              <a:rPr lang="fr-FR" sz="2000" b="1" dirty="0" smtClean="0"/>
              <a:t>France</a:t>
            </a:r>
            <a:r>
              <a:rPr lang="fr-FR" sz="2000" dirty="0" smtClean="0"/>
              <a:t> : Promotion du </a:t>
            </a:r>
            <a:r>
              <a:rPr lang="fr-FR" sz="2000" dirty="0" err="1" smtClean="0"/>
              <a:t>Pilowtech</a:t>
            </a:r>
            <a:r>
              <a:rPr lang="fr-FR" sz="2000" dirty="0" smtClean="0"/>
              <a:t> par les chambres d’agriculture en Occitanie et d’intégration dans le conseil collectif (projet TAI-OC)</a:t>
            </a:r>
          </a:p>
          <a:p>
            <a:pPr lvl="1"/>
            <a:r>
              <a:rPr lang="fr-FR" sz="2000" b="1" dirty="0" smtClean="0"/>
              <a:t>Tunisie</a:t>
            </a:r>
            <a:r>
              <a:rPr lang="fr-FR" sz="2000" dirty="0" smtClean="0"/>
              <a:t> et Maroc et : </a:t>
            </a:r>
            <a:r>
              <a:rPr lang="fr-FR" sz="2000" dirty="0"/>
              <a:t>Volonté des agriculteurs de s’impliquer dans la </a:t>
            </a:r>
            <a:r>
              <a:rPr lang="fr-FR" sz="2000" dirty="0" err="1"/>
              <a:t>co</a:t>
            </a:r>
            <a:r>
              <a:rPr lang="fr-FR" sz="2000" dirty="0"/>
              <a:t>-conception de solutions autour des capteurs low-cost (</a:t>
            </a:r>
            <a:r>
              <a:rPr lang="fr-FR" sz="2000" dirty="0" smtClean="0"/>
              <a:t>Projets </a:t>
            </a:r>
            <a:r>
              <a:rPr lang="fr-FR" sz="2000" dirty="0" err="1"/>
              <a:t>Hubis</a:t>
            </a:r>
            <a:r>
              <a:rPr lang="fr-FR" sz="2000" dirty="0"/>
              <a:t> </a:t>
            </a:r>
            <a:r>
              <a:rPr lang="fr-FR" sz="2000" dirty="0" smtClean="0"/>
              <a:t>et Mahdia) </a:t>
            </a:r>
          </a:p>
          <a:p>
            <a:pPr lvl="1"/>
            <a:r>
              <a:rPr lang="fr-FR" sz="2000" b="1" dirty="0" smtClean="0"/>
              <a:t>Afrique de l’Ouest </a:t>
            </a:r>
            <a:r>
              <a:rPr lang="fr-FR" sz="2000" dirty="0" smtClean="0"/>
              <a:t>: plusieurs sollicitations et projets en préparation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>
                <a:effectLst/>
              </a:rPr>
              <a:t>Le concept de </a:t>
            </a:r>
            <a:r>
              <a:rPr lang="fr-FR" sz="2400" b="1" dirty="0" err="1"/>
              <a:t>F</a:t>
            </a:r>
            <a:r>
              <a:rPr lang="fr-FR" sz="2400" b="1" dirty="0" err="1" smtClean="0">
                <a:effectLst/>
              </a:rPr>
              <a:t>ablab</a:t>
            </a:r>
            <a:r>
              <a:rPr lang="fr-FR" sz="2400" b="1" dirty="0" smtClean="0">
                <a:effectLst/>
              </a:rPr>
              <a:t> </a:t>
            </a:r>
            <a:r>
              <a:rPr lang="fr-FR" sz="2400" dirty="0" smtClean="0">
                <a:effectLst/>
              </a:rPr>
              <a:t>pour l’irrigation est intéressant : </a:t>
            </a:r>
          </a:p>
          <a:p>
            <a:pPr lvl="1"/>
            <a:r>
              <a:rPr lang="fr-FR" sz="2000" dirty="0" smtClean="0"/>
              <a:t>P</a:t>
            </a:r>
            <a:r>
              <a:rPr lang="fr-FR" sz="2000" dirty="0" smtClean="0">
                <a:effectLst/>
              </a:rPr>
              <a:t>our faire émerger des idées au plus près des besoins, des contraintes, et des habitudes des agriculteurs</a:t>
            </a:r>
          </a:p>
          <a:p>
            <a:pPr lvl="1"/>
            <a:r>
              <a:rPr lang="fr-FR" sz="2000" dirty="0" smtClean="0">
                <a:effectLst/>
              </a:rPr>
              <a:t>L’approche participative peut contribuer à une meilleure appropriation des technologies et mener à des solutions qui n’existaient pas sur le marché : l’intérêt du bricolage</a:t>
            </a:r>
          </a:p>
          <a:p>
            <a:pPr lvl="1"/>
            <a:r>
              <a:rPr lang="fr-FR" sz="2000" dirty="0" smtClean="0">
                <a:effectLst/>
              </a:rPr>
              <a:t>Par exemple : la visualisation sur le capteur du taux de remplissage de la réserve en eau du </a:t>
            </a:r>
            <a:r>
              <a:rPr lang="fr-FR" sz="2000" dirty="0" smtClean="0">
                <a:effectLst/>
              </a:rPr>
              <a:t>sol</a:t>
            </a:r>
            <a:endParaRPr lang="fr-FR" dirty="0" smtClean="0">
              <a:effectLst/>
            </a:endParaRP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94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ED343-6281-4DF3-B974-69BD4B51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127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Quels retours d’expérience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5D4774-3D7A-4C55-AA47-E72078069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32731"/>
            <a:ext cx="10515600" cy="4976926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Concrètement : certains agriculteurs ont pu </a:t>
            </a:r>
            <a:r>
              <a:rPr lang="fr-FR" b="1" dirty="0"/>
              <a:t>adapter leur pratique d’irrigation </a:t>
            </a:r>
            <a:r>
              <a:rPr lang="fr-FR" dirty="0"/>
              <a:t>à l’observation du remplissage du sol suite à leurs irrigation</a:t>
            </a:r>
          </a:p>
          <a:p>
            <a:endParaRPr lang="fr-FR" b="1" dirty="0"/>
          </a:p>
          <a:p>
            <a:r>
              <a:rPr lang="fr-FR" b="1" dirty="0"/>
              <a:t>L’intérêt pédagogique de l’accès à l’information </a:t>
            </a:r>
            <a:r>
              <a:rPr lang="fr-FR" dirty="0"/>
              <a:t>pour la prise de conscience collective et individuelle sur les quantités d’eau utilisées et des surconsommations constatées. 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Des </a:t>
            </a:r>
            <a:r>
              <a:rPr lang="fr-FR" dirty="0" smtClean="0"/>
              <a:t>problèmes de </a:t>
            </a:r>
            <a:r>
              <a:rPr lang="fr-FR" b="1" dirty="0" smtClean="0"/>
              <a:t>fiabilité techniques </a:t>
            </a:r>
            <a:r>
              <a:rPr lang="fr-FR" dirty="0" smtClean="0"/>
              <a:t>sur le terrain :</a:t>
            </a:r>
          </a:p>
          <a:p>
            <a:pPr lvl="1"/>
            <a:r>
              <a:rPr lang="fr-FR" dirty="0" smtClean="0"/>
              <a:t>Des difficultés spécifiques liées au bricolage : des problèmes de batterie, de transmission des données, de positionnement dans le sol et de représentativité de la mesure</a:t>
            </a:r>
          </a:p>
          <a:p>
            <a:pPr lvl="1"/>
            <a:r>
              <a:rPr lang="fr-FR" dirty="0" smtClean="0"/>
              <a:t>Des défauts en commun avec les solutions standards : nécessaire calibration et des besoins d’accompagnement</a:t>
            </a:r>
          </a:p>
          <a:p>
            <a:endParaRPr lang="fr-FR" sz="2500" dirty="0" smtClean="0"/>
          </a:p>
          <a:p>
            <a:r>
              <a:rPr lang="fr-FR" dirty="0" smtClean="0"/>
              <a:t>Un manque de travaux dans l’inter-comparaison de la qualité des mesures avec des dispositifs de référence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189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ED343-6281-4DF3-B974-69BD4B51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127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Conclusions et perspectives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5D4774-3D7A-4C55-AA47-E72078069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32731"/>
            <a:ext cx="10515600" cy="497692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La diminution de l’empreinte eau liée à l’irrigation : un enjeu fort et de premier niveau vers la transition agroécologique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Ne pas oublier l’azote : une meilleure gestion de l’eau impacte directement la gestion de la fertilisation</a:t>
            </a:r>
          </a:p>
          <a:p>
            <a:r>
              <a:rPr lang="fr-FR" dirty="0" smtClean="0"/>
              <a:t>Un modèle économique à trouver pour accompagner les agriculteurs dans l’adoption des outils de mesure </a:t>
            </a:r>
            <a:r>
              <a:rPr lang="fr-FR" dirty="0"/>
              <a:t>et </a:t>
            </a:r>
            <a:r>
              <a:rPr lang="fr-FR" dirty="0" smtClean="0"/>
              <a:t>à leur adaptation à leur besoin</a:t>
            </a:r>
            <a:endParaRPr lang="fr-FR" sz="2500" dirty="0" smtClean="0"/>
          </a:p>
          <a:p>
            <a:r>
              <a:rPr lang="fr-FR" dirty="0" smtClean="0"/>
              <a:t>Des travaux en métrologie encore à conduire pour mieux caractériser les limites </a:t>
            </a:r>
            <a:r>
              <a:rPr lang="fr-FR" dirty="0"/>
              <a:t>et </a:t>
            </a:r>
            <a:r>
              <a:rPr lang="fr-FR" dirty="0" smtClean="0"/>
              <a:t>proposer des </a:t>
            </a:r>
            <a:r>
              <a:rPr lang="fr-FR" dirty="0"/>
              <a:t>améliorations </a:t>
            </a:r>
            <a:r>
              <a:rPr lang="fr-FR" dirty="0" smtClean="0"/>
              <a:t>des capteurs </a:t>
            </a:r>
            <a:r>
              <a:rPr lang="fr-FR" dirty="0" err="1" smtClean="0"/>
              <a:t>low-tech</a:t>
            </a:r>
            <a:endParaRPr lang="fr-FR" dirty="0" smtClean="0"/>
          </a:p>
          <a:p>
            <a:r>
              <a:rPr lang="fr-FR" dirty="0" smtClean="0"/>
              <a:t>Des perspectives pour mettre en réseau les données issues de capteurs </a:t>
            </a:r>
            <a:r>
              <a:rPr lang="fr-FR" dirty="0" err="1" smtClean="0"/>
              <a:t>low-tech</a:t>
            </a:r>
            <a:r>
              <a:rPr lang="fr-FR" dirty="0" smtClean="0"/>
              <a:t> pour diminuer l’empreinte eau à l’échelle des territoires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108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B3C9F-66DF-4322-A7F4-994F092E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56" y="54411"/>
            <a:ext cx="10292675" cy="1022014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L’efficience des pratiques d’irrigation : des grandes marges de progrès</a:t>
            </a:r>
            <a:endParaRPr lang="fr-FR" sz="3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18" y="2432305"/>
            <a:ext cx="6990726" cy="387649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065238" y="6314777"/>
            <a:ext cx="3217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Akakpo et al. 2021</a:t>
            </a:r>
            <a:endParaRPr lang="fr-FR" sz="1600" i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898" y="1287820"/>
            <a:ext cx="3441238" cy="250863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227" y="3869606"/>
            <a:ext cx="1636345" cy="216557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869038" y="1801364"/>
            <a:ext cx="418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Mesure au champ des apports d’eau d’irrigation et d’azote en Tunisie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685" y="3869606"/>
            <a:ext cx="1612451" cy="2158252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7933898" y="597347"/>
            <a:ext cx="324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Parcelles de piment irriguées au </a:t>
            </a:r>
            <a:br>
              <a:rPr lang="fr-FR" dirty="0" smtClean="0"/>
            </a:br>
            <a:r>
              <a:rPr lang="fr-FR" dirty="0" smtClean="0"/>
              <a:t>goutte à goutte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83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B3C9F-66DF-4322-A7F4-994F092E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56" y="54411"/>
            <a:ext cx="10292675" cy="102201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Comment améliorer les performances de l’irrigation ?</a:t>
            </a:r>
            <a:endParaRPr lang="fr-FR" sz="360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88013"/>
              </p:ext>
            </p:extLst>
          </p:nvPr>
        </p:nvGraphicFramePr>
        <p:xfrm>
          <a:off x="1751332" y="1699379"/>
          <a:ext cx="6724367" cy="4859667"/>
        </p:xfrm>
        <a:graphic>
          <a:graphicData uri="http://schemas.openxmlformats.org/drawingml/2006/table">
            <a:tbl>
              <a:tblPr firstRow="1" firstCol="1" bandRow="1"/>
              <a:tblGrid>
                <a:gridCol w="1380939">
                  <a:extLst>
                    <a:ext uri="{9D8B030D-6E8A-4147-A177-3AD203B41FA5}">
                      <a16:colId xmlns:a16="http://schemas.microsoft.com/office/drawing/2014/main" val="2323994561"/>
                    </a:ext>
                  </a:extLst>
                </a:gridCol>
                <a:gridCol w="1112795">
                  <a:extLst>
                    <a:ext uri="{9D8B030D-6E8A-4147-A177-3AD203B41FA5}">
                      <a16:colId xmlns:a16="http://schemas.microsoft.com/office/drawing/2014/main" val="4248325602"/>
                    </a:ext>
                  </a:extLst>
                </a:gridCol>
                <a:gridCol w="1118158">
                  <a:extLst>
                    <a:ext uri="{9D8B030D-6E8A-4147-A177-3AD203B41FA5}">
                      <a16:colId xmlns:a16="http://schemas.microsoft.com/office/drawing/2014/main" val="2169585806"/>
                    </a:ext>
                  </a:extLst>
                </a:gridCol>
                <a:gridCol w="1235471">
                  <a:extLst>
                    <a:ext uri="{9D8B030D-6E8A-4147-A177-3AD203B41FA5}">
                      <a16:colId xmlns:a16="http://schemas.microsoft.com/office/drawing/2014/main" val="3312586483"/>
                    </a:ext>
                  </a:extLst>
                </a:gridCol>
                <a:gridCol w="938502">
                  <a:extLst>
                    <a:ext uri="{9D8B030D-6E8A-4147-A177-3AD203B41FA5}">
                      <a16:colId xmlns:a16="http://schemas.microsoft.com/office/drawing/2014/main" val="3259811322"/>
                    </a:ext>
                  </a:extLst>
                </a:gridCol>
                <a:gridCol w="938502">
                  <a:extLst>
                    <a:ext uri="{9D8B030D-6E8A-4147-A177-3AD203B41FA5}">
                      <a16:colId xmlns:a16="http://schemas.microsoft.com/office/drawing/2014/main" val="3166968548"/>
                    </a:ext>
                  </a:extLst>
                </a:gridCol>
              </a:tblGrid>
              <a:tr h="74727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MAÏS ET AUTRES GRANDES </a:t>
                      </a:r>
                      <a:r>
                        <a:rPr lang="fr-FR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CULTURES A</a:t>
                      </a:r>
                      <a:r>
                        <a:rPr lang="fr-FR" sz="16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PARTIR DE MESURES EXPERIMENTALES EN FRANCE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39799"/>
                  </a:ext>
                </a:extLst>
              </a:tr>
              <a:tr h="1128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économie d'eau (%)</a:t>
                      </a:r>
                      <a:b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Wingdings 3" panose="050401020108070707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Nouveau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859675"/>
                  </a:ext>
                </a:extLst>
              </a:tr>
              <a:tr h="725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Ancien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Enrouleur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Couverture intégrale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Pivot basse pression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Goutte-à-goutte de surface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Goutte-à-goutte enterré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910846"/>
                  </a:ext>
                </a:extLst>
              </a:tr>
              <a:tr h="282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Enrouleur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15 - 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877893"/>
                  </a:ext>
                </a:extLst>
              </a:tr>
              <a:tr h="483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Couverture intégrale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15 - 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20 - 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47043"/>
                  </a:ext>
                </a:extLst>
              </a:tr>
              <a:tr h="282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Pivot / Rampe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5 - 10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5 - 15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10 - 25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36476"/>
                  </a:ext>
                </a:extLst>
              </a:tr>
              <a:tr h="725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Goutte-à-goutte de surface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10 - 20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15 - 20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616623"/>
                  </a:ext>
                </a:extLst>
              </a:tr>
              <a:tr h="483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Goutte-à-goutte enterré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10 - 20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60" marR="28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3869"/>
                  </a:ext>
                </a:extLst>
              </a:tr>
            </a:tbl>
          </a:graphicData>
        </a:graphic>
      </p:graphicFrame>
      <p:pic>
        <p:nvPicPr>
          <p:cNvPr id="17" name="Picture 2" descr="Sama04-05-Irrifrance-irrigation rampes pivots enrouleurs-hautes alpes -  SAMA 04/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6895" y="825041"/>
            <a:ext cx="2070571" cy="115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Delta Irrigation / irrigation, notre coeur de métier / Sénéga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6895" y="2040696"/>
            <a:ext cx="2070571" cy="10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Pivots | MARTINEAU IRRIGATION - Sainte sur le Charente Maritime (17)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96894" y="3157610"/>
            <a:ext cx="2070571" cy="112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2" descr="Irritec : rampe goutte-à-goutte D5 | Irrigaz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6894" y="4358028"/>
            <a:ext cx="2108579" cy="118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4" descr="Tuyau de goutte à goutte XFS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96893" y="5619006"/>
            <a:ext cx="2108130" cy="107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u contenu 2"/>
          <p:cNvSpPr txBox="1">
            <a:spLocks/>
          </p:cNvSpPr>
          <p:nvPr/>
        </p:nvSpPr>
        <p:spPr bwMode="auto">
          <a:xfrm rot="16200000">
            <a:off x="8238908" y="2844736"/>
            <a:ext cx="5601987" cy="6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9EE0"/>
              </a:buClr>
              <a:buFont typeface="Wingdings" panose="05000000000000000000" pitchFamily="2" charset="2"/>
              <a:buChar char="§"/>
              <a:defRPr sz="1600">
                <a:solidFill>
                  <a:srgbClr val="08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eaLnBrk="1" hangingPunct="1">
              <a:spcBef>
                <a:spcPts val="600"/>
              </a:spcBef>
              <a:buClr>
                <a:srgbClr val="376092"/>
              </a:buClr>
              <a:buNone/>
            </a:pPr>
            <a:r>
              <a:rPr lang="fr-FR" altLang="fr-FR" sz="2200" dirty="0">
                <a:solidFill>
                  <a:srgbClr val="376092"/>
                </a:solidFill>
                <a:latin typeface="Calibri" panose="020F0502020204030204" pitchFamily="34" charset="0"/>
              </a:rPr>
              <a:t>Différentes techniques d’irrigation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43884" y="948395"/>
            <a:ext cx="7927975" cy="912812"/>
          </a:xfrm>
          <a:prstGeom prst="rect">
            <a:avLst/>
          </a:prstGeom>
        </p:spPr>
        <p:txBody>
          <a:bodyPr vert="horz" wrap="square" lIns="0" tIns="46800" rIns="91440" bIns="45720" numCol="1" rtlCol="0" anchor="ctr" compatLnSpc="1">
            <a:prstTxWarp prst="textNoShape">
              <a:avLst/>
            </a:prstTxWarp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125000"/>
              <a:buFontTx/>
              <a:buBlip>
                <a:blip r:embed="rId8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fr-FR" altLang="fr-FR" sz="2400" dirty="0">
                <a:latin typeface="Calibri" charset="0"/>
                <a:cs typeface="Arial" charset="0"/>
              </a:rPr>
              <a:t>Le changement </a:t>
            </a:r>
            <a:r>
              <a:rPr lang="fr-FR" altLang="fr-FR" sz="2400" dirty="0" smtClean="0">
                <a:latin typeface="Calibri" charset="0"/>
                <a:cs typeface="Arial" charset="0"/>
              </a:rPr>
              <a:t>des techniques </a:t>
            </a:r>
            <a:r>
              <a:rPr lang="fr-FR" altLang="fr-FR" sz="2400" dirty="0">
                <a:latin typeface="Calibri" charset="0"/>
                <a:cs typeface="Arial" charset="0"/>
              </a:rPr>
              <a:t>et de conduite peut aboutir à des économies </a:t>
            </a:r>
            <a:r>
              <a:rPr lang="fr-FR" altLang="fr-FR" sz="2400" dirty="0" smtClean="0">
                <a:latin typeface="Calibri" charset="0"/>
                <a:cs typeface="Arial" charset="0"/>
              </a:rPr>
              <a:t>à la parcelle jusqu’à 30% (en conditions françaises)</a:t>
            </a:r>
            <a:endParaRPr lang="fr-FR" altLang="fr-FR" sz="2400" dirty="0">
              <a:latin typeface="Calibri" charset="0"/>
              <a:cs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88321" y="6550223"/>
            <a:ext cx="3217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Serra-Wittling &amp; Molle, 2017</a:t>
            </a:r>
          </a:p>
        </p:txBody>
      </p:sp>
    </p:spTree>
    <p:extLst>
      <p:ext uri="{BB962C8B-B14F-4D97-AF65-F5344CB8AC3E}">
        <p14:creationId xmlns:p14="http://schemas.microsoft.com/office/powerpoint/2010/main" val="241482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233" y="3979759"/>
            <a:ext cx="1372249" cy="18182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035" y="3810244"/>
            <a:ext cx="2060196" cy="1483314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8036615" y="5453321"/>
            <a:ext cx="3399035" cy="6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9EE0"/>
              </a:buClr>
              <a:buFont typeface="Wingdings" panose="05000000000000000000" pitchFamily="2" charset="2"/>
              <a:buChar char="§"/>
              <a:defRPr sz="1600">
                <a:solidFill>
                  <a:srgbClr val="08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eaLnBrk="1" hangingPunct="1">
              <a:spcBef>
                <a:spcPts val="600"/>
              </a:spcBef>
              <a:buClr>
                <a:srgbClr val="376092"/>
              </a:buClr>
              <a:buNone/>
            </a:pPr>
            <a:r>
              <a:rPr lang="fr-FR" altLang="fr-FR" sz="2000" dirty="0">
                <a:solidFill>
                  <a:srgbClr val="376092"/>
                </a:solidFill>
                <a:latin typeface="Calibri" panose="020F0502020204030204" pitchFamily="34" charset="0"/>
              </a:rPr>
              <a:t>Différentes méthodes de suivi et de pilotage de l’irrigation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74830"/>
              </p:ext>
            </p:extLst>
          </p:nvPr>
        </p:nvGraphicFramePr>
        <p:xfrm>
          <a:off x="457137" y="2557894"/>
          <a:ext cx="6222716" cy="3876100"/>
        </p:xfrm>
        <a:graphic>
          <a:graphicData uri="http://schemas.openxmlformats.org/drawingml/2006/table">
            <a:tbl>
              <a:tblPr firstRow="1" firstCol="1" bandRow="1"/>
              <a:tblGrid>
                <a:gridCol w="1422747">
                  <a:extLst>
                    <a:ext uri="{9D8B030D-6E8A-4147-A177-3AD203B41FA5}">
                      <a16:colId xmlns:a16="http://schemas.microsoft.com/office/drawing/2014/main" val="2328406750"/>
                    </a:ext>
                  </a:extLst>
                </a:gridCol>
                <a:gridCol w="1511159">
                  <a:extLst>
                    <a:ext uri="{9D8B030D-6E8A-4147-A177-3AD203B41FA5}">
                      <a16:colId xmlns:a16="http://schemas.microsoft.com/office/drawing/2014/main" val="4192830406"/>
                    </a:ext>
                  </a:extLst>
                </a:gridCol>
                <a:gridCol w="1511159">
                  <a:extLst>
                    <a:ext uri="{9D8B030D-6E8A-4147-A177-3AD203B41FA5}">
                      <a16:colId xmlns:a16="http://schemas.microsoft.com/office/drawing/2014/main" val="3106935232"/>
                    </a:ext>
                  </a:extLst>
                </a:gridCol>
                <a:gridCol w="1777651">
                  <a:extLst>
                    <a:ext uri="{9D8B030D-6E8A-4147-A177-3AD203B41FA5}">
                      <a16:colId xmlns:a16="http://schemas.microsoft.com/office/drawing/2014/main" val="874211333"/>
                    </a:ext>
                  </a:extLst>
                </a:gridCol>
              </a:tblGrid>
              <a:tr h="967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Tensiomètres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Sondes capacitives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Tensiomètres + dendromètre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Cartographie de sol +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logiciel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34913"/>
                  </a:ext>
                </a:extLst>
              </a:tr>
              <a:tr h="44092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AUTRES GRANDES CULTURES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297432"/>
                  </a:ext>
                </a:extLst>
              </a:tr>
              <a:tr h="528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15 - 40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20 - 35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135876"/>
                  </a:ext>
                </a:extLst>
              </a:tr>
              <a:tr h="44092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ARBORICULTURE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87856"/>
                  </a:ext>
                </a:extLst>
              </a:tr>
              <a:tr h="528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10 - 20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15 - 30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64357"/>
                  </a:ext>
                </a:extLst>
              </a:tr>
              <a:tr h="44092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MARAICHAGE DE PLEIN CHAMP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003176"/>
                  </a:ext>
                </a:extLst>
              </a:tr>
              <a:tr h="528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15 - 40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366793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488321" y="6550223"/>
            <a:ext cx="3217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Serra-Wittling &amp; Molle, 2017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6DB3C9F-66DF-4322-A7F4-994F092E233F}"/>
              </a:ext>
            </a:extLst>
          </p:cNvPr>
          <p:cNvSpPr txBox="1">
            <a:spLocks/>
          </p:cNvSpPr>
          <p:nvPr/>
        </p:nvSpPr>
        <p:spPr>
          <a:xfrm>
            <a:off x="473556" y="261240"/>
            <a:ext cx="10292675" cy="10220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Comment améliorer les performances de l’irrigation ?</a:t>
            </a:r>
            <a:endParaRPr lang="fr-FR" sz="360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07494" y="1238010"/>
            <a:ext cx="7927975" cy="912812"/>
          </a:xfrm>
          <a:prstGeom prst="rect">
            <a:avLst/>
          </a:prstGeom>
        </p:spPr>
        <p:txBody>
          <a:bodyPr vert="horz" wrap="square" lIns="0" tIns="46800" rIns="91440" bIns="45720" numCol="1" rtlCol="0" anchor="ctr" compatLnSpc="1">
            <a:prstTxWarp prst="textNoShape">
              <a:avLst/>
            </a:prstTxWarp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125000"/>
              <a:buFontTx/>
              <a:buBlip>
                <a:blip r:embed="rId4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r>
              <a:rPr lang="fr-FR" altLang="fr-FR" sz="2400" dirty="0">
                <a:latin typeface="Calibri" charset="0"/>
                <a:cs typeface="Arial" charset="0"/>
              </a:rPr>
              <a:t>Le changement </a:t>
            </a:r>
            <a:r>
              <a:rPr lang="fr-FR" altLang="fr-FR" sz="2400" dirty="0" smtClean="0">
                <a:latin typeface="Calibri" charset="0"/>
                <a:cs typeface="Arial" charset="0"/>
              </a:rPr>
              <a:t>des techniques </a:t>
            </a:r>
            <a:r>
              <a:rPr lang="fr-FR" altLang="fr-FR" sz="2400" dirty="0">
                <a:latin typeface="Calibri" charset="0"/>
                <a:cs typeface="Arial" charset="0"/>
              </a:rPr>
              <a:t>et de conduite peut aboutir à des économies </a:t>
            </a:r>
            <a:r>
              <a:rPr lang="fr-FR" altLang="fr-FR" sz="2400" dirty="0" smtClean="0">
                <a:latin typeface="Calibri" charset="0"/>
                <a:cs typeface="Arial" charset="0"/>
              </a:rPr>
              <a:t>à la parcelle jusqu’à 30</a:t>
            </a:r>
            <a:r>
              <a:rPr lang="fr-FR" altLang="fr-FR" sz="2400" dirty="0">
                <a:latin typeface="Calibri" charset="0"/>
                <a:cs typeface="Arial" charset="0"/>
              </a:rPr>
              <a:t>%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680" y="1759105"/>
            <a:ext cx="1372249" cy="18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B3C9F-66DF-4322-A7F4-994F092E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56" y="54411"/>
            <a:ext cx="10292675" cy="102201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Mais pour améliorer il faut mesurer !</a:t>
            </a:r>
            <a:endParaRPr lang="fr-FR" sz="36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406622E0-BFC3-363C-301E-747B530F8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1797726"/>
            <a:ext cx="10515600" cy="4351338"/>
          </a:xfrm>
        </p:spPr>
        <p:txBody>
          <a:bodyPr>
            <a:normAutofit/>
          </a:bodyPr>
          <a:lstStyle/>
          <a:p>
            <a:r>
              <a:rPr lang="fr-FR" sz="2400" b="1" dirty="0"/>
              <a:t>Agriculteurs : besoin d’outils simples, accessibles, adaptables à des systèmes complexes, pour piloter, quantifier, objectiver.</a:t>
            </a:r>
          </a:p>
          <a:p>
            <a:endParaRPr lang="fr-FR" sz="2400" dirty="0"/>
          </a:p>
          <a:p>
            <a:r>
              <a:rPr lang="fr-FR" sz="2400" dirty="0"/>
              <a:t>Collectivités et chambres d’agriculture : généraliser des outils simples et à faible coût pour les suivis agronomiques et l’accompagnement </a:t>
            </a:r>
            <a:r>
              <a:rPr lang="fr-FR" sz="2400" dirty="0" smtClean="0"/>
              <a:t>des </a:t>
            </a:r>
            <a:r>
              <a:rPr lang="fr-FR" sz="2400" dirty="0"/>
              <a:t>agriculteurs vers l’autonomie dans la décision.</a:t>
            </a:r>
          </a:p>
          <a:p>
            <a:endParaRPr lang="fr-FR" sz="2400" dirty="0"/>
          </a:p>
          <a:p>
            <a:r>
              <a:rPr lang="fr-FR" sz="2400" dirty="0"/>
              <a:t>Instituts de recherche : collecter massivement des données pour alimenter des OAD ou documenter les effets des </a:t>
            </a:r>
            <a:r>
              <a:rPr lang="fr-FR" sz="2400" dirty="0" smtClean="0"/>
              <a:t>transitions agroécologiques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4849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B3C9F-66DF-4322-A7F4-994F092E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56" y="54411"/>
            <a:ext cx="10292675" cy="1022014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Qu’attendre des capteurs </a:t>
            </a:r>
            <a:r>
              <a:rPr lang="fr-FR" sz="3600" dirty="0" err="1" smtClean="0"/>
              <a:t>low-tech</a:t>
            </a:r>
            <a:r>
              <a:rPr lang="fr-FR" sz="3600" dirty="0" smtClean="0"/>
              <a:t> pour améliorer les pratiques d’irrigation ?</a:t>
            </a:r>
            <a:endParaRPr lang="fr-FR" sz="3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9D6B64-206C-4D28-BB9C-8F8FF2285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22" y="4435101"/>
            <a:ext cx="2207282" cy="220728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AC0AE46-8C19-404C-8E49-2FAB45950DAD}"/>
              </a:ext>
            </a:extLst>
          </p:cNvPr>
          <p:cNvSpPr txBox="1"/>
          <p:nvPr/>
        </p:nvSpPr>
        <p:spPr>
          <a:xfrm>
            <a:off x="1450232" y="3592825"/>
            <a:ext cx="1188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Sentek</a:t>
            </a:r>
            <a:r>
              <a:rPr lang="fr-FR" dirty="0"/>
              <a:t>©</a:t>
            </a:r>
          </a:p>
          <a:p>
            <a:r>
              <a:rPr lang="fr-FR" dirty="0" err="1"/>
              <a:t>Enviroscan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B9C6FB3-09A1-407F-8BD7-ABA3E4F8B2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842" y="4211169"/>
            <a:ext cx="1445037" cy="5057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7F27400-9D19-418E-82E3-337082DC89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109" y="4610100"/>
            <a:ext cx="4525410" cy="204938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50223E0-8580-4F5A-8081-39968CC8D044}"/>
              </a:ext>
            </a:extLst>
          </p:cNvPr>
          <p:cNvSpPr txBox="1"/>
          <p:nvPr/>
        </p:nvSpPr>
        <p:spPr>
          <a:xfrm>
            <a:off x="7878070" y="3886046"/>
            <a:ext cx="291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 </a:t>
            </a:r>
            <a:r>
              <a:rPr lang="fr-FR" dirty="0" err="1" smtClean="0"/>
              <a:t>pilowtech</a:t>
            </a:r>
            <a:r>
              <a:rPr lang="fr-FR" dirty="0" smtClean="0"/>
              <a:t> (</a:t>
            </a:r>
            <a:r>
              <a:rPr lang="fr-FR" dirty="0" err="1"/>
              <a:t>Vandôme</a:t>
            </a:r>
            <a:r>
              <a:rPr lang="fr-FR" dirty="0"/>
              <a:t> et al. 2023)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870857" y="824350"/>
            <a:ext cx="7847317" cy="912812"/>
          </a:xfrm>
          <a:prstGeom prst="rect">
            <a:avLst/>
          </a:prstGeom>
        </p:spPr>
        <p:txBody>
          <a:bodyPr vert="horz" wrap="square" lIns="0" tIns="46800" rIns="91440" bIns="45720" numCol="1" rtlCol="0" anchor="ctr" compatLnSpc="1">
            <a:prstTxWarp prst="textNoShape">
              <a:avLst/>
            </a:prstTxWarp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125000"/>
              <a:buFontTx/>
              <a:buBlip>
                <a:blip r:embed="rId6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  <a:defRPr/>
            </a:pPr>
            <a:endParaRPr lang="fr-FR" altLang="fr-FR" sz="2400" dirty="0">
              <a:latin typeface="Calibri" charset="0"/>
              <a:cs typeface="Arial" charset="0"/>
            </a:endParaRP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406622E0-BFC3-363C-301E-747B530F8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1" y="1076425"/>
            <a:ext cx="10515600" cy="2148884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/>
              <a:t>Une mesure clé pour piloter l’irrigation : l’état hydrique du sol</a:t>
            </a:r>
          </a:p>
          <a:p>
            <a:r>
              <a:rPr lang="fr-FR" sz="2400" dirty="0" smtClean="0"/>
              <a:t>Historiquement les sondes à neutrons : reste la valeur de référence mais aujourd’hui de plus en plus interdite pour des raisons de sécurité et la </a:t>
            </a:r>
            <a:r>
              <a:rPr lang="fr-FR" sz="2400" dirty="0" err="1" smtClean="0"/>
              <a:t>tensiométrie</a:t>
            </a:r>
            <a:endParaRPr lang="fr-FR" sz="2400" dirty="0" smtClean="0"/>
          </a:p>
          <a:p>
            <a:r>
              <a:rPr lang="fr-FR" sz="2400" dirty="0" smtClean="0"/>
              <a:t>Les sondes capacitives de plus en plus utilisées mais dont certaines à des coûts élevés</a:t>
            </a:r>
          </a:p>
          <a:p>
            <a:r>
              <a:rPr lang="fr-FR" sz="2400" dirty="0" smtClean="0"/>
              <a:t>Pourtant il s’agir d’une mesure simple : la constante diélectrique du sol qui est corrélée à son humidité</a:t>
            </a:r>
          </a:p>
          <a:p>
            <a:r>
              <a:rPr lang="fr-FR" sz="2400" dirty="0" smtClean="0"/>
              <a:t>L’arrivée du </a:t>
            </a:r>
            <a:r>
              <a:rPr lang="fr-FR" sz="2400" dirty="0" err="1" smtClean="0"/>
              <a:t>low-tech</a:t>
            </a:r>
            <a:r>
              <a:rPr lang="fr-FR" sz="2400" dirty="0" smtClean="0"/>
              <a:t> (et low-cost)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3752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25752" y="5329312"/>
            <a:ext cx="1585511" cy="13274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307613B-A934-413F-A15B-2DECEAC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80" y="180952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A GEAU 3 projets s’intéressent aux capteurs </a:t>
            </a:r>
            <a:r>
              <a:rPr lang="fr-FR" sz="3200" dirty="0" err="1" smtClean="0"/>
              <a:t>low</a:t>
            </a:r>
            <a:r>
              <a:rPr lang="fr-FR" sz="3200" dirty="0" err="1"/>
              <a:t>-</a:t>
            </a:r>
            <a:r>
              <a:rPr lang="fr-FR" sz="3200" dirty="0" err="1" smtClean="0"/>
              <a:t>tech</a:t>
            </a:r>
            <a:r>
              <a:rPr lang="fr-FR" sz="3200" dirty="0" smtClean="0"/>
              <a:t> pour le pilotage de l’irrigation</a:t>
            </a:r>
            <a:endParaRPr lang="fr-FR" sz="3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A77B05-12D8-48D9-9610-677185E7D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55" y="1562285"/>
            <a:ext cx="4491959" cy="13807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F75F60-A414-44FB-A8DC-6D79BB3E0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869" y="1638487"/>
            <a:ext cx="875680" cy="290392"/>
          </a:xfrm>
          <a:prstGeom prst="rect">
            <a:avLst/>
          </a:prstGeom>
        </p:spPr>
      </p:pic>
      <p:pic>
        <p:nvPicPr>
          <p:cNvPr id="9" name="Google Shape;189;p8" descr="Une image contenant texte, Police, Graphique, capture d’écran&#10;&#10;Description générée automatiquement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5631" y="1250022"/>
            <a:ext cx="1978913" cy="197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125" y="1186379"/>
            <a:ext cx="1844057" cy="1893991"/>
          </a:xfrm>
          <a:prstGeom prst="rect">
            <a:avLst/>
          </a:prstGeom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06622E0-BFC3-363C-301E-747B530F8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71" y="3462253"/>
            <a:ext cx="6927686" cy="2148884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Comment optimiser l’irrigation sur les systèmes </a:t>
            </a:r>
            <a:br>
              <a:rPr lang="fr-FR" sz="2400" dirty="0" smtClean="0"/>
            </a:br>
            <a:r>
              <a:rPr lang="fr-FR" sz="2400" dirty="0" smtClean="0"/>
              <a:t>irrigués conventionnels et ceux en transition agroécologiques</a:t>
            </a:r>
            <a:endParaRPr lang="fr-FR" sz="2400" dirty="0"/>
          </a:p>
          <a:p>
            <a:r>
              <a:rPr lang="fr-FR" sz="2400" dirty="0" smtClean="0"/>
              <a:t>Test des capteurs </a:t>
            </a:r>
            <a:r>
              <a:rPr lang="fr-FR" sz="2400" dirty="0" err="1" smtClean="0"/>
              <a:t>low-tech</a:t>
            </a:r>
            <a:r>
              <a:rPr lang="fr-FR" sz="2400" dirty="0" smtClean="0"/>
              <a:t> avec des réseaux d’agriculteurs : France (Occitanie), Tunisie, Maroc</a:t>
            </a:r>
          </a:p>
          <a:p>
            <a:r>
              <a:rPr lang="fr-FR" sz="2400" dirty="0" smtClean="0"/>
              <a:t>Approche </a:t>
            </a:r>
            <a:r>
              <a:rPr lang="fr-FR" sz="2400" b="1" dirty="0" err="1" smtClean="0"/>
              <a:t>Fablab</a:t>
            </a:r>
            <a:r>
              <a:rPr lang="fr-FR" sz="2400" dirty="0" smtClean="0"/>
              <a:t> (pour HUBIS)</a:t>
            </a:r>
          </a:p>
          <a:p>
            <a:r>
              <a:rPr lang="fr-FR" sz="2400" dirty="0" smtClean="0"/>
              <a:t>Focus sur le </a:t>
            </a:r>
            <a:r>
              <a:rPr lang="fr-FR" sz="2400" b="1" dirty="0" err="1" smtClean="0"/>
              <a:t>pilowtech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19" name="Imagen 17">
            <a:extLst>
              <a:ext uri="{FF2B5EF4-FFF2-40B4-BE49-F238E27FC236}">
                <a16:creationId xmlns:a16="http://schemas.microsoft.com/office/drawing/2014/main" id="{607F25A9-BAF4-4205-A9FC-18651340927B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5164" y="3616908"/>
            <a:ext cx="2772037" cy="1259601"/>
          </a:xfrm>
          <a:prstGeom prst="rect">
            <a:avLst/>
          </a:prstGeom>
          <a:noFill/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28DB2E3-7777-4A6F-88DB-52D1DF786D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19" t="13220"/>
          <a:stretch/>
        </p:blipFill>
        <p:spPr>
          <a:xfrm>
            <a:off x="6721644" y="4987889"/>
            <a:ext cx="2415902" cy="146108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40766F4-E91F-4FF2-B63F-094B0C74AD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683" y="3630101"/>
            <a:ext cx="1682029" cy="12596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4AAFD7D-FF25-441D-9A1B-764E789129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112" y="3630101"/>
            <a:ext cx="876783" cy="124640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EEF1E0D-4393-4FAB-BC8C-A460A560033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683" y="4993636"/>
            <a:ext cx="2494647" cy="1454753"/>
          </a:xfrm>
          <a:prstGeom prst="rect">
            <a:avLst/>
          </a:prstGeom>
        </p:spPr>
      </p:pic>
      <p:pic>
        <p:nvPicPr>
          <p:cNvPr id="1026" name="Picture 2" descr="https://crm.publications-johanet.fr/img/revueeinlogo.JPG"/>
          <p:cNvPicPr>
            <a:picLocks noChangeAspect="1" noChangeArrowheads="1"/>
          </p:cNvPicPr>
          <p:nvPr/>
        </p:nvPicPr>
        <p:blipFill>
          <a:blip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70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7613B-A934-413F-A15B-2DECEAC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80" y="180952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Bricoler pour adapter : le concept de </a:t>
            </a:r>
            <a:r>
              <a:rPr lang="fr-FR" sz="3200" dirty="0" err="1" smtClean="0"/>
              <a:t>fablab</a:t>
            </a:r>
            <a:endParaRPr lang="fr-FR" sz="3200" dirty="0"/>
          </a:p>
        </p:txBody>
      </p:sp>
      <p:pic>
        <p:nvPicPr>
          <p:cNvPr id="19" name="Imagen 17">
            <a:extLst>
              <a:ext uri="{FF2B5EF4-FFF2-40B4-BE49-F238E27FC236}">
                <a16:creationId xmlns:a16="http://schemas.microsoft.com/office/drawing/2014/main" id="{607F25A9-BAF4-4205-A9FC-18651340927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44" y="1424469"/>
            <a:ext cx="6731205" cy="3313743"/>
          </a:xfrm>
          <a:prstGeom prst="rect">
            <a:avLst/>
          </a:prstGeom>
          <a:noFill/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40766F4-E91F-4FF2-B63F-094B0C74A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057" y="3268822"/>
            <a:ext cx="4386624" cy="3284959"/>
          </a:xfrm>
          <a:prstGeom prst="rect">
            <a:avLst/>
          </a:prstGeom>
        </p:spPr>
      </p:pic>
      <p:pic>
        <p:nvPicPr>
          <p:cNvPr id="1026" name="Picture 2" descr="https://crm.publications-johanet.fr/img/revueeinlogo.JP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28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7613B-A934-413F-A15B-2DECEAC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80" y="180952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Une mesure de terrain adaptée </a:t>
            </a:r>
            <a:r>
              <a:rPr lang="fr-FR" sz="3200" dirty="0" smtClean="0"/>
              <a:t>facile à interpréter</a:t>
            </a:r>
            <a:endParaRPr lang="fr-FR" sz="32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4AAFD7D-FF25-441D-9A1B-764E78912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686" y="2071863"/>
            <a:ext cx="2594438" cy="368817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EEF1E0D-4393-4FAB-BC8C-A460A56003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47" y="1892791"/>
            <a:ext cx="7201581" cy="4199601"/>
          </a:xfrm>
          <a:prstGeom prst="rect">
            <a:avLst/>
          </a:prstGeom>
        </p:spPr>
      </p:pic>
      <p:pic>
        <p:nvPicPr>
          <p:cNvPr id="1026" name="Picture 2" descr="https://crm.publications-johanet.fr/img/revueeinlogo.JP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1400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1094</Words>
  <Application>Microsoft Office PowerPoint</Application>
  <PresentationFormat>Grand écran</PresentationFormat>
  <Paragraphs>138</Paragraphs>
  <Slides>12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Wingdings 3</vt:lpstr>
      <vt:lpstr>Thème Office</vt:lpstr>
      <vt:lpstr>Des capteurs low-cost pour le améliorer les pratiques d’irrigation? </vt:lpstr>
      <vt:lpstr>L’efficience des pratiques d’irrigation : des grandes marges de progrès</vt:lpstr>
      <vt:lpstr>Comment améliorer les performances de l’irrigation ?</vt:lpstr>
      <vt:lpstr>Présentation PowerPoint</vt:lpstr>
      <vt:lpstr>Mais pour améliorer il faut mesurer !</vt:lpstr>
      <vt:lpstr>Qu’attendre des capteurs low-tech pour améliorer les pratiques d’irrigation ?</vt:lpstr>
      <vt:lpstr>A GEAU 3 projets s’intéressent aux capteurs low-tech pour le pilotage de l’irrigation</vt:lpstr>
      <vt:lpstr>Bricoler pour adapter : le concept de fablab</vt:lpstr>
      <vt:lpstr>Une mesure de terrain adaptée facile à interpréter</vt:lpstr>
      <vt:lpstr>Quels retours d’expérience ?</vt:lpstr>
      <vt:lpstr>Quels retours d’expérience ?</vt:lpstr>
      <vt:lpstr>Conclusions et 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capteurs low-cost pour le suivi des pratiques d’irrigation?</dc:title>
  <dc:creator>gilles.belaud</dc:creator>
  <cp:lastModifiedBy>Sami Bouarfa</cp:lastModifiedBy>
  <cp:revision>62</cp:revision>
  <dcterms:created xsi:type="dcterms:W3CDTF">2025-05-18T07:48:27Z</dcterms:created>
  <dcterms:modified xsi:type="dcterms:W3CDTF">2025-05-22T06:11:23Z</dcterms:modified>
</cp:coreProperties>
</file>